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1269" y="1665858"/>
            <a:ext cx="5601461" cy="1231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96337" y="3513175"/>
            <a:ext cx="3751325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4134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0294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8548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151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5323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6693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16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3955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1299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1478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7669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572" y="388111"/>
            <a:ext cx="7650480" cy="751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8000" y="2689225"/>
            <a:ext cx="5603875" cy="280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79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8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3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455676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491106"/>
            <a:ext cx="6096635" cy="7429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892935">
              <a:lnSpc>
                <a:spcPct val="100000"/>
              </a:lnSpc>
              <a:spcBef>
                <a:spcPts val="765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Reforço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Grupos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Musculares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Posturais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b="1" spc="-10" dirty="0">
                <a:latin typeface="Calibri"/>
                <a:cs typeface="Calibri"/>
              </a:rPr>
              <a:t>Exemplos: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2350007"/>
            <a:ext cx="1385316" cy="6339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58823" y="3166364"/>
            <a:ext cx="513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Glúteos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304" y="2205227"/>
            <a:ext cx="1360932" cy="8915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227064" y="1915667"/>
            <a:ext cx="2068195" cy="2909570"/>
            <a:chOff x="6227064" y="1915667"/>
            <a:chExt cx="2068195" cy="29095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8316" y="1915667"/>
              <a:ext cx="1904999" cy="1904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7064" y="3357371"/>
              <a:ext cx="2068067" cy="146761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924300" y="1915667"/>
            <a:ext cx="2087880" cy="2767965"/>
            <a:chOff x="3924300" y="1915667"/>
            <a:chExt cx="2087880" cy="27679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7179" y="1915667"/>
              <a:ext cx="1905000" cy="1904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3573779"/>
              <a:ext cx="2005583" cy="11094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513070" y="4966842"/>
            <a:ext cx="782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Abdominais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9495" y="3500628"/>
            <a:ext cx="1097280" cy="182575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5635" y="5398770"/>
            <a:ext cx="941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Quadricipedes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4387341"/>
            <a:ext cx="948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94615">
              <a:lnSpc>
                <a:spcPct val="100000"/>
              </a:lnSpc>
              <a:spcBef>
                <a:spcPts val="100"/>
              </a:spcBef>
              <a:buSzPct val="92857"/>
              <a:buFont typeface="Calibri"/>
              <a:buChar char="•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Multisaltos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755" y="4657344"/>
            <a:ext cx="1252728" cy="729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3183625"/>
            <a:ext cx="1590285" cy="7086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2695" y="3139439"/>
            <a:ext cx="1245107" cy="8092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111" y="56388"/>
            <a:ext cx="7296911" cy="85496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2910" y="350011"/>
            <a:ext cx="554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Meios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15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dirty="0"/>
              <a:t>Força</a:t>
            </a:r>
            <a:r>
              <a:rPr spc="-50" dirty="0"/>
              <a:t> </a:t>
            </a:r>
            <a:r>
              <a:rPr spc="-10" dirty="0"/>
              <a:t>Rápida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4455" y="2784348"/>
            <a:ext cx="1252728" cy="7299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904" y="2779776"/>
            <a:ext cx="1255776" cy="9052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71269" y="999235"/>
            <a:ext cx="4476115" cy="218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Força</a:t>
            </a:r>
            <a:r>
              <a:rPr sz="18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Rápida</a:t>
            </a:r>
            <a:endParaRPr sz="1800">
              <a:latin typeface="Calibri"/>
              <a:cs typeface="Calibri"/>
            </a:endParaRPr>
          </a:p>
          <a:p>
            <a:pPr marL="1697989" indent="-107314">
              <a:lnSpc>
                <a:spcPct val="100000"/>
              </a:lnSpc>
              <a:spcBef>
                <a:spcPts val="1260"/>
              </a:spcBef>
              <a:buSzPct val="93750"/>
              <a:buFont typeface="Calibri"/>
              <a:buChar char="•"/>
              <a:tabLst>
                <a:tab pos="1697989" algn="l"/>
              </a:tabLst>
            </a:pPr>
            <a:r>
              <a:rPr sz="1600" b="1" dirty="0">
                <a:latin typeface="Calibri"/>
                <a:cs typeface="Calibri"/>
              </a:rPr>
              <a:t>Força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Explosiva</a:t>
            </a:r>
            <a:endParaRPr sz="1600">
              <a:latin typeface="Calibri"/>
              <a:cs typeface="Calibri"/>
            </a:endParaRPr>
          </a:p>
          <a:p>
            <a:pPr marL="1697989" indent="-107314">
              <a:lnSpc>
                <a:spcPct val="100000"/>
              </a:lnSpc>
              <a:spcBef>
                <a:spcPts val="915"/>
              </a:spcBef>
              <a:buSzPct val="93750"/>
              <a:buFont typeface="Calibri"/>
              <a:buChar char="•"/>
              <a:tabLst>
                <a:tab pos="1697989" algn="l"/>
              </a:tabLst>
            </a:pPr>
            <a:r>
              <a:rPr sz="1600" b="1" dirty="0">
                <a:latin typeface="Calibri"/>
                <a:cs typeface="Calibri"/>
              </a:rPr>
              <a:t>Força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Reactiva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00330" indent="-94615">
              <a:lnSpc>
                <a:spcPct val="100000"/>
              </a:lnSpc>
              <a:buSzPct val="92857"/>
              <a:buFont typeface="Calibri"/>
              <a:buChar char="•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Multilançamentos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87630" marR="5080" lvl="1" indent="-87630" algn="r">
              <a:lnSpc>
                <a:spcPct val="100000"/>
              </a:lnSpc>
              <a:buSzPct val="82142"/>
              <a:buFont typeface="Calibri"/>
              <a:buChar char="•"/>
              <a:tabLst>
                <a:tab pos="87630" algn="l"/>
              </a:tabLst>
            </a:pPr>
            <a:r>
              <a:rPr sz="1400" b="1" spc="-10" dirty="0">
                <a:latin typeface="Calibri"/>
                <a:cs typeface="Calibri"/>
              </a:rPr>
              <a:t>Multisaltos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05624" y="4677165"/>
            <a:ext cx="4495800" cy="1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</a:pP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CONDIÇÃO</a:t>
            </a:r>
            <a:r>
              <a:rPr lang="pt-PT"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FÍSICA</a:t>
            </a:r>
            <a:r>
              <a:rPr lang="pt-PT" sz="32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</a:pPr>
            <a:r>
              <a:rPr lang="pt-PT" sz="3200" spc="-25" dirty="0">
                <a:solidFill>
                  <a:schemeClr val="bg1"/>
                </a:solidFill>
                <a:latin typeface="Calibri"/>
                <a:cs typeface="Calibri"/>
              </a:rPr>
              <a:t> FORÇA</a:t>
            </a:r>
            <a:endParaRPr lang="pt-PT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94488"/>
            <a:ext cx="8450580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Importância</a:t>
            </a:r>
            <a:r>
              <a:rPr spc="-30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spc="-10" dirty="0"/>
              <a:t>Desenvolvimento</a:t>
            </a:r>
            <a:r>
              <a:rPr spc="-25" dirty="0"/>
              <a:t> </a:t>
            </a:r>
            <a:r>
              <a:rPr dirty="0"/>
              <a:t>Condição</a:t>
            </a:r>
            <a:r>
              <a:rPr spc="-40" dirty="0"/>
              <a:t> </a:t>
            </a:r>
            <a:r>
              <a:rPr dirty="0"/>
              <a:t>Física</a:t>
            </a:r>
            <a:r>
              <a:rPr spc="-30" dirty="0"/>
              <a:t> </a:t>
            </a:r>
            <a:r>
              <a:rPr dirty="0"/>
              <a:t>nos</a:t>
            </a:r>
            <a:r>
              <a:rPr spc="-10" dirty="0"/>
              <a:t> Jovens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5967" y="1502409"/>
            <a:ext cx="7103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fundamental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Educação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Física,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desenvolver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Aptidão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Física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jovens, </a:t>
            </a:r>
            <a:r>
              <a:rPr sz="1800" b="1" dirty="0">
                <a:latin typeface="Calibri"/>
                <a:cs typeface="Calibri"/>
              </a:rPr>
              <a:t>promovendo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hábitos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estilo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vida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saudáveis.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0996" y="3139439"/>
            <a:ext cx="466725" cy="466725"/>
            <a:chOff x="1110996" y="3139439"/>
            <a:chExt cx="466725" cy="466725"/>
          </a:xfrm>
        </p:grpSpPr>
        <p:sp>
          <p:nvSpPr>
            <p:cNvPr id="6" name="object 6"/>
            <p:cNvSpPr/>
            <p:nvPr/>
          </p:nvSpPr>
          <p:spPr>
            <a:xfrm>
              <a:off x="1115568" y="314401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5568" y="314401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15516" y="3995420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Flexibilidade.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0996" y="3886200"/>
            <a:ext cx="466725" cy="466725"/>
            <a:chOff x="1110996" y="3886200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1115568" y="38907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5568" y="38907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74444" y="395516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5516" y="5207889"/>
            <a:ext cx="133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Coordenação.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4923" y="1552955"/>
            <a:ext cx="318770" cy="315595"/>
            <a:chOff x="534923" y="1552955"/>
            <a:chExt cx="318770" cy="31559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3" y="1623059"/>
              <a:ext cx="249936" cy="2453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3" y="1552955"/>
              <a:ext cx="236220" cy="2362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158239" y="2439923"/>
            <a:ext cx="466725" cy="466725"/>
            <a:chOff x="1158239" y="2439923"/>
            <a:chExt cx="466725" cy="466725"/>
          </a:xfrm>
        </p:grpSpPr>
        <p:sp>
          <p:nvSpPr>
            <p:cNvPr id="18" name="object 18"/>
            <p:cNvSpPr/>
            <p:nvPr/>
          </p:nvSpPr>
          <p:spPr>
            <a:xfrm>
              <a:off x="1162811" y="24444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2811" y="24444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20546" y="25092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4444" y="3208146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270" algn="l"/>
              </a:tabLst>
            </a:pPr>
            <a:r>
              <a:rPr sz="1800" b="1" spc="-50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Força.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29283" y="4549140"/>
            <a:ext cx="466725" cy="466725"/>
            <a:chOff x="1129283" y="4549140"/>
            <a:chExt cx="466725" cy="466725"/>
          </a:xfrm>
        </p:grpSpPr>
        <p:sp>
          <p:nvSpPr>
            <p:cNvPr id="23" name="object 23"/>
            <p:cNvSpPr/>
            <p:nvPr/>
          </p:nvSpPr>
          <p:spPr>
            <a:xfrm>
              <a:off x="1133855" y="45537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3855" y="45537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92733" y="461810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10996" y="5132832"/>
            <a:ext cx="466725" cy="466725"/>
            <a:chOff x="1110996" y="5132832"/>
            <a:chExt cx="466725" cy="466725"/>
          </a:xfrm>
        </p:grpSpPr>
        <p:sp>
          <p:nvSpPr>
            <p:cNvPr id="27" name="object 27"/>
            <p:cNvSpPr/>
            <p:nvPr/>
          </p:nvSpPr>
          <p:spPr>
            <a:xfrm>
              <a:off x="1115568" y="51374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5568" y="51374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74444" y="52024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6767" y="4617466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Velocidade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26767" y="2368677"/>
            <a:ext cx="263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Resistência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(cardiovascular)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7209" y="3080512"/>
            <a:ext cx="321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Associadas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indicadores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saúde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756403" y="2328672"/>
            <a:ext cx="135890" cy="2103120"/>
            <a:chOff x="4756403" y="2328672"/>
            <a:chExt cx="135890" cy="21031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6403" y="2328672"/>
              <a:ext cx="135636" cy="21031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4221" y="2350770"/>
              <a:ext cx="0" cy="1993264"/>
            </a:xfrm>
            <a:custGeom>
              <a:avLst/>
              <a:gdLst/>
              <a:ahLst/>
              <a:cxnLst/>
              <a:rect l="l" t="t" r="r" b="b"/>
              <a:pathLst>
                <a:path h="1993264">
                  <a:moveTo>
                    <a:pt x="0" y="0"/>
                  </a:moveTo>
                  <a:lnTo>
                    <a:pt x="0" y="1992883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94488"/>
            <a:ext cx="8450580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5535">
              <a:lnSpc>
                <a:spcPct val="100000"/>
              </a:lnSpc>
              <a:spcBef>
                <a:spcPts val="100"/>
              </a:spcBef>
            </a:pPr>
            <a:r>
              <a:rPr dirty="0"/>
              <a:t>Importância</a:t>
            </a:r>
            <a:r>
              <a:rPr spc="-65" dirty="0"/>
              <a:t> </a:t>
            </a:r>
            <a:r>
              <a:rPr dirty="0"/>
              <a:t>do</a:t>
            </a:r>
            <a:r>
              <a:rPr spc="-35" dirty="0"/>
              <a:t> </a:t>
            </a:r>
            <a:r>
              <a:rPr spc="-10" dirty="0"/>
              <a:t>Treino</a:t>
            </a:r>
            <a:r>
              <a:rPr spc="-65" dirty="0"/>
              <a:t> </a:t>
            </a:r>
            <a:r>
              <a:rPr dirty="0"/>
              <a:t>da</a:t>
            </a:r>
            <a:r>
              <a:rPr spc="-35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com</a:t>
            </a:r>
            <a:r>
              <a:rPr spc="-60" dirty="0"/>
              <a:t> </a:t>
            </a:r>
            <a:r>
              <a:rPr spc="-10" dirty="0"/>
              <a:t>Jovens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1331" y="2417064"/>
            <a:ext cx="466725" cy="466725"/>
            <a:chOff x="751331" y="2417064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6576" y="2468372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969" y="2367788"/>
            <a:ext cx="6959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capacidade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motora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desenvolvida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cedo,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vez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base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realização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acções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motoras;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3765803"/>
            <a:ext cx="466725" cy="466725"/>
            <a:chOff x="751331" y="3765803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77037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77037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6576" y="3818001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969" y="3735070"/>
            <a:ext cx="6308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Índices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baixos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associados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lesões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desequilíbrios musculares.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1331" y="5009388"/>
            <a:ext cx="466725" cy="466725"/>
            <a:chOff x="751331" y="5009388"/>
            <a:chExt cx="466725" cy="466725"/>
          </a:xfrm>
        </p:grpSpPr>
        <p:sp>
          <p:nvSpPr>
            <p:cNvPr id="15" name="object 15"/>
            <p:cNvSpPr/>
            <p:nvPr/>
          </p:nvSpPr>
          <p:spPr>
            <a:xfrm>
              <a:off x="755903" y="50139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199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599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5903" y="50139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599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6576" y="5061330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0969" y="4967096"/>
            <a:ext cx="695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reforço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musculatura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postural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também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essencial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pressuposto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 desenvolvimento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futuro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força.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455676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Principais</a:t>
            </a:r>
            <a:r>
              <a:rPr spc="-40" dirty="0"/>
              <a:t> </a:t>
            </a:r>
            <a:r>
              <a:rPr dirty="0"/>
              <a:t>Objectivos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10" dirty="0"/>
              <a:t>Treino</a:t>
            </a:r>
            <a:r>
              <a:rPr spc="-50" dirty="0"/>
              <a:t> </a:t>
            </a:r>
            <a:r>
              <a:rPr dirty="0"/>
              <a:t>da</a:t>
            </a:r>
            <a:r>
              <a:rPr spc="-40" dirty="0"/>
              <a:t> </a:t>
            </a:r>
            <a:r>
              <a:rPr dirty="0"/>
              <a:t>Força</a:t>
            </a:r>
            <a:r>
              <a:rPr spc="-75" dirty="0"/>
              <a:t> </a:t>
            </a:r>
            <a:r>
              <a:rPr dirty="0"/>
              <a:t>com</a:t>
            </a:r>
            <a:r>
              <a:rPr spc="-60" dirty="0"/>
              <a:t> </a:t>
            </a:r>
            <a:r>
              <a:rPr spc="-10" dirty="0"/>
              <a:t>Jovens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1331" y="2417064"/>
            <a:ext cx="466725" cy="466725"/>
            <a:chOff x="751331" y="2417064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6576" y="2468372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969" y="2439415"/>
            <a:ext cx="392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Desenvolvimento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3326891"/>
            <a:ext cx="466725" cy="466725"/>
            <a:chOff x="751331" y="3326891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331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331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6576" y="3379723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969" y="3350767"/>
            <a:ext cx="329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Desenvolvimento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Rápida.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455676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1331" y="2766060"/>
            <a:ext cx="466725" cy="466725"/>
            <a:chOff x="751331" y="2766060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7706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7706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6576" y="2817622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969" y="2734817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Seleccionar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gama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solicitem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principais </a:t>
            </a:r>
            <a:r>
              <a:rPr sz="1800" b="1" dirty="0">
                <a:latin typeface="Calibri"/>
                <a:cs typeface="Calibri"/>
              </a:rPr>
              <a:t>grupos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musculares.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3502152"/>
            <a:ext cx="466725" cy="466725"/>
            <a:chOff x="751331" y="3502152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506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506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6576" y="3554348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969" y="3454145"/>
            <a:ext cx="655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realizados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cargas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leves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apenas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o </a:t>
            </a:r>
            <a:r>
              <a:rPr sz="1800" b="1" dirty="0">
                <a:latin typeface="Calibri"/>
                <a:cs typeface="Calibri"/>
              </a:rPr>
              <a:t>peso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próprio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corpo.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540" y="1633982"/>
            <a:ext cx="436308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621280">
              <a:lnSpc>
                <a:spcPct val="100000"/>
              </a:lnSpc>
              <a:spcBef>
                <a:spcPts val="134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dirty="0">
                <a:latin typeface="Calibri"/>
                <a:cs typeface="Calibri"/>
              </a:rPr>
              <a:t>Princípios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Orientadores: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1331" y="4210811"/>
            <a:ext cx="466725" cy="466725"/>
            <a:chOff x="751331" y="4210811"/>
            <a:chExt cx="466725" cy="466725"/>
          </a:xfrm>
        </p:grpSpPr>
        <p:sp>
          <p:nvSpPr>
            <p:cNvPr id="16" name="object 16"/>
            <p:cNvSpPr/>
            <p:nvPr/>
          </p:nvSpPr>
          <p:spPr>
            <a:xfrm>
              <a:off x="755903" y="42153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5903" y="42153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6576" y="4262069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1331" y="5006340"/>
            <a:ext cx="466725" cy="466725"/>
            <a:chOff x="751331" y="5006340"/>
            <a:chExt cx="466725" cy="466725"/>
          </a:xfrm>
        </p:grpSpPr>
        <p:sp>
          <p:nvSpPr>
            <p:cNvPr id="20" name="object 20"/>
            <p:cNvSpPr/>
            <p:nvPr/>
          </p:nvSpPr>
          <p:spPr>
            <a:xfrm>
              <a:off x="755903" y="50109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5903" y="50109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06576" y="5057902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0969" y="4168520"/>
            <a:ext cx="703199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escolhidos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devem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variados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apelativos,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adaptando-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às </a:t>
            </a:r>
            <a:r>
              <a:rPr sz="1800" b="1" spc="-10" dirty="0">
                <a:latin typeface="Calibri"/>
                <a:cs typeface="Calibri"/>
              </a:rPr>
              <a:t>características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capacidades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jovens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atletas.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Calibri"/>
                <a:cs typeface="Calibri"/>
              </a:rPr>
              <a:t>Permite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incluir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variados,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além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típicos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geral,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também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rápida,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exercícios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técnica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flexibilidade.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1331" y="5875020"/>
            <a:ext cx="466725" cy="466725"/>
            <a:chOff x="751331" y="5875020"/>
            <a:chExt cx="466725" cy="466725"/>
          </a:xfrm>
        </p:grpSpPr>
        <p:sp>
          <p:nvSpPr>
            <p:cNvPr id="25" name="object 25"/>
            <p:cNvSpPr/>
            <p:nvPr/>
          </p:nvSpPr>
          <p:spPr>
            <a:xfrm>
              <a:off x="755903" y="58795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199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903" y="58795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199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6576" y="5928156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31975" y="5711952"/>
            <a:ext cx="7200900" cy="9163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10922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Permite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treinador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jogar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intervalos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recuperação,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número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repetições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velocidade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execução,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longo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época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poder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ir </a:t>
            </a:r>
            <a:r>
              <a:rPr sz="1800" b="1" dirty="0">
                <a:latin typeface="Calibri"/>
                <a:cs typeface="Calibri"/>
              </a:rPr>
              <a:t>aumentando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forma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progressiva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carga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treino.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455676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633982"/>
            <a:ext cx="436308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621280">
              <a:lnSpc>
                <a:spcPct val="100000"/>
              </a:lnSpc>
              <a:spcBef>
                <a:spcPts val="134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spc="-10" dirty="0">
                <a:latin typeface="Calibri"/>
                <a:cs typeface="Calibri"/>
              </a:rPr>
              <a:t>Caracterização: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16100" y="2689225"/>
          <a:ext cx="5603875" cy="280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20" dirty="0">
                          <a:latin typeface="Calibri"/>
                          <a:cs typeface="Calibri"/>
                        </a:rPr>
                        <a:t>Local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Variado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n.º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Repetições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6788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Volume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30’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Intervalo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15-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60”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Intervalos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séries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3’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455676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718564"/>
            <a:ext cx="328104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875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sz="1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Exemplo: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2781300"/>
            <a:ext cx="1600200" cy="7360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7290" y="2661284"/>
            <a:ext cx="645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1. </a:t>
            </a:r>
            <a:r>
              <a:rPr sz="1200" b="1" spc="-10" dirty="0">
                <a:latin typeface="Calibri"/>
                <a:cs typeface="Calibri"/>
              </a:rPr>
              <a:t>Dorsais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0864" y="2781300"/>
            <a:ext cx="762000" cy="762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4570" y="2661284"/>
            <a:ext cx="93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2. </a:t>
            </a:r>
            <a:r>
              <a:rPr sz="1200" b="1" spc="-10" dirty="0">
                <a:latin typeface="Calibri"/>
                <a:cs typeface="Calibri"/>
              </a:rPr>
              <a:t>Abdominais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6159" y="2924555"/>
            <a:ext cx="1470660" cy="7406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003675" y="2661284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3.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Step-</a:t>
            </a:r>
            <a:r>
              <a:rPr sz="1200" b="1" spc="-25" dirty="0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0952" y="2891027"/>
            <a:ext cx="826008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27701" y="2661284"/>
            <a:ext cx="1069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4.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Jumping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Jacks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4556" y="2852927"/>
            <a:ext cx="876300" cy="8641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523481" y="2661284"/>
            <a:ext cx="145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5.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Extensões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0" dirty="0">
                <a:latin typeface="Calibri"/>
                <a:cs typeface="Calibri"/>
              </a:rPr>
              <a:t> Braços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5904" y="3919728"/>
            <a:ext cx="1321308" cy="7620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05967" y="3741166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6. </a:t>
            </a:r>
            <a:r>
              <a:rPr sz="1200" b="1" spc="-10" dirty="0">
                <a:latin typeface="Calibri"/>
                <a:cs typeface="Calibri"/>
              </a:rPr>
              <a:t>Posteriores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39339" y="3991355"/>
            <a:ext cx="547115" cy="9525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203195" y="3741166"/>
            <a:ext cx="71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7. </a:t>
            </a:r>
            <a:r>
              <a:rPr sz="1200" b="1" spc="-10" dirty="0">
                <a:latin typeface="Calibri"/>
                <a:cs typeface="Calibri"/>
              </a:rPr>
              <a:t>Skipping </a:t>
            </a:r>
            <a:r>
              <a:rPr sz="1200" b="1" spc="-20" dirty="0">
                <a:latin typeface="Calibri"/>
                <a:cs typeface="Calibri"/>
              </a:rPr>
              <a:t>Alto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40708" y="5254752"/>
            <a:ext cx="824484" cy="82600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291076" y="5038470"/>
            <a:ext cx="726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13.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Afundo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19700" y="4038600"/>
            <a:ext cx="1295400" cy="8884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70703" y="3885692"/>
            <a:ext cx="1210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9.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Flexores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 </a:t>
            </a:r>
            <a:r>
              <a:rPr sz="1200" b="1" spc="-20" dirty="0">
                <a:latin typeface="Calibri"/>
                <a:cs typeface="Calibri"/>
              </a:rPr>
              <a:t>coxa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79207" y="3991355"/>
            <a:ext cx="710183" cy="8763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242809" y="3741166"/>
            <a:ext cx="1128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10.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Agachamento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9160" y="5230367"/>
            <a:ext cx="1269492" cy="86410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34644" y="4966842"/>
            <a:ext cx="1430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11.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Saltos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pés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juntos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58667" y="5216652"/>
            <a:ext cx="432816" cy="86410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922523" y="4966842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12.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Bicepes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64635" y="4136135"/>
            <a:ext cx="1383791" cy="63398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859148" y="3885692"/>
            <a:ext cx="667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8. </a:t>
            </a:r>
            <a:r>
              <a:rPr sz="1200" b="1" spc="-10" dirty="0">
                <a:latin typeface="Calibri"/>
                <a:cs typeface="Calibri"/>
              </a:rPr>
              <a:t>Glúteos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83223" y="5013959"/>
            <a:ext cx="964692" cy="112928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702553" y="4822317"/>
            <a:ext cx="1097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14.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Saltitares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nas </a:t>
            </a:r>
            <a:r>
              <a:rPr sz="1200" b="1" spc="-10" dirty="0">
                <a:latin typeface="Calibri"/>
                <a:cs typeface="Calibri"/>
              </a:rPr>
              <a:t>barreiras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" y="455676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1331" y="2631948"/>
            <a:ext cx="466725" cy="466725"/>
            <a:chOff x="751331" y="2631948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6365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6365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6576" y="2684145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969" y="2672283"/>
            <a:ext cx="3098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Maior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eficiencia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movimento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3441191"/>
            <a:ext cx="466725" cy="466725"/>
            <a:chOff x="751331" y="3441191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4457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4457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6576" y="3494023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0969" y="3399485"/>
            <a:ext cx="4307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Melhoria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controlo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estabilidade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corporal.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540" y="1575561"/>
            <a:ext cx="595439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Reforço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Grupos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Musculares</a:t>
            </a:r>
            <a:r>
              <a:rPr sz="18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Posturais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Benefícios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Treino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Músculos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Posturais: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1331" y="4169664"/>
            <a:ext cx="466725" cy="466725"/>
            <a:chOff x="751331" y="4169664"/>
            <a:chExt cx="466725" cy="466725"/>
          </a:xfrm>
        </p:grpSpPr>
        <p:sp>
          <p:nvSpPr>
            <p:cNvPr id="16" name="object 16"/>
            <p:cNvSpPr/>
            <p:nvPr/>
          </p:nvSpPr>
          <p:spPr>
            <a:xfrm>
              <a:off x="755903" y="4174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5903" y="4174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6576" y="4221226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0969" y="4127119"/>
            <a:ext cx="6391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Melhoria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produção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musculatura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postural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músculos periféricos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ombros,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braços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pernas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1331" y="4936235"/>
            <a:ext cx="466725" cy="466725"/>
            <a:chOff x="751331" y="4936235"/>
            <a:chExt cx="466725" cy="466725"/>
          </a:xfrm>
        </p:grpSpPr>
        <p:sp>
          <p:nvSpPr>
            <p:cNvPr id="21" name="object 21"/>
            <p:cNvSpPr/>
            <p:nvPr/>
          </p:nvSpPr>
          <p:spPr>
            <a:xfrm>
              <a:off x="755903" y="49408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5903" y="49408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6576" y="4988178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0969" y="4978400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Redução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risco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lesão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1331" y="5681471"/>
            <a:ext cx="466725" cy="466725"/>
            <a:chOff x="751331" y="5681471"/>
            <a:chExt cx="466725" cy="466725"/>
          </a:xfrm>
        </p:grpSpPr>
        <p:sp>
          <p:nvSpPr>
            <p:cNvPr id="26" name="object 26"/>
            <p:cNvSpPr/>
            <p:nvPr/>
          </p:nvSpPr>
          <p:spPr>
            <a:xfrm>
              <a:off x="755903" y="568604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599" y="457199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199" y="228599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903" y="568604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6576" y="5734608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10969" y="5724550"/>
            <a:ext cx="327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Melhoria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prestação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desportiva.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487</Words>
  <Application>Microsoft Office PowerPoint</Application>
  <PresentationFormat>Apresentação no Ecrã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ATLETISMO NO DESPORTO ESCOLAR</vt:lpstr>
      <vt:lpstr>Apresentação do PowerPoint</vt:lpstr>
      <vt:lpstr>Importância do Desenvolvimento Condição Física nos Jovens</vt:lpstr>
      <vt:lpstr>Importância do Treino da Força com Jovens</vt:lpstr>
      <vt:lpstr>Principais Objectivos do Treino da Força com Jovens</vt:lpstr>
      <vt:lpstr>Meios de Desenvolvimento da Força Geral de Base</vt:lpstr>
      <vt:lpstr>Meios de Desenvolvimento da Força Geral de Base</vt:lpstr>
      <vt:lpstr>Meios de Desenvolvimento da Força Geral de Base</vt:lpstr>
      <vt:lpstr>Meios de Desenvolvimento da Força Geral de Base</vt:lpstr>
      <vt:lpstr>Meios de Desenvolvimento da Força Geral de Base</vt:lpstr>
      <vt:lpstr>Meios de Desenvolvimento da Força Rápida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2</cp:revision>
  <dcterms:created xsi:type="dcterms:W3CDTF">2023-07-01T01:06:48Z</dcterms:created>
  <dcterms:modified xsi:type="dcterms:W3CDTF">2024-06-26T14:14:55Z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