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672" y="6498334"/>
            <a:ext cx="898583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1708" y="6458710"/>
            <a:ext cx="64007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5460" y="6402322"/>
            <a:ext cx="806195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317" y="6455791"/>
            <a:ext cx="956045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9" y="6431278"/>
            <a:ext cx="798558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919" y="6402322"/>
            <a:ext cx="585216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74152" y="6341362"/>
            <a:ext cx="669035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" y="124968"/>
            <a:ext cx="103521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5104" y="19810"/>
            <a:ext cx="7168895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2768" y="124967"/>
            <a:ext cx="3069463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7310" y="1665858"/>
            <a:ext cx="6869379" cy="866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8720" y="3513175"/>
            <a:ext cx="5226558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8077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0904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0180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0808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6716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1097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069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550873"/>
            <a:ext cx="3624579" cy="408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72" y="6147814"/>
            <a:ext cx="1511808" cy="7101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46141" y="1143761"/>
            <a:ext cx="364490" cy="4800600"/>
          </a:xfrm>
          <a:custGeom>
            <a:avLst/>
            <a:gdLst/>
            <a:ahLst/>
            <a:cxnLst/>
            <a:rect l="l" t="t" r="r" b="b"/>
            <a:pathLst>
              <a:path w="364489" h="4800600">
                <a:moveTo>
                  <a:pt x="156972" y="0"/>
                </a:moveTo>
                <a:lnTo>
                  <a:pt x="156972" y="4800600"/>
                </a:lnTo>
              </a:path>
              <a:path w="364489" h="4800600">
                <a:moveTo>
                  <a:pt x="0" y="0"/>
                </a:moveTo>
                <a:lnTo>
                  <a:pt x="359663" y="0"/>
                </a:lnTo>
              </a:path>
              <a:path w="364489" h="4800600">
                <a:moveTo>
                  <a:pt x="4572" y="685800"/>
                </a:moveTo>
                <a:lnTo>
                  <a:pt x="364236" y="68580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9081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1268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3113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8732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7" y="0"/>
            <a:ext cx="907256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725" y="-21894"/>
            <a:ext cx="7702549" cy="1400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5226" y="1838451"/>
            <a:ext cx="5026659" cy="298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5886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2964"/>
          <a:stretch/>
        </p:blipFill>
        <p:spPr>
          <a:xfrm>
            <a:off x="-1128" y="1"/>
            <a:ext cx="9143985" cy="3962400"/>
          </a:xfrm>
          <a:prstGeom prst="rect">
            <a:avLst/>
          </a:prstGeom>
        </p:spPr>
      </p:pic>
      <p:pic>
        <p:nvPicPr>
          <p:cNvPr id="2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56624EAE-3413-7492-F628-ACA8B0EB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18" b="20"/>
          <a:stretch/>
        </p:blipFill>
        <p:spPr>
          <a:xfrm>
            <a:off x="15" y="5788766"/>
            <a:ext cx="9143985" cy="1103939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C20BC9B-3CA6-D9A8-3E82-0D3E1B392ED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4067644"/>
            <a:ext cx="7543800" cy="681468"/>
          </a:xfrm>
          <a:prstGeom prst="rect">
            <a:avLst/>
          </a:prstGeom>
        </p:spPr>
        <p:txBody>
          <a:bodyPr vert="horz" wrap="square" lIns="0" tIns="128777" rIns="0" bIns="0" rtlCol="0">
            <a:spAutoFit/>
          </a:bodyPr>
          <a:lstStyle/>
          <a:p>
            <a:pPr marL="1852295" marR="5080" indent="-1840230" algn="l">
              <a:lnSpc>
                <a:spcPts val="4320"/>
              </a:lnSpc>
              <a:spcBef>
                <a:spcPts val="640"/>
              </a:spcBef>
            </a:pPr>
            <a:r>
              <a:rPr sz="4000" b="1" spc="-45" dirty="0"/>
              <a:t>ATLETISMO</a:t>
            </a:r>
            <a:r>
              <a:rPr sz="4000" b="1" spc="-110" dirty="0"/>
              <a:t> </a:t>
            </a:r>
            <a:r>
              <a:rPr sz="4000" b="1" dirty="0"/>
              <a:t>NO</a:t>
            </a:r>
            <a:r>
              <a:rPr lang="pt-PT" sz="4000" b="1" spc="-105" dirty="0"/>
              <a:t> </a:t>
            </a:r>
            <a:r>
              <a:rPr sz="4000" b="1" spc="-10" dirty="0"/>
              <a:t>DESPORTO</a:t>
            </a:r>
            <a:r>
              <a:rPr lang="pt-PT" sz="4000" b="1" spc="-10" dirty="0"/>
              <a:t> </a:t>
            </a:r>
            <a:r>
              <a:rPr sz="4000" b="1" spc="-10" dirty="0"/>
              <a:t>ESCOLAR</a:t>
            </a:r>
            <a:endParaRPr sz="4000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04A1525-DFB7-8DBA-A99B-456C7623008B}"/>
              </a:ext>
            </a:extLst>
          </p:cNvPr>
          <p:cNvSpPr txBox="1"/>
          <p:nvPr/>
        </p:nvSpPr>
        <p:spPr>
          <a:xfrm>
            <a:off x="1613034" y="4724718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INICIAÇÃO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AO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TREINO</a:t>
            </a:r>
            <a:r>
              <a:rPr kumimoji="0" sz="3200" b="0" i="0" u="none" strike="noStrike" kern="0" cap="none" spc="-4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t>DESPORTIVO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5977128"/>
            <a:ext cx="1511808" cy="7284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6259" y="807719"/>
            <a:ext cx="8067040" cy="680085"/>
            <a:chOff x="556259" y="807719"/>
            <a:chExt cx="8067040" cy="6800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59" y="807719"/>
              <a:ext cx="29474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292" y="807719"/>
              <a:ext cx="4255008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915" y="807719"/>
              <a:ext cx="822959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491" y="807719"/>
              <a:ext cx="1257300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/>
              <a:t>Características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Desenvolvimento/Princípios</a:t>
            </a:r>
            <a:r>
              <a:rPr spc="1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Treino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540205"/>
            <a:ext cx="3696335" cy="311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4719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Calibri"/>
                <a:cs typeface="Calibri"/>
              </a:rPr>
              <a:t>Pré-</a:t>
            </a:r>
            <a:r>
              <a:rPr sz="2600" spc="-10" dirty="0">
                <a:latin typeface="Calibri"/>
                <a:cs typeface="Calibri"/>
              </a:rPr>
              <a:t>Puberdade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Desarmonia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proporcional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Resistência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orgânica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diminuída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Menor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eficiência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respiratória</a:t>
            </a:r>
            <a:endParaRPr sz="2100">
              <a:latin typeface="Calibri"/>
              <a:cs typeface="Calibri"/>
            </a:endParaRPr>
          </a:p>
          <a:p>
            <a:pPr marL="355600" marR="541655" indent="-342900">
              <a:lnSpc>
                <a:spcPts val="202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Acentuação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curvas</a:t>
            </a:r>
            <a:r>
              <a:rPr sz="2100" spc="-25" dirty="0">
                <a:latin typeface="Calibri"/>
                <a:cs typeface="Calibri"/>
              </a:rPr>
              <a:t> da </a:t>
            </a:r>
            <a:r>
              <a:rPr sz="2100" spc="-10" dirty="0">
                <a:latin typeface="Calibri"/>
                <a:cs typeface="Calibri"/>
              </a:rPr>
              <a:t>coluna</a:t>
            </a:r>
            <a:endParaRPr sz="2100">
              <a:latin typeface="Calibri"/>
              <a:cs typeface="Calibri"/>
            </a:endParaRPr>
          </a:p>
          <a:p>
            <a:pPr marL="355600" marR="717550" indent="-342900" algn="just">
              <a:lnSpc>
                <a:spcPts val="202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Aumento</a:t>
            </a:r>
            <a:r>
              <a:rPr sz="2100" spc="40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acentuado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do </a:t>
            </a:r>
            <a:r>
              <a:rPr sz="2100" dirty="0">
                <a:latin typeface="Calibri"/>
                <a:cs typeface="Calibri"/>
              </a:rPr>
              <a:t>crescimento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todas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as </a:t>
            </a:r>
            <a:r>
              <a:rPr sz="2100" spc="-10" dirty="0">
                <a:latin typeface="Calibri"/>
                <a:cs typeface="Calibri"/>
              </a:rPr>
              <a:t>estruturas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8055">
              <a:lnSpc>
                <a:spcPct val="100000"/>
              </a:lnSpc>
              <a:spcBef>
                <a:spcPts val="105"/>
              </a:spcBef>
            </a:pPr>
            <a:r>
              <a:rPr dirty="0"/>
              <a:t>Formação</a:t>
            </a:r>
            <a:r>
              <a:rPr spc="-85" dirty="0"/>
              <a:t> </a:t>
            </a:r>
            <a:r>
              <a:rPr spc="-10" dirty="0"/>
              <a:t>Básica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25" dirty="0"/>
              <a:t>Treino</a:t>
            </a:r>
            <a:r>
              <a:rPr sz="1900" spc="-55" dirty="0"/>
              <a:t> </a:t>
            </a:r>
            <a:r>
              <a:rPr sz="1900" dirty="0"/>
              <a:t>de</a:t>
            </a:r>
            <a:r>
              <a:rPr sz="1900" spc="-55" dirty="0"/>
              <a:t> </a:t>
            </a:r>
            <a:r>
              <a:rPr sz="1900" dirty="0"/>
              <a:t>várias</a:t>
            </a:r>
            <a:r>
              <a:rPr sz="1900" spc="-60" dirty="0"/>
              <a:t> </a:t>
            </a:r>
            <a:r>
              <a:rPr sz="1900" spc="-10" dirty="0"/>
              <a:t>especialidades</a:t>
            </a:r>
            <a:endParaRPr sz="19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Velocidade</a:t>
            </a:r>
            <a:r>
              <a:rPr sz="1900" spc="-70" dirty="0"/>
              <a:t> </a:t>
            </a:r>
            <a:r>
              <a:rPr sz="1900" spc="-10" dirty="0"/>
              <a:t>aceleração</a:t>
            </a:r>
            <a:endParaRPr sz="19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20" dirty="0"/>
              <a:t>Estafetas</a:t>
            </a:r>
            <a:r>
              <a:rPr sz="1900" spc="-40" dirty="0"/>
              <a:t> </a:t>
            </a:r>
            <a:r>
              <a:rPr sz="1900" dirty="0"/>
              <a:t>e</a:t>
            </a:r>
            <a:r>
              <a:rPr sz="1900" spc="-25" dirty="0"/>
              <a:t> </a:t>
            </a:r>
            <a:r>
              <a:rPr sz="1900" spc="-10" dirty="0"/>
              <a:t>perseguição</a:t>
            </a:r>
            <a:endParaRPr sz="19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Coordenação</a:t>
            </a:r>
            <a:r>
              <a:rPr sz="1900" spc="-30" dirty="0"/>
              <a:t> </a:t>
            </a:r>
            <a:r>
              <a:rPr sz="1900" dirty="0"/>
              <a:t>de</a:t>
            </a:r>
            <a:r>
              <a:rPr sz="1900" spc="-35" dirty="0"/>
              <a:t> </a:t>
            </a:r>
            <a:r>
              <a:rPr sz="1900" spc="-10" dirty="0"/>
              <a:t>movimentos</a:t>
            </a:r>
            <a:endParaRPr sz="1900"/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0" dirty="0"/>
              <a:t>Técnica</a:t>
            </a:r>
            <a:r>
              <a:rPr sz="1900" spc="-40" dirty="0"/>
              <a:t> </a:t>
            </a:r>
            <a:r>
              <a:rPr sz="1900" spc="-10" dirty="0"/>
              <a:t>básica</a:t>
            </a:r>
            <a:endParaRPr sz="19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20" dirty="0"/>
              <a:t>Reforço</a:t>
            </a:r>
            <a:r>
              <a:rPr sz="1900" spc="-65" dirty="0"/>
              <a:t> </a:t>
            </a:r>
            <a:r>
              <a:rPr sz="1900" spc="-10" dirty="0"/>
              <a:t>muscular</a:t>
            </a:r>
            <a:endParaRPr sz="19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Desenvolvimento</a:t>
            </a:r>
            <a:r>
              <a:rPr sz="1900" spc="-35" dirty="0"/>
              <a:t> </a:t>
            </a:r>
            <a:r>
              <a:rPr sz="1900" dirty="0"/>
              <a:t>de</a:t>
            </a:r>
            <a:r>
              <a:rPr sz="1900" spc="-60" dirty="0"/>
              <a:t> </a:t>
            </a:r>
            <a:r>
              <a:rPr sz="1900" spc="-10" dirty="0"/>
              <a:t>força</a:t>
            </a:r>
            <a:r>
              <a:rPr sz="1900" spc="-65" dirty="0"/>
              <a:t> </a:t>
            </a:r>
            <a:r>
              <a:rPr sz="1900" spc="-20" dirty="0"/>
              <a:t>geral</a:t>
            </a:r>
            <a:endParaRPr sz="19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Resistência</a:t>
            </a:r>
            <a:r>
              <a:rPr sz="1900" spc="-65" dirty="0"/>
              <a:t> </a:t>
            </a:r>
            <a:r>
              <a:rPr sz="1900" spc="-10" dirty="0"/>
              <a:t>aeróbia</a:t>
            </a:r>
            <a:endParaRPr sz="19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dirty="0"/>
              <a:t>Capacidade</a:t>
            </a:r>
            <a:r>
              <a:rPr sz="1900" spc="-45" dirty="0"/>
              <a:t> </a:t>
            </a:r>
            <a:r>
              <a:rPr sz="1900" dirty="0"/>
              <a:t>de</a:t>
            </a:r>
            <a:r>
              <a:rPr sz="1900" spc="-55" dirty="0"/>
              <a:t> </a:t>
            </a:r>
            <a:r>
              <a:rPr sz="1900" spc="-10" dirty="0"/>
              <a:t>salto</a:t>
            </a:r>
            <a:endParaRPr sz="1900"/>
          </a:p>
          <a:p>
            <a:pPr marL="355600" marR="5080" indent="-343535">
              <a:lnSpc>
                <a:spcPct val="8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1900" dirty="0"/>
              <a:t>Evitar</a:t>
            </a:r>
            <a:r>
              <a:rPr sz="1900" spc="-50" dirty="0"/>
              <a:t> </a:t>
            </a:r>
            <a:r>
              <a:rPr sz="1900" spc="-20" dirty="0"/>
              <a:t>esforços</a:t>
            </a:r>
            <a:r>
              <a:rPr sz="1900" spc="-85" dirty="0"/>
              <a:t> </a:t>
            </a:r>
            <a:r>
              <a:rPr sz="1900" dirty="0"/>
              <a:t>lácticos</a:t>
            </a:r>
            <a:r>
              <a:rPr sz="1900" spc="-75" dirty="0"/>
              <a:t> </a:t>
            </a:r>
            <a:r>
              <a:rPr sz="1900" dirty="0"/>
              <a:t>até</a:t>
            </a:r>
            <a:r>
              <a:rPr sz="1900" spc="-60" dirty="0"/>
              <a:t> </a:t>
            </a:r>
            <a:r>
              <a:rPr sz="1900" dirty="0"/>
              <a:t>aos</a:t>
            </a:r>
            <a:r>
              <a:rPr sz="1900" spc="-65" dirty="0"/>
              <a:t> </a:t>
            </a:r>
            <a:r>
              <a:rPr sz="1900" spc="-35" dirty="0"/>
              <a:t>11 </a:t>
            </a:r>
            <a:r>
              <a:rPr sz="1900" spc="-20" dirty="0"/>
              <a:t>anos</a:t>
            </a:r>
            <a:endParaRPr sz="19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10" dirty="0"/>
              <a:t>Jogos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5977128"/>
            <a:ext cx="1513332" cy="7284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6259" y="807719"/>
            <a:ext cx="8067040" cy="680085"/>
            <a:chOff x="556259" y="807719"/>
            <a:chExt cx="8067040" cy="6800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59" y="807719"/>
              <a:ext cx="29474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292" y="807719"/>
              <a:ext cx="4255008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915" y="807719"/>
              <a:ext cx="822959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491" y="807719"/>
              <a:ext cx="1257300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/>
              <a:t>Características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Desenvolvimento/Princípios</a:t>
            </a:r>
            <a:r>
              <a:rPr spc="1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Treino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2171826"/>
            <a:ext cx="3335654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Harmonia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proporcional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Maturação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sexual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dimensões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transversais</a:t>
            </a:r>
            <a:endParaRPr sz="2000">
              <a:latin typeface="Calibri"/>
              <a:cs typeface="Calibri"/>
            </a:endParaRPr>
          </a:p>
          <a:p>
            <a:pPr marL="355600" marR="112395" indent="-342900">
              <a:lnSpc>
                <a:spcPts val="1920"/>
              </a:lnSpc>
              <a:spcBef>
                <a:spcPts val="464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força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volume muscular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Diminuição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velocidade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crescimento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8650" y="1561845"/>
            <a:ext cx="5349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97985" algn="l"/>
              </a:tabLst>
            </a:pPr>
            <a:r>
              <a:rPr sz="2000" spc="-10" dirty="0">
                <a:latin typeface="Calibri"/>
                <a:cs typeface="Calibri"/>
              </a:rPr>
              <a:t>Puberdade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Orientação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7575" y="2171826"/>
            <a:ext cx="3477260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trabalho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força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Coordenação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Técnica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específica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Orientação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áreas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especialidade</a:t>
            </a:r>
            <a:endParaRPr sz="2000">
              <a:latin typeface="Calibri"/>
              <a:cs typeface="Calibri"/>
            </a:endParaRPr>
          </a:p>
          <a:p>
            <a:pPr marL="355600" marR="436245" indent="-34353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Velocidade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aceleração, </a:t>
            </a:r>
            <a:r>
              <a:rPr sz="2000" dirty="0">
                <a:latin typeface="Calibri"/>
                <a:cs typeface="Calibri"/>
              </a:rPr>
              <a:t>máxima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resistente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Trabalho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láctico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suave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Resistência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aeróbia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Capacidade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salto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Flexibilidade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" y="1715461"/>
            <a:ext cx="9143985" cy="514253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05624" y="4677165"/>
            <a:ext cx="4495800" cy="1155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lvl="0" indent="-784860" algn="ctr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ETAPAS DE FORMAÇÃO DESPORTIVA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0202" y="1324102"/>
            <a:ext cx="175006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77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1ª</a:t>
            </a:r>
            <a:r>
              <a:rPr sz="1200" spc="-10" dirty="0">
                <a:latin typeface="Times New Roman"/>
                <a:cs typeface="Times New Roman"/>
              </a:rPr>
              <a:t> Infância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3/4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2373" y="2848483"/>
            <a:ext cx="683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10/11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6659" y="4296536"/>
            <a:ext cx="690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16/17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0714" y="2972561"/>
            <a:ext cx="360045" cy="2133600"/>
          </a:xfrm>
          <a:custGeom>
            <a:avLst/>
            <a:gdLst/>
            <a:ahLst/>
            <a:cxnLst/>
            <a:rect l="l" t="t" r="r" b="b"/>
            <a:pathLst>
              <a:path w="360045" h="2133600">
                <a:moveTo>
                  <a:pt x="0" y="2133600"/>
                </a:moveTo>
                <a:lnTo>
                  <a:pt x="359663" y="2133600"/>
                </a:lnTo>
              </a:path>
              <a:path w="360045" h="2133600">
                <a:moveTo>
                  <a:pt x="0" y="1447800"/>
                </a:moveTo>
                <a:lnTo>
                  <a:pt x="359663" y="1447800"/>
                </a:lnTo>
              </a:path>
              <a:path w="360045" h="2133600">
                <a:moveTo>
                  <a:pt x="0" y="685800"/>
                </a:moveTo>
                <a:lnTo>
                  <a:pt x="359663" y="685800"/>
                </a:lnTo>
              </a:path>
              <a:path w="360045" h="2133600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72809" y="2315083"/>
            <a:ext cx="675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2ª</a:t>
            </a:r>
            <a:r>
              <a:rPr sz="1200" spc="-10" dirty="0">
                <a:latin typeface="Times New Roman"/>
                <a:cs typeface="Times New Roman"/>
              </a:rPr>
              <a:t> Infância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3491" y="1918842"/>
            <a:ext cx="829310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365760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1ª</a:t>
            </a:r>
            <a:r>
              <a:rPr sz="1200" spc="-20" dirty="0">
                <a:latin typeface="Times New Roman"/>
                <a:cs typeface="Times New Roman"/>
              </a:rPr>
              <a:t> fase </a:t>
            </a:r>
            <a:r>
              <a:rPr sz="1200" dirty="0">
                <a:latin typeface="Times New Roman"/>
                <a:cs typeface="Times New Roman"/>
              </a:rPr>
              <a:t>5/6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  <a:p>
            <a:pPr marL="416559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Times New Roman"/>
                <a:cs typeface="Times New Roman"/>
              </a:rPr>
              <a:t>2ª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fase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-25" dirty="0">
                <a:latin typeface="Times New Roman"/>
                <a:cs typeface="Times New Roman"/>
              </a:rPr>
              <a:t>VMA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3491" y="3534536"/>
            <a:ext cx="31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imes New Roman"/>
                <a:cs typeface="Times New Roman"/>
              </a:rPr>
              <a:t>PVA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291" y="3077083"/>
            <a:ext cx="1449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Pré-</a:t>
            </a:r>
            <a:r>
              <a:rPr sz="1200" dirty="0">
                <a:latin typeface="Times New Roman"/>
                <a:cs typeface="Times New Roman"/>
              </a:rPr>
              <a:t>puberdade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anos)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ascendência</a:t>
            </a:r>
            <a:r>
              <a:rPr sz="1200" spc="-10" dirty="0">
                <a:latin typeface="Times New Roman"/>
                <a:cs typeface="Times New Roman"/>
              </a:rPr>
              <a:t> feminina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291" y="3763136"/>
            <a:ext cx="1320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Puberdade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(2/3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anos)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9438" y="4296536"/>
            <a:ext cx="1849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Fim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crescimento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altura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6659" y="4708397"/>
            <a:ext cx="1930400" cy="482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2825">
              <a:lnSpc>
                <a:spcPct val="100000"/>
              </a:lnSpc>
              <a:spcBef>
                <a:spcPts val="459"/>
              </a:spcBef>
            </a:pPr>
            <a:r>
              <a:rPr sz="1200" spc="-10" dirty="0">
                <a:latin typeface="Times New Roman"/>
                <a:cs typeface="Times New Roman"/>
              </a:rPr>
              <a:t>Pós-puberdade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latin typeface="Times New Roman"/>
                <a:cs typeface="Times New Roman"/>
              </a:rPr>
              <a:t>18/19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7291" y="5287517"/>
            <a:ext cx="44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Adulta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64579" y="220980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0"/>
                </a:moveTo>
                <a:lnTo>
                  <a:pt x="228600" y="15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02934" y="2476373"/>
            <a:ext cx="228600" cy="153035"/>
          </a:xfrm>
          <a:custGeom>
            <a:avLst/>
            <a:gdLst/>
            <a:ahLst/>
            <a:cxnLst/>
            <a:rect l="l" t="t" r="r" b="b"/>
            <a:pathLst>
              <a:path w="228600" h="153035">
                <a:moveTo>
                  <a:pt x="0" y="152653"/>
                </a:moveTo>
                <a:lnTo>
                  <a:pt x="22821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25056" y="3048000"/>
            <a:ext cx="303530" cy="1295400"/>
          </a:xfrm>
          <a:custGeom>
            <a:avLst/>
            <a:gdLst/>
            <a:ahLst/>
            <a:cxnLst/>
            <a:rect l="l" t="t" r="r" b="b"/>
            <a:pathLst>
              <a:path w="303529" h="1295400">
                <a:moveTo>
                  <a:pt x="0" y="0"/>
                </a:moveTo>
                <a:lnTo>
                  <a:pt x="59001" y="8447"/>
                </a:lnTo>
                <a:lnTo>
                  <a:pt x="107203" y="31480"/>
                </a:lnTo>
                <a:lnTo>
                  <a:pt x="139713" y="65633"/>
                </a:lnTo>
                <a:lnTo>
                  <a:pt x="151638" y="107441"/>
                </a:lnTo>
                <a:lnTo>
                  <a:pt x="151638" y="540258"/>
                </a:lnTo>
                <a:lnTo>
                  <a:pt x="163562" y="582066"/>
                </a:lnTo>
                <a:lnTo>
                  <a:pt x="196072" y="616219"/>
                </a:lnTo>
                <a:lnTo>
                  <a:pt x="244274" y="639252"/>
                </a:lnTo>
                <a:lnTo>
                  <a:pt x="303275" y="647700"/>
                </a:lnTo>
                <a:lnTo>
                  <a:pt x="244274" y="656147"/>
                </a:lnTo>
                <a:lnTo>
                  <a:pt x="196072" y="679180"/>
                </a:lnTo>
                <a:lnTo>
                  <a:pt x="163562" y="713333"/>
                </a:lnTo>
                <a:lnTo>
                  <a:pt x="151638" y="755142"/>
                </a:lnTo>
                <a:lnTo>
                  <a:pt x="151638" y="1187958"/>
                </a:lnTo>
                <a:lnTo>
                  <a:pt x="139713" y="1229766"/>
                </a:lnTo>
                <a:lnTo>
                  <a:pt x="107203" y="1263919"/>
                </a:lnTo>
                <a:lnTo>
                  <a:pt x="59001" y="1286952"/>
                </a:lnTo>
                <a:lnTo>
                  <a:pt x="0" y="1295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99230" y="4610480"/>
            <a:ext cx="483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Juvenis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99230" y="5330697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Juniores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4905" y="2665857"/>
            <a:ext cx="1259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Iniciação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desportiva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47392" y="3216402"/>
            <a:ext cx="1079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Formação </a:t>
            </a:r>
            <a:r>
              <a:rPr sz="1200" spc="-10" dirty="0">
                <a:latin typeface="Times New Roman"/>
                <a:cs typeface="Times New Roman"/>
              </a:rPr>
              <a:t>Básica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4488" y="3978402"/>
            <a:ext cx="691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Orientação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6744" y="4588255"/>
            <a:ext cx="929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Especialização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55239" y="5350255"/>
            <a:ext cx="770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Rendimento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76600" y="2493264"/>
            <a:ext cx="281940" cy="3436620"/>
          </a:xfrm>
          <a:custGeom>
            <a:avLst/>
            <a:gdLst/>
            <a:ahLst/>
            <a:cxnLst/>
            <a:rect l="l" t="t" r="r" b="b"/>
            <a:pathLst>
              <a:path w="281939" h="3436620">
                <a:moveTo>
                  <a:pt x="205739" y="3436620"/>
                </a:moveTo>
                <a:lnTo>
                  <a:pt x="176099" y="3430632"/>
                </a:lnTo>
                <a:lnTo>
                  <a:pt x="151876" y="3414302"/>
                </a:lnTo>
                <a:lnTo>
                  <a:pt x="135534" y="3390082"/>
                </a:lnTo>
                <a:lnTo>
                  <a:pt x="129539" y="3360420"/>
                </a:lnTo>
                <a:lnTo>
                  <a:pt x="129539" y="3055620"/>
                </a:lnTo>
                <a:lnTo>
                  <a:pt x="123545" y="3025979"/>
                </a:lnTo>
                <a:lnTo>
                  <a:pt x="107203" y="3001756"/>
                </a:lnTo>
                <a:lnTo>
                  <a:pt x="82980" y="2985414"/>
                </a:lnTo>
                <a:lnTo>
                  <a:pt x="53339" y="2979420"/>
                </a:lnTo>
                <a:lnTo>
                  <a:pt x="82980" y="2973425"/>
                </a:lnTo>
                <a:lnTo>
                  <a:pt x="107203" y="2957083"/>
                </a:lnTo>
                <a:lnTo>
                  <a:pt x="123545" y="2932860"/>
                </a:lnTo>
                <a:lnTo>
                  <a:pt x="129539" y="2903220"/>
                </a:lnTo>
                <a:lnTo>
                  <a:pt x="129539" y="2598420"/>
                </a:lnTo>
                <a:lnTo>
                  <a:pt x="135534" y="2568779"/>
                </a:lnTo>
                <a:lnTo>
                  <a:pt x="151876" y="2544556"/>
                </a:lnTo>
                <a:lnTo>
                  <a:pt x="176099" y="2528214"/>
                </a:lnTo>
                <a:lnTo>
                  <a:pt x="205739" y="2522220"/>
                </a:lnTo>
              </a:path>
              <a:path w="281939" h="3436620">
                <a:moveTo>
                  <a:pt x="281939" y="2522220"/>
                </a:moveTo>
                <a:lnTo>
                  <a:pt x="237452" y="2518229"/>
                </a:lnTo>
                <a:lnTo>
                  <a:pt x="201120" y="2507345"/>
                </a:lnTo>
                <a:lnTo>
                  <a:pt x="176623" y="2491198"/>
                </a:lnTo>
                <a:lnTo>
                  <a:pt x="167639" y="2471420"/>
                </a:lnTo>
                <a:lnTo>
                  <a:pt x="167639" y="2268220"/>
                </a:lnTo>
                <a:lnTo>
                  <a:pt x="158656" y="2248441"/>
                </a:lnTo>
                <a:lnTo>
                  <a:pt x="134159" y="2232294"/>
                </a:lnTo>
                <a:lnTo>
                  <a:pt x="97827" y="2221410"/>
                </a:lnTo>
                <a:lnTo>
                  <a:pt x="53339" y="2217420"/>
                </a:lnTo>
                <a:lnTo>
                  <a:pt x="97827" y="2213429"/>
                </a:lnTo>
                <a:lnTo>
                  <a:pt x="134159" y="2202545"/>
                </a:lnTo>
                <a:lnTo>
                  <a:pt x="158656" y="2186398"/>
                </a:lnTo>
                <a:lnTo>
                  <a:pt x="167639" y="2166620"/>
                </a:lnTo>
                <a:lnTo>
                  <a:pt x="167639" y="1963420"/>
                </a:lnTo>
                <a:lnTo>
                  <a:pt x="176623" y="1943641"/>
                </a:lnTo>
                <a:lnTo>
                  <a:pt x="201120" y="1927494"/>
                </a:lnTo>
                <a:lnTo>
                  <a:pt x="237452" y="1916610"/>
                </a:lnTo>
                <a:lnTo>
                  <a:pt x="281939" y="1912620"/>
                </a:lnTo>
              </a:path>
              <a:path w="281939" h="3436620">
                <a:moveTo>
                  <a:pt x="205739" y="1912620"/>
                </a:moveTo>
                <a:lnTo>
                  <a:pt x="176099" y="1908137"/>
                </a:lnTo>
                <a:lnTo>
                  <a:pt x="151876" y="1895903"/>
                </a:lnTo>
                <a:lnTo>
                  <a:pt x="135534" y="1877740"/>
                </a:lnTo>
                <a:lnTo>
                  <a:pt x="129539" y="1855470"/>
                </a:lnTo>
                <a:lnTo>
                  <a:pt x="129539" y="1626870"/>
                </a:lnTo>
                <a:lnTo>
                  <a:pt x="123545" y="1604599"/>
                </a:lnTo>
                <a:lnTo>
                  <a:pt x="107203" y="1586436"/>
                </a:lnTo>
                <a:lnTo>
                  <a:pt x="82980" y="1574202"/>
                </a:lnTo>
                <a:lnTo>
                  <a:pt x="53339" y="1569720"/>
                </a:lnTo>
                <a:lnTo>
                  <a:pt x="82980" y="1565237"/>
                </a:lnTo>
                <a:lnTo>
                  <a:pt x="107203" y="1553003"/>
                </a:lnTo>
                <a:lnTo>
                  <a:pt x="123545" y="1534840"/>
                </a:lnTo>
                <a:lnTo>
                  <a:pt x="129539" y="1512570"/>
                </a:lnTo>
                <a:lnTo>
                  <a:pt x="129539" y="1283970"/>
                </a:lnTo>
                <a:lnTo>
                  <a:pt x="135534" y="1261699"/>
                </a:lnTo>
                <a:lnTo>
                  <a:pt x="151876" y="1243536"/>
                </a:lnTo>
                <a:lnTo>
                  <a:pt x="176099" y="1231302"/>
                </a:lnTo>
                <a:lnTo>
                  <a:pt x="205739" y="1226820"/>
                </a:lnTo>
              </a:path>
              <a:path w="281939" h="3436620">
                <a:moveTo>
                  <a:pt x="205739" y="1226820"/>
                </a:moveTo>
                <a:lnTo>
                  <a:pt x="176099" y="1222337"/>
                </a:lnTo>
                <a:lnTo>
                  <a:pt x="151876" y="1210103"/>
                </a:lnTo>
                <a:lnTo>
                  <a:pt x="135534" y="1191940"/>
                </a:lnTo>
                <a:lnTo>
                  <a:pt x="129539" y="1169670"/>
                </a:lnTo>
                <a:lnTo>
                  <a:pt x="129539" y="941070"/>
                </a:lnTo>
                <a:lnTo>
                  <a:pt x="123545" y="918799"/>
                </a:lnTo>
                <a:lnTo>
                  <a:pt x="107203" y="900636"/>
                </a:lnTo>
                <a:lnTo>
                  <a:pt x="82980" y="888402"/>
                </a:lnTo>
                <a:lnTo>
                  <a:pt x="53339" y="883920"/>
                </a:lnTo>
                <a:lnTo>
                  <a:pt x="82980" y="879437"/>
                </a:lnTo>
                <a:lnTo>
                  <a:pt x="107203" y="867203"/>
                </a:lnTo>
                <a:lnTo>
                  <a:pt x="123545" y="849040"/>
                </a:lnTo>
                <a:lnTo>
                  <a:pt x="129539" y="826770"/>
                </a:lnTo>
                <a:lnTo>
                  <a:pt x="129539" y="598170"/>
                </a:lnTo>
                <a:lnTo>
                  <a:pt x="135534" y="575899"/>
                </a:lnTo>
                <a:lnTo>
                  <a:pt x="151876" y="557736"/>
                </a:lnTo>
                <a:lnTo>
                  <a:pt x="176099" y="545502"/>
                </a:lnTo>
                <a:lnTo>
                  <a:pt x="205739" y="541020"/>
                </a:lnTo>
              </a:path>
              <a:path w="281939" h="3436620">
                <a:moveTo>
                  <a:pt x="228600" y="533400"/>
                </a:moveTo>
                <a:lnTo>
                  <a:pt x="184112" y="529901"/>
                </a:lnTo>
                <a:lnTo>
                  <a:pt x="147780" y="520366"/>
                </a:lnTo>
                <a:lnTo>
                  <a:pt x="123283" y="506235"/>
                </a:lnTo>
                <a:lnTo>
                  <a:pt x="114300" y="488950"/>
                </a:lnTo>
                <a:lnTo>
                  <a:pt x="114300" y="311150"/>
                </a:lnTo>
                <a:lnTo>
                  <a:pt x="105316" y="293864"/>
                </a:lnTo>
                <a:lnTo>
                  <a:pt x="80819" y="279733"/>
                </a:lnTo>
                <a:lnTo>
                  <a:pt x="44487" y="270198"/>
                </a:lnTo>
                <a:lnTo>
                  <a:pt x="0" y="266700"/>
                </a:lnTo>
                <a:lnTo>
                  <a:pt x="44487" y="263201"/>
                </a:lnTo>
                <a:lnTo>
                  <a:pt x="80819" y="253666"/>
                </a:lnTo>
                <a:lnTo>
                  <a:pt x="105316" y="239535"/>
                </a:lnTo>
                <a:lnTo>
                  <a:pt x="114300" y="222250"/>
                </a:lnTo>
                <a:lnTo>
                  <a:pt x="114300" y="44450"/>
                </a:lnTo>
                <a:lnTo>
                  <a:pt x="123283" y="27164"/>
                </a:lnTo>
                <a:lnTo>
                  <a:pt x="147780" y="13033"/>
                </a:lnTo>
                <a:lnTo>
                  <a:pt x="184112" y="3498"/>
                </a:ln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22680" y="3242309"/>
            <a:ext cx="517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2º </a:t>
            </a:r>
            <a:r>
              <a:rPr sz="1200" spc="-10" dirty="0">
                <a:latin typeface="Times New Roman"/>
                <a:cs typeface="Times New Roman"/>
              </a:rPr>
              <a:t>Ciclo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77339" y="2348483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228599" y="533400"/>
                </a:moveTo>
                <a:lnTo>
                  <a:pt x="184112" y="529901"/>
                </a:lnTo>
                <a:lnTo>
                  <a:pt x="147780" y="520366"/>
                </a:lnTo>
                <a:lnTo>
                  <a:pt x="123283" y="506235"/>
                </a:lnTo>
                <a:lnTo>
                  <a:pt x="114299" y="488950"/>
                </a:lnTo>
                <a:lnTo>
                  <a:pt x="114299" y="311150"/>
                </a:lnTo>
                <a:lnTo>
                  <a:pt x="105316" y="293864"/>
                </a:lnTo>
                <a:lnTo>
                  <a:pt x="80819" y="279733"/>
                </a:lnTo>
                <a:lnTo>
                  <a:pt x="44487" y="270198"/>
                </a:lnTo>
                <a:lnTo>
                  <a:pt x="0" y="266700"/>
                </a:lnTo>
                <a:lnTo>
                  <a:pt x="44487" y="263201"/>
                </a:lnTo>
                <a:lnTo>
                  <a:pt x="80819" y="253666"/>
                </a:lnTo>
                <a:lnTo>
                  <a:pt x="105316" y="239535"/>
                </a:lnTo>
                <a:lnTo>
                  <a:pt x="114299" y="222250"/>
                </a:lnTo>
                <a:lnTo>
                  <a:pt x="114299" y="44450"/>
                </a:lnTo>
                <a:lnTo>
                  <a:pt x="123283" y="27164"/>
                </a:lnTo>
                <a:lnTo>
                  <a:pt x="147780" y="13033"/>
                </a:lnTo>
                <a:lnTo>
                  <a:pt x="184112" y="3498"/>
                </a:lnTo>
                <a:lnTo>
                  <a:pt x="22859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0011" y="2958083"/>
            <a:ext cx="186055" cy="1118870"/>
          </a:xfrm>
          <a:custGeom>
            <a:avLst/>
            <a:gdLst/>
            <a:ahLst/>
            <a:cxnLst/>
            <a:rect l="l" t="t" r="r" b="b"/>
            <a:pathLst>
              <a:path w="186055" h="1118870">
                <a:moveTo>
                  <a:pt x="143256" y="1118615"/>
                </a:moveTo>
                <a:lnTo>
                  <a:pt x="115401" y="1116117"/>
                </a:lnTo>
                <a:lnTo>
                  <a:pt x="92630" y="1109297"/>
                </a:lnTo>
                <a:lnTo>
                  <a:pt x="77265" y="1099167"/>
                </a:lnTo>
                <a:lnTo>
                  <a:pt x="71627" y="1086739"/>
                </a:lnTo>
                <a:lnTo>
                  <a:pt x="71627" y="934084"/>
                </a:lnTo>
                <a:lnTo>
                  <a:pt x="65990" y="921656"/>
                </a:lnTo>
                <a:lnTo>
                  <a:pt x="50625" y="911526"/>
                </a:lnTo>
                <a:lnTo>
                  <a:pt x="27854" y="904706"/>
                </a:lnTo>
                <a:lnTo>
                  <a:pt x="0" y="902207"/>
                </a:lnTo>
                <a:lnTo>
                  <a:pt x="27854" y="899709"/>
                </a:lnTo>
                <a:lnTo>
                  <a:pt x="50625" y="892889"/>
                </a:lnTo>
                <a:lnTo>
                  <a:pt x="65990" y="882759"/>
                </a:lnTo>
                <a:lnTo>
                  <a:pt x="71627" y="870330"/>
                </a:lnTo>
                <a:lnTo>
                  <a:pt x="71627" y="717676"/>
                </a:lnTo>
                <a:lnTo>
                  <a:pt x="77265" y="705248"/>
                </a:lnTo>
                <a:lnTo>
                  <a:pt x="92630" y="695118"/>
                </a:lnTo>
                <a:lnTo>
                  <a:pt x="115401" y="688298"/>
                </a:lnTo>
                <a:lnTo>
                  <a:pt x="143256" y="685799"/>
                </a:lnTo>
              </a:path>
              <a:path w="186055" h="1118870">
                <a:moveTo>
                  <a:pt x="185927" y="685799"/>
                </a:moveTo>
                <a:lnTo>
                  <a:pt x="156287" y="681317"/>
                </a:lnTo>
                <a:lnTo>
                  <a:pt x="132064" y="669083"/>
                </a:lnTo>
                <a:lnTo>
                  <a:pt x="115722" y="650920"/>
                </a:lnTo>
                <a:lnTo>
                  <a:pt x="109727" y="628650"/>
                </a:lnTo>
                <a:lnTo>
                  <a:pt x="109727" y="400050"/>
                </a:lnTo>
                <a:lnTo>
                  <a:pt x="103733" y="377779"/>
                </a:lnTo>
                <a:lnTo>
                  <a:pt x="87391" y="359616"/>
                </a:lnTo>
                <a:lnTo>
                  <a:pt x="63168" y="347382"/>
                </a:lnTo>
                <a:lnTo>
                  <a:pt x="33527" y="342900"/>
                </a:lnTo>
                <a:lnTo>
                  <a:pt x="63168" y="338417"/>
                </a:lnTo>
                <a:lnTo>
                  <a:pt x="87391" y="326183"/>
                </a:lnTo>
                <a:lnTo>
                  <a:pt x="103733" y="308020"/>
                </a:lnTo>
                <a:lnTo>
                  <a:pt x="109727" y="285750"/>
                </a:lnTo>
                <a:lnTo>
                  <a:pt x="109727" y="57150"/>
                </a:lnTo>
                <a:lnTo>
                  <a:pt x="115722" y="34879"/>
                </a:lnTo>
                <a:lnTo>
                  <a:pt x="132064" y="16716"/>
                </a:lnTo>
                <a:lnTo>
                  <a:pt x="156287" y="4482"/>
                </a:lnTo>
                <a:lnTo>
                  <a:pt x="1859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485134" y="3209162"/>
            <a:ext cx="1368425" cy="9017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Times New Roman"/>
                <a:cs typeface="Times New Roman"/>
              </a:rPr>
              <a:t>Infantis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  <a:p>
            <a:pPr marL="733425" marR="5080" indent="-19558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latin typeface="Times New Roman"/>
                <a:cs typeface="Times New Roman"/>
              </a:rPr>
              <a:t>12/13 anos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♀ </a:t>
            </a:r>
            <a:r>
              <a:rPr sz="1200" dirty="0">
                <a:latin typeface="Times New Roman"/>
                <a:cs typeface="Times New Roman"/>
              </a:rPr>
              <a:t>14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anos </a:t>
            </a:r>
            <a:r>
              <a:rPr sz="1200" spc="-50" dirty="0">
                <a:latin typeface="Times New Roman"/>
                <a:cs typeface="Times New Roman"/>
              </a:rPr>
              <a:t>♂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10" dirty="0">
                <a:latin typeface="Times New Roman"/>
                <a:cs typeface="Times New Roman"/>
              </a:rPr>
              <a:t>Iniciados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99230" y="2593975"/>
            <a:ext cx="632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Infantis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50442" y="2521965"/>
            <a:ext cx="479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1ºCiclo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0442" y="3746372"/>
            <a:ext cx="479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3ºCiclo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20011" y="4148328"/>
            <a:ext cx="143510" cy="1009015"/>
          </a:xfrm>
          <a:custGeom>
            <a:avLst/>
            <a:gdLst/>
            <a:ahLst/>
            <a:cxnLst/>
            <a:rect l="l" t="t" r="r" b="b"/>
            <a:pathLst>
              <a:path w="143510" h="1009014">
                <a:moveTo>
                  <a:pt x="143256" y="1008888"/>
                </a:moveTo>
                <a:lnTo>
                  <a:pt x="115401" y="1006389"/>
                </a:lnTo>
                <a:lnTo>
                  <a:pt x="92630" y="999569"/>
                </a:lnTo>
                <a:lnTo>
                  <a:pt x="77265" y="989439"/>
                </a:lnTo>
                <a:lnTo>
                  <a:pt x="71627" y="977011"/>
                </a:lnTo>
                <a:lnTo>
                  <a:pt x="71627" y="536321"/>
                </a:lnTo>
                <a:lnTo>
                  <a:pt x="65990" y="523892"/>
                </a:lnTo>
                <a:lnTo>
                  <a:pt x="50625" y="513762"/>
                </a:lnTo>
                <a:lnTo>
                  <a:pt x="27854" y="506942"/>
                </a:lnTo>
                <a:lnTo>
                  <a:pt x="0" y="504444"/>
                </a:lnTo>
                <a:lnTo>
                  <a:pt x="27854" y="501945"/>
                </a:lnTo>
                <a:lnTo>
                  <a:pt x="50625" y="495125"/>
                </a:lnTo>
                <a:lnTo>
                  <a:pt x="65990" y="484995"/>
                </a:lnTo>
                <a:lnTo>
                  <a:pt x="71627" y="472567"/>
                </a:lnTo>
                <a:lnTo>
                  <a:pt x="71627" y="31877"/>
                </a:lnTo>
                <a:lnTo>
                  <a:pt x="77265" y="19448"/>
                </a:lnTo>
                <a:lnTo>
                  <a:pt x="92630" y="9318"/>
                </a:lnTo>
                <a:lnTo>
                  <a:pt x="115401" y="2498"/>
                </a:lnTo>
                <a:lnTo>
                  <a:pt x="14325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34339" y="4538598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Secundário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16216" y="3602228"/>
            <a:ext cx="844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Adolescência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5123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7128" rIns="0" bIns="0" rtlCol="0">
            <a:spAutoFit/>
          </a:bodyPr>
          <a:lstStyle/>
          <a:p>
            <a:pPr marL="82804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latin typeface="Calibri"/>
                <a:cs typeface="Calibri"/>
              </a:rPr>
              <a:t>PRINCIPAL</a:t>
            </a:r>
            <a:r>
              <a:rPr sz="4400" b="1" spc="-175" dirty="0">
                <a:latin typeface="Calibri"/>
                <a:cs typeface="Calibri"/>
              </a:rPr>
              <a:t> </a:t>
            </a:r>
            <a:r>
              <a:rPr sz="4400" b="1" spc="-40" dirty="0">
                <a:latin typeface="Calibri"/>
                <a:cs typeface="Calibri"/>
              </a:rPr>
              <a:t>PREOCUPAÇÃO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680881"/>
            <a:ext cx="501078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20100"/>
              </a:lnSpc>
              <a:spcBef>
                <a:spcPts val="10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dirty="0">
                <a:latin typeface="Calibri"/>
                <a:cs typeface="Calibri"/>
              </a:rPr>
              <a:t>Aquisição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manutenção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da 	</a:t>
            </a:r>
            <a:r>
              <a:rPr sz="3200" b="1" spc="-10" dirty="0">
                <a:latin typeface="Calibri"/>
                <a:cs typeface="Calibri"/>
              </a:rPr>
              <a:t>velocidade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987796"/>
            <a:ext cx="1511808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753" rIns="0" bIns="0" rtlCol="0">
            <a:spAutoFit/>
          </a:bodyPr>
          <a:lstStyle/>
          <a:p>
            <a:pPr marL="1702435" marR="5080" indent="-862965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latin typeface="Calibri"/>
                <a:cs typeface="Calibri"/>
              </a:rPr>
              <a:t>PREOCUPAÇÕES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NO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ENSINO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DO </a:t>
            </a:r>
            <a:r>
              <a:rPr sz="3600" b="1" spc="-10" dirty="0">
                <a:latin typeface="Calibri"/>
                <a:cs typeface="Calibri"/>
              </a:rPr>
              <a:t>ATLETISMO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NA</a:t>
            </a:r>
            <a:r>
              <a:rPr sz="3600" b="1" spc="-8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ESCOLA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8493"/>
            <a:ext cx="5802630" cy="1367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latin typeface="Arial"/>
                <a:cs typeface="Arial"/>
              </a:rPr>
              <a:t>ÊNFASE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NA</a:t>
            </a:r>
            <a:r>
              <a:rPr sz="2200" b="1" spc="-1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VELOCIDADE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RITMO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latin typeface="Arial"/>
                <a:cs typeface="Arial"/>
              </a:rPr>
              <a:t>EXISTÊNCIA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SOLICITAÇÃO</a:t>
            </a:r>
            <a:r>
              <a:rPr sz="2200" b="1" spc="-10" dirty="0">
                <a:latin typeface="Arial"/>
                <a:cs typeface="Arial"/>
              </a:rPr>
              <a:t> TÉCNICA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906392"/>
            <a:ext cx="59448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PEDIMOS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É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OBSERVAMOS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247894"/>
            <a:ext cx="64884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OBSERVAMOS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É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CORRIGIMOS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870447"/>
            <a:ext cx="1511808" cy="7284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753" rIns="0" bIns="0" rtlCol="0">
            <a:spAutoFit/>
          </a:bodyPr>
          <a:lstStyle/>
          <a:p>
            <a:pPr marL="1702435" marR="5080" indent="-862965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latin typeface="Calibri"/>
                <a:cs typeface="Calibri"/>
              </a:rPr>
              <a:t>PREOCUPAÇÕES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NO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ENSINO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DO </a:t>
            </a:r>
            <a:r>
              <a:rPr sz="3600" b="1" spc="-10" dirty="0">
                <a:latin typeface="Calibri"/>
                <a:cs typeface="Calibri"/>
              </a:rPr>
              <a:t>ATLETISMO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NA</a:t>
            </a:r>
            <a:r>
              <a:rPr sz="3600" b="1" spc="-8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ESCOLA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72514"/>
            <a:ext cx="7966709" cy="381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DEFINIR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UM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OBJECTIVO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QUANTIFICAVEL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UTILIZAÇÃO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JOGADAS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UTILIZAÇÃO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ORGANIZAÇÃO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GRUPO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UTILIZAÇÃO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ABORDAGENS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ADAPTADAS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-10" dirty="0">
                <a:latin typeface="Arial"/>
                <a:cs typeface="Arial"/>
              </a:rPr>
              <a:t>ADAPTAÇÃO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NORMAS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REGULAMENTOS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COMPETIÇÕES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UTILIZAR</a:t>
            </a:r>
            <a:r>
              <a:rPr sz="1800" b="1" spc="-10" dirty="0">
                <a:latin typeface="Arial"/>
                <a:cs typeface="Arial"/>
              </a:rPr>
              <a:t> MATERIAIS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“AMIGÁVEIS”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NÃO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PROVOQUEM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MEDO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355600" marR="101155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PROGRESSÃO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INDIVIDUALIZADA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(ALTURAS</a:t>
            </a:r>
            <a:r>
              <a:rPr sz="1800" b="1" dirty="0">
                <a:latin typeface="Arial"/>
                <a:cs typeface="Arial"/>
              </a:rPr>
              <a:t> 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DISTÂNCIAS VARIADAS)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16" y="5949696"/>
            <a:ext cx="1513332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7128" rIns="0" bIns="0" rtlCol="0">
            <a:spAutoFit/>
          </a:bodyPr>
          <a:lstStyle/>
          <a:p>
            <a:pPr marL="105537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Carga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Semanal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</a:t>
            </a:r>
            <a:r>
              <a:rPr sz="4400" spc="-50" dirty="0">
                <a:latin typeface="Calibri"/>
                <a:cs typeface="Calibri"/>
              </a:rPr>
              <a:t> </a:t>
            </a:r>
            <a:r>
              <a:rPr sz="4400" spc="-45" dirty="0">
                <a:latin typeface="Calibri"/>
                <a:cs typeface="Calibri"/>
              </a:rPr>
              <a:t>Treino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326" y="1838451"/>
          <a:ext cx="5026659" cy="298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9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388620" indent="-10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máximo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Infantis</a:t>
                      </a:r>
                      <a:r>
                        <a:rPr sz="20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Infantis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13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2/3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Iniciados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15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4/5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Juvenis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18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5/6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1440" marR="1765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Juniores/Seni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ores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940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mínimo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6059422"/>
            <a:ext cx="1513332" cy="728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4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Objectivos</a:t>
            </a:r>
            <a:r>
              <a:rPr sz="4000" spc="-1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Gerais</a:t>
            </a:r>
            <a:r>
              <a:rPr sz="4000" spc="-1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3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Treino</a:t>
            </a:r>
            <a:endParaRPr sz="4000">
              <a:latin typeface="Calibri"/>
              <a:cs typeface="Calibri"/>
            </a:endParaRPr>
          </a:p>
          <a:p>
            <a:pPr marL="1042669">
              <a:lnSpc>
                <a:spcPct val="100000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Iniciação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desportiva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Formação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básica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37666"/>
            <a:ext cx="5907405" cy="430657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7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Procura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qualidade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quantidade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Motivação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actividade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física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desportiva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20" dirty="0">
                <a:latin typeface="Calibri"/>
                <a:cs typeface="Calibri"/>
              </a:rPr>
              <a:t>Trabalho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grupo/socialização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Perseverança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Autonomia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Auto-imagem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Regras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responsabilidade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Autonomia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Superação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dificuldades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conflitos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5977128"/>
            <a:ext cx="1513331" cy="7284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6259" y="807719"/>
            <a:ext cx="8067040" cy="680085"/>
            <a:chOff x="556259" y="807719"/>
            <a:chExt cx="8067040" cy="6800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59" y="807719"/>
              <a:ext cx="29474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292" y="807719"/>
              <a:ext cx="4255008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915" y="807719"/>
              <a:ext cx="822959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5491" y="807719"/>
              <a:ext cx="1257300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/>
              <a:t>Características</a:t>
            </a:r>
            <a:r>
              <a:rPr spc="-4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Desenvolvimento/Princípios</a:t>
            </a:r>
            <a:r>
              <a:rPr spc="1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Treino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561845"/>
            <a:ext cx="319659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2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2ª</a:t>
            </a:r>
            <a:r>
              <a:rPr sz="2000" spc="-10" dirty="0">
                <a:latin typeface="Calibri"/>
                <a:cs typeface="Calibri"/>
              </a:rPr>
              <a:t> Infância-</a:t>
            </a:r>
            <a:r>
              <a:rPr sz="2000" dirty="0">
                <a:latin typeface="Calibri"/>
                <a:cs typeface="Calibri"/>
              </a:rPr>
              <a:t>2ª</a:t>
            </a:r>
            <a:r>
              <a:rPr sz="2000" spc="-20" dirty="0">
                <a:latin typeface="Calibri"/>
                <a:cs typeface="Calibri"/>
              </a:rPr>
              <a:t> Fase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Harmonia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proporcional</a:t>
            </a:r>
            <a:endParaRPr sz="2000">
              <a:latin typeface="Calibri"/>
              <a:cs typeface="Calibri"/>
            </a:endParaRPr>
          </a:p>
          <a:p>
            <a:pPr marL="355600" marR="36576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Estabilização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relativa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crescimento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Emagrecimento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fisiológico</a:t>
            </a:r>
            <a:endParaRPr sz="2000">
              <a:latin typeface="Calibri"/>
              <a:cs typeface="Calibri"/>
            </a:endParaRPr>
          </a:p>
          <a:p>
            <a:pPr marL="355600" marR="52578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medidas transversais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Inicio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dimorfismo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sexual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7575" y="1569465"/>
            <a:ext cx="343344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456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Iniciação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Desportiva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Tempo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lúdico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Tempo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Jogos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regras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simplificadas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Consolidação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skills</a:t>
            </a:r>
            <a:r>
              <a:rPr sz="1800" spc="-10" dirty="0">
                <a:latin typeface="Calibri"/>
                <a:cs typeface="Calibri"/>
              </a:rPr>
              <a:t> motores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Multilateralidade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Várias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modalidades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desportivas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Frequência de</a:t>
            </a:r>
            <a:r>
              <a:rPr sz="1800" spc="-10" dirty="0">
                <a:latin typeface="Calibri"/>
                <a:cs typeface="Calibri"/>
              </a:rPr>
              <a:t> movimentos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Reacção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Equilíbrio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Velocidade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segmentar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Coordenação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movimentos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Flexibilidade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Resistência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c/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jogos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Evitar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esforços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lácticos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456</Words>
  <Application>Microsoft Office PowerPoint</Application>
  <PresentationFormat>Apresentação no Ecrã (4:3)</PresentationFormat>
  <Paragraphs>150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ATLETISMO NO DESPORTO ESCOLAR</vt:lpstr>
      <vt:lpstr>Apresentação do PowerPoint</vt:lpstr>
      <vt:lpstr>Apresentação do PowerPoint</vt:lpstr>
      <vt:lpstr>PRINCIPAL PREOCUPAÇÃO</vt:lpstr>
      <vt:lpstr>PREOCUPAÇÕES NO ENSINO DO ATLETISMO NA ESCOLA</vt:lpstr>
      <vt:lpstr>PREOCUPAÇÕES NO ENSINO DO ATLETISMO NA ESCOLA</vt:lpstr>
      <vt:lpstr>Carga Semanal de Treino</vt:lpstr>
      <vt:lpstr>Objectivos Gerais de Treino Iniciação desportiva e Formação básica</vt:lpstr>
      <vt:lpstr>Características de Desenvolvimento/Princípios de Treino</vt:lpstr>
      <vt:lpstr>Características de Desenvolvimento/Princípios de Treino</vt:lpstr>
      <vt:lpstr>Características de Desenvolvimento/Princípios de Treino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João Manuel Ribeiro (DGE)</cp:lastModifiedBy>
  <cp:revision>1</cp:revision>
  <dcterms:created xsi:type="dcterms:W3CDTF">2023-07-01T01:08:20Z</dcterms:created>
  <dcterms:modified xsi:type="dcterms:W3CDTF">2024-06-26T14:51:06Z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