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3.jpg" ContentType="image/jpeg"/>
  <Override PartName="/ppt/media/image14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82" r:id="rId3"/>
    <p:sldId id="28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8" y="6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0672" y="6498334"/>
            <a:ext cx="898583" cy="30632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21708" y="6458710"/>
            <a:ext cx="640079" cy="34594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75460" y="6402322"/>
            <a:ext cx="806195" cy="39818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6317" y="6455791"/>
            <a:ext cx="956045" cy="32132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69279" y="6431278"/>
            <a:ext cx="798558" cy="37338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979919" y="6402322"/>
            <a:ext cx="585216" cy="37866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74152" y="6341362"/>
            <a:ext cx="669035" cy="463295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42900" y="124968"/>
            <a:ext cx="1035210" cy="943355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975104" y="19810"/>
            <a:ext cx="7168895" cy="683818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382768" y="124967"/>
            <a:ext cx="3069463" cy="94335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71269" y="1713356"/>
            <a:ext cx="5601461" cy="1183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45894" y="3513175"/>
            <a:ext cx="5252211" cy="11963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191D7-CC91-A042-987B-B86E68619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D73FC-81D8-5C4A-89BC-81C376202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C9B77F-6944-B942-BF11-98294C1A8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739CAD-9D48-C341-B85A-5CDE030E62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D71F61-AB46-714A-8DCF-1AB1367D6A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D9670-239D-ED40-BE0A-EAA6351C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DCD0D0-D6F4-D444-9A97-442A7F009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7436DE-1ECC-D247-86EE-FE89FF1C6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707431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E91BE-4C17-D447-88CD-6E7CF3B3E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057E01-BC19-DE44-A04F-DF4E70F4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CADBD9-B2C1-064A-8AF9-4AF87ED7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AC5A7F-9170-BF4F-9120-56D5C910F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902850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B156CD-6C68-3D4B-BBB5-64337D849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EA1A96-2CA1-B347-ABB1-04DBCB123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21C7A-3BFA-4848-B32B-AEA55E098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056791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85483-198C-E14A-BB07-5B8D6D0A7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65E31-FB0D-CA4A-BC3A-34FD532CD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535E3C-B15D-4D4A-BEF6-7018F9D09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36CC92-5042-744A-8E41-BC143E92D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34996D-1737-ED43-BE3C-FAFD190C0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E68D6-622D-5345-9DFA-8836C8D9C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630025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3790F-6879-DA41-955C-9FF0CA94A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E5AFC4-EC41-534E-A77B-0BE7771202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FA3FB0-B11A-804D-99D2-9D8C93B1D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390ED-AE90-DF49-BFDA-7FDEF2DE2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DFBAA7-DF1D-0B4C-A62B-6095C13B6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5C547B-8BCD-9040-A4E5-0AB1FA652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8708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6845D-CB62-CC4E-8A56-F0404C47A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B19ECE-4FD5-0A45-9312-DDC281393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9492E-9754-3E4C-9DBF-5205B7C2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76518-FEF8-E04B-8AD9-0825BBC74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01E8C-92DC-2A41-AA6D-D90835561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091837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75E048-9F1E-4C46-BAA0-FDC5EE54E3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35133B-EDD0-B343-B969-5B1F63F5F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D1847-D78A-724B-A099-53DCCAFB1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FFB79-8DA1-C34A-9A9F-1314684FC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566D2-EE01-8145-A4F8-ECC7643B3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53996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37" y="0"/>
            <a:ext cx="9072562" cy="68579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3628" y="1557527"/>
            <a:ext cx="4038600" cy="304495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A0F6C-D45D-0E48-AD15-67E393CD1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12F9BF-1E24-084B-A48C-B92322046C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F0BCD-2F53-DA4B-99F3-0F0C1DF63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8F10E-5BCB-D649-8A9C-E23D77F07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702D7-AD09-814B-9DA8-F08C5488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86875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FA75C-112F-754B-A6D6-BAAA84F3A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AA72E-833B-DF4F-82FB-83374F180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B78FF-9436-F540-A1B8-5A798866B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B4077-07A7-C94E-A81C-65E4B075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35659-E507-AC4D-9512-1DF3A889F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38734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6A4E7-7CB4-544F-A996-FD87BB966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75F06-B146-CE48-B233-7CA59CB01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104F8-247E-7844-BA47-17D2DFC38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20592-3F0D-F545-A8A2-9320A58C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E7A06-4CD6-F14C-B9A6-7B95194E9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881876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72976-15E6-2F4B-A197-50E9F4E8D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F3115-F74F-9A46-875E-5F7E17501B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71534-6053-D945-B0D3-6FB683F9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3A2AAB-DA7D-8B4E-A771-BAE5A3A89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5A7008-A01B-8140-B47E-29A3A6109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4438C-4C61-3743-9C2C-7A10DD9A9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608195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437" y="0"/>
            <a:ext cx="9072562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19002"/>
            <a:ext cx="8527008" cy="1172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1691" y="2272029"/>
            <a:ext cx="8270240" cy="2952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D8F1B1-053D-DA48-B87B-A4EFCA365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5A104B-F94D-824C-ACAB-06BD8BCB6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A81C0-6E57-8640-9D7B-E088B0D8E8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70B69-6395-BC43-A1EE-B1E043B5B3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4E6F9-EA8C-3D43-8182-537AB4C18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14260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85725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white banner with text and images&#10;&#10;Description automatically generated">
            <a:extLst>
              <a:ext uri="{FF2B5EF4-FFF2-40B4-BE49-F238E27FC236}">
                <a16:creationId xmlns:a16="http://schemas.microsoft.com/office/drawing/2014/main" id="{A7332150-9C48-E757-7234-3C3F2D16F5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22964"/>
          <a:stretch/>
        </p:blipFill>
        <p:spPr>
          <a:xfrm>
            <a:off x="-1128" y="1"/>
            <a:ext cx="9143985" cy="3962400"/>
          </a:xfrm>
          <a:prstGeom prst="rect">
            <a:avLst/>
          </a:prstGeom>
        </p:spPr>
      </p:pic>
      <p:pic>
        <p:nvPicPr>
          <p:cNvPr id="2" name="Picture 3" descr="A white banner with text and images&#10;&#10;Description automatically generated">
            <a:extLst>
              <a:ext uri="{FF2B5EF4-FFF2-40B4-BE49-F238E27FC236}">
                <a16:creationId xmlns:a16="http://schemas.microsoft.com/office/drawing/2014/main" id="{56624EAE-3413-7492-F628-ACA8B0EB7B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518" b="20"/>
          <a:stretch/>
        </p:blipFill>
        <p:spPr>
          <a:xfrm>
            <a:off x="15" y="5788766"/>
            <a:ext cx="9143985" cy="1103939"/>
          </a:xfrm>
          <a:prstGeom prst="rect">
            <a:avLst/>
          </a:prstGeom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9C20BC9B-3CA6-D9A8-3E82-0D3E1B392ED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14400" y="4067644"/>
            <a:ext cx="7543800" cy="681468"/>
          </a:xfrm>
          <a:prstGeom prst="rect">
            <a:avLst/>
          </a:prstGeom>
        </p:spPr>
        <p:txBody>
          <a:bodyPr vert="horz" wrap="square" lIns="0" tIns="128777" rIns="0" bIns="0" rtlCol="0">
            <a:spAutoFit/>
          </a:bodyPr>
          <a:lstStyle/>
          <a:p>
            <a:pPr marL="1852295" marR="5080" indent="-1840230" algn="l">
              <a:lnSpc>
                <a:spcPts val="4320"/>
              </a:lnSpc>
              <a:spcBef>
                <a:spcPts val="640"/>
              </a:spcBef>
            </a:pPr>
            <a:r>
              <a:rPr sz="4000" b="1" spc="-45" dirty="0"/>
              <a:t>ATLETISMO</a:t>
            </a:r>
            <a:r>
              <a:rPr sz="4000" b="1" spc="-110" dirty="0"/>
              <a:t> </a:t>
            </a:r>
            <a:r>
              <a:rPr sz="4000" b="1" dirty="0"/>
              <a:t>NO</a:t>
            </a:r>
            <a:r>
              <a:rPr lang="pt-PT" sz="4000" b="1" spc="-105" dirty="0"/>
              <a:t> </a:t>
            </a:r>
            <a:r>
              <a:rPr sz="4000" b="1" spc="-10" dirty="0"/>
              <a:t>DESPORTO</a:t>
            </a:r>
            <a:r>
              <a:rPr lang="pt-PT" sz="4000" b="1" spc="-10" dirty="0"/>
              <a:t> </a:t>
            </a:r>
            <a:r>
              <a:rPr sz="4000" b="1" spc="-10" dirty="0"/>
              <a:t>ESCOLAR</a:t>
            </a:r>
            <a:endParaRPr sz="4000" b="1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F04A1525-DFB7-8DBA-A99B-456C7623008B}"/>
              </a:ext>
            </a:extLst>
          </p:cNvPr>
          <p:cNvSpPr txBox="1"/>
          <p:nvPr/>
        </p:nvSpPr>
        <p:spPr>
          <a:xfrm>
            <a:off x="1613034" y="4724718"/>
            <a:ext cx="59156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INICIAÇÃO</a:t>
            </a:r>
            <a:r>
              <a:rPr kumimoji="0" sz="3200" b="0" i="0" u="none" strike="noStrike" kern="0" cap="none" spc="-2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AO</a:t>
            </a:r>
            <a:r>
              <a:rPr kumimoji="0" sz="3200" b="0" i="0" u="none" strike="noStrike" kern="0" cap="none" spc="-5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TREINO</a:t>
            </a:r>
            <a:r>
              <a:rPr kumimoji="0" sz="3200" b="0" i="0" u="none" strike="noStrike" kern="0" cap="none" spc="-4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3200" b="0" i="0" u="none" strike="noStrike" kern="0" cap="none" spc="-1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DESPORTIVO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339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244" y="1557527"/>
            <a:ext cx="8254365" cy="4910455"/>
            <a:chOff x="428244" y="1557527"/>
            <a:chExt cx="8254365" cy="49104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43628" y="1557527"/>
              <a:ext cx="4038600" cy="304495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829561" y="1588769"/>
              <a:ext cx="5786755" cy="1191895"/>
            </a:xfrm>
            <a:custGeom>
              <a:avLst/>
              <a:gdLst/>
              <a:ahLst/>
              <a:cxnLst/>
              <a:rect l="l" t="t" r="r" b="b"/>
              <a:pathLst>
                <a:path w="5786755" h="1191895">
                  <a:moveTo>
                    <a:pt x="0" y="198627"/>
                  </a:moveTo>
                  <a:lnTo>
                    <a:pt x="5244" y="153075"/>
                  </a:lnTo>
                  <a:lnTo>
                    <a:pt x="20183" y="111263"/>
                  </a:lnTo>
                  <a:lnTo>
                    <a:pt x="43627" y="74384"/>
                  </a:lnTo>
                  <a:lnTo>
                    <a:pt x="74384" y="43627"/>
                  </a:lnTo>
                  <a:lnTo>
                    <a:pt x="111263" y="20183"/>
                  </a:lnTo>
                  <a:lnTo>
                    <a:pt x="153075" y="5244"/>
                  </a:lnTo>
                  <a:lnTo>
                    <a:pt x="198627" y="0"/>
                  </a:lnTo>
                  <a:lnTo>
                    <a:pt x="5587999" y="0"/>
                  </a:lnTo>
                  <a:lnTo>
                    <a:pt x="5633552" y="5244"/>
                  </a:lnTo>
                  <a:lnTo>
                    <a:pt x="5675364" y="20183"/>
                  </a:lnTo>
                  <a:lnTo>
                    <a:pt x="5712243" y="43627"/>
                  </a:lnTo>
                  <a:lnTo>
                    <a:pt x="5743000" y="74384"/>
                  </a:lnTo>
                  <a:lnTo>
                    <a:pt x="5766444" y="111263"/>
                  </a:lnTo>
                  <a:lnTo>
                    <a:pt x="5781383" y="153075"/>
                  </a:lnTo>
                  <a:lnTo>
                    <a:pt x="5786628" y="198627"/>
                  </a:lnTo>
                  <a:lnTo>
                    <a:pt x="5786628" y="993139"/>
                  </a:lnTo>
                  <a:lnTo>
                    <a:pt x="5781383" y="1038692"/>
                  </a:lnTo>
                  <a:lnTo>
                    <a:pt x="5766444" y="1080504"/>
                  </a:lnTo>
                  <a:lnTo>
                    <a:pt x="5743000" y="1117383"/>
                  </a:lnTo>
                  <a:lnTo>
                    <a:pt x="5712243" y="1148140"/>
                  </a:lnTo>
                  <a:lnTo>
                    <a:pt x="5675364" y="1171584"/>
                  </a:lnTo>
                  <a:lnTo>
                    <a:pt x="5633552" y="1186523"/>
                  </a:lnTo>
                  <a:lnTo>
                    <a:pt x="5587999" y="1191767"/>
                  </a:lnTo>
                  <a:lnTo>
                    <a:pt x="198627" y="1191767"/>
                  </a:lnTo>
                  <a:lnTo>
                    <a:pt x="153075" y="1186523"/>
                  </a:lnTo>
                  <a:lnTo>
                    <a:pt x="111263" y="1171584"/>
                  </a:lnTo>
                  <a:lnTo>
                    <a:pt x="74384" y="1148140"/>
                  </a:lnTo>
                  <a:lnTo>
                    <a:pt x="43627" y="1117383"/>
                  </a:lnTo>
                  <a:lnTo>
                    <a:pt x="20183" y="1080504"/>
                  </a:lnTo>
                  <a:lnTo>
                    <a:pt x="5244" y="1038692"/>
                  </a:lnTo>
                  <a:lnTo>
                    <a:pt x="0" y="993139"/>
                  </a:lnTo>
                  <a:lnTo>
                    <a:pt x="0" y="198627"/>
                  </a:lnTo>
                  <a:close/>
                </a:path>
              </a:pathLst>
            </a:custGeom>
            <a:ln w="2590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85615" y="3102863"/>
              <a:ext cx="4643755" cy="647700"/>
            </a:xfrm>
            <a:custGeom>
              <a:avLst/>
              <a:gdLst/>
              <a:ahLst/>
              <a:cxnLst/>
              <a:rect l="l" t="t" r="r" b="b"/>
              <a:pathLst>
                <a:path w="4643755" h="647700">
                  <a:moveTo>
                    <a:pt x="4535678" y="0"/>
                  </a:moveTo>
                  <a:lnTo>
                    <a:pt x="107950" y="0"/>
                  </a:lnTo>
                  <a:lnTo>
                    <a:pt x="65954" y="8491"/>
                  </a:lnTo>
                  <a:lnTo>
                    <a:pt x="31638" y="31638"/>
                  </a:lnTo>
                  <a:lnTo>
                    <a:pt x="8491" y="65954"/>
                  </a:lnTo>
                  <a:lnTo>
                    <a:pt x="0" y="107950"/>
                  </a:lnTo>
                  <a:lnTo>
                    <a:pt x="0" y="539750"/>
                  </a:lnTo>
                  <a:lnTo>
                    <a:pt x="8491" y="581745"/>
                  </a:lnTo>
                  <a:lnTo>
                    <a:pt x="31638" y="616061"/>
                  </a:lnTo>
                  <a:lnTo>
                    <a:pt x="65954" y="639208"/>
                  </a:lnTo>
                  <a:lnTo>
                    <a:pt x="107950" y="647700"/>
                  </a:lnTo>
                  <a:lnTo>
                    <a:pt x="4535678" y="647700"/>
                  </a:lnTo>
                  <a:lnTo>
                    <a:pt x="4577673" y="639208"/>
                  </a:lnTo>
                  <a:lnTo>
                    <a:pt x="4611989" y="616061"/>
                  </a:lnTo>
                  <a:lnTo>
                    <a:pt x="4635136" y="581745"/>
                  </a:lnTo>
                  <a:lnTo>
                    <a:pt x="4643628" y="539750"/>
                  </a:lnTo>
                  <a:lnTo>
                    <a:pt x="4643628" y="107950"/>
                  </a:lnTo>
                  <a:lnTo>
                    <a:pt x="4635136" y="65954"/>
                  </a:lnTo>
                  <a:lnTo>
                    <a:pt x="4611989" y="31638"/>
                  </a:lnTo>
                  <a:lnTo>
                    <a:pt x="4577673" y="8491"/>
                  </a:lnTo>
                  <a:lnTo>
                    <a:pt x="4535678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01517" y="2811017"/>
              <a:ext cx="715010" cy="792480"/>
            </a:xfrm>
            <a:custGeom>
              <a:avLst/>
              <a:gdLst/>
              <a:ahLst/>
              <a:cxnLst/>
              <a:rect l="l" t="t" r="r" b="b"/>
              <a:pathLst>
                <a:path w="715010" h="792479">
                  <a:moveTo>
                    <a:pt x="178688" y="0"/>
                  </a:moveTo>
                  <a:lnTo>
                    <a:pt x="0" y="0"/>
                  </a:lnTo>
                  <a:lnTo>
                    <a:pt x="0" y="703072"/>
                  </a:lnTo>
                  <a:lnTo>
                    <a:pt x="536067" y="703072"/>
                  </a:lnTo>
                  <a:lnTo>
                    <a:pt x="536067" y="792480"/>
                  </a:lnTo>
                  <a:lnTo>
                    <a:pt x="714756" y="613791"/>
                  </a:lnTo>
                  <a:lnTo>
                    <a:pt x="536067" y="435102"/>
                  </a:lnTo>
                  <a:lnTo>
                    <a:pt x="536067" y="524510"/>
                  </a:lnTo>
                  <a:lnTo>
                    <a:pt x="178688" y="524510"/>
                  </a:lnTo>
                  <a:lnTo>
                    <a:pt x="1786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01517" y="2811017"/>
              <a:ext cx="715010" cy="792480"/>
            </a:xfrm>
            <a:custGeom>
              <a:avLst/>
              <a:gdLst/>
              <a:ahLst/>
              <a:cxnLst/>
              <a:rect l="l" t="t" r="r" b="b"/>
              <a:pathLst>
                <a:path w="715010" h="792479">
                  <a:moveTo>
                    <a:pt x="178688" y="0"/>
                  </a:moveTo>
                  <a:lnTo>
                    <a:pt x="178688" y="524510"/>
                  </a:lnTo>
                  <a:lnTo>
                    <a:pt x="536067" y="524510"/>
                  </a:lnTo>
                  <a:lnTo>
                    <a:pt x="536067" y="435102"/>
                  </a:lnTo>
                  <a:lnTo>
                    <a:pt x="714756" y="613791"/>
                  </a:lnTo>
                  <a:lnTo>
                    <a:pt x="536067" y="792480"/>
                  </a:lnTo>
                  <a:lnTo>
                    <a:pt x="536067" y="703072"/>
                  </a:lnTo>
                  <a:lnTo>
                    <a:pt x="0" y="703072"/>
                  </a:lnTo>
                  <a:lnTo>
                    <a:pt x="0" y="0"/>
                  </a:lnTo>
                  <a:lnTo>
                    <a:pt x="178688" y="0"/>
                  </a:lnTo>
                  <a:close/>
                </a:path>
              </a:pathLst>
            </a:custGeom>
            <a:ln w="25907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645146" y="2247137"/>
              <a:ext cx="784860" cy="779145"/>
            </a:xfrm>
            <a:custGeom>
              <a:avLst/>
              <a:gdLst/>
              <a:ahLst/>
              <a:cxnLst/>
              <a:rect l="l" t="t" r="r" b="b"/>
              <a:pathLst>
                <a:path w="784859" h="779144">
                  <a:moveTo>
                    <a:pt x="715645" y="0"/>
                  </a:moveTo>
                  <a:lnTo>
                    <a:pt x="0" y="0"/>
                  </a:lnTo>
                  <a:lnTo>
                    <a:pt x="0" y="194690"/>
                  </a:lnTo>
                  <a:lnTo>
                    <a:pt x="520953" y="194690"/>
                  </a:lnTo>
                  <a:lnTo>
                    <a:pt x="520953" y="584073"/>
                  </a:lnTo>
                  <a:lnTo>
                    <a:pt x="451611" y="584073"/>
                  </a:lnTo>
                  <a:lnTo>
                    <a:pt x="618235" y="778763"/>
                  </a:lnTo>
                  <a:lnTo>
                    <a:pt x="784859" y="584073"/>
                  </a:lnTo>
                  <a:lnTo>
                    <a:pt x="715645" y="584073"/>
                  </a:lnTo>
                  <a:lnTo>
                    <a:pt x="71564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45146" y="2247137"/>
              <a:ext cx="784860" cy="779145"/>
            </a:xfrm>
            <a:custGeom>
              <a:avLst/>
              <a:gdLst/>
              <a:ahLst/>
              <a:cxnLst/>
              <a:rect l="l" t="t" r="r" b="b"/>
              <a:pathLst>
                <a:path w="784859" h="779144">
                  <a:moveTo>
                    <a:pt x="0" y="194690"/>
                  </a:moveTo>
                  <a:lnTo>
                    <a:pt x="520953" y="194690"/>
                  </a:lnTo>
                  <a:lnTo>
                    <a:pt x="520953" y="584073"/>
                  </a:lnTo>
                  <a:lnTo>
                    <a:pt x="451611" y="584073"/>
                  </a:lnTo>
                  <a:lnTo>
                    <a:pt x="618235" y="778763"/>
                  </a:lnTo>
                  <a:lnTo>
                    <a:pt x="784859" y="584073"/>
                  </a:lnTo>
                  <a:lnTo>
                    <a:pt x="715645" y="584073"/>
                  </a:lnTo>
                  <a:lnTo>
                    <a:pt x="715645" y="0"/>
                  </a:lnTo>
                  <a:lnTo>
                    <a:pt x="0" y="0"/>
                  </a:lnTo>
                  <a:lnTo>
                    <a:pt x="0" y="19469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06311" y="4181855"/>
              <a:ext cx="2122932" cy="22860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8244" y="3396995"/>
              <a:ext cx="2161032" cy="162001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13047" y="3971544"/>
              <a:ext cx="1944624" cy="2496312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027426" y="196088"/>
            <a:ext cx="308991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Lançamentos</a:t>
            </a:r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5987" y="5119115"/>
            <a:ext cx="2714243" cy="1635252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221691" y="1003808"/>
            <a:ext cx="7947659" cy="26650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Lançamento</a:t>
            </a:r>
            <a:r>
              <a:rPr sz="16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propriamente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FF0000"/>
                </a:solidFill>
                <a:latin typeface="Calibri"/>
                <a:cs typeface="Calibri"/>
              </a:rPr>
              <a:t>dito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 marL="2214880" marR="1179830" indent="193040">
              <a:lnSpc>
                <a:spcPct val="100000"/>
              </a:lnSpc>
              <a:spcBef>
                <a:spcPts val="1345"/>
              </a:spcBef>
              <a:buChar char="•"/>
              <a:tabLst>
                <a:tab pos="2407920" algn="l"/>
              </a:tabLst>
            </a:pPr>
            <a:r>
              <a:rPr sz="1600" dirty="0">
                <a:latin typeface="Calibri"/>
                <a:cs typeface="Calibri"/>
              </a:rPr>
              <a:t>Há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uma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rotação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avanço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da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perna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anca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direitas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no </a:t>
            </a:r>
            <a:r>
              <a:rPr sz="1600" dirty="0">
                <a:latin typeface="Calibri"/>
                <a:cs typeface="Calibri"/>
              </a:rPr>
              <a:t>sentido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do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lançamento;</a:t>
            </a:r>
            <a:endParaRPr sz="1600">
              <a:latin typeface="Calibri"/>
              <a:cs typeface="Calibri"/>
            </a:endParaRPr>
          </a:p>
          <a:p>
            <a:pPr marL="2407920" indent="-193040">
              <a:lnSpc>
                <a:spcPct val="100000"/>
              </a:lnSpc>
              <a:buChar char="•"/>
              <a:tabLst>
                <a:tab pos="2407920" algn="l"/>
              </a:tabLst>
            </a:pPr>
            <a:r>
              <a:rPr sz="1600" spc="-10" dirty="0">
                <a:latin typeface="Calibri"/>
                <a:cs typeface="Calibri"/>
              </a:rPr>
              <a:t>Simultaneamente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existe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uma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acção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forte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(extensão)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de</a:t>
            </a:r>
            <a:endParaRPr sz="1600">
              <a:latin typeface="Calibri"/>
              <a:cs typeface="Calibri"/>
            </a:endParaRPr>
          </a:p>
          <a:p>
            <a:pPr marL="221488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Calibri"/>
                <a:cs typeface="Calibri"/>
              </a:rPr>
              <a:t>bloco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da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perna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esquerda;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00">
              <a:latin typeface="Calibri"/>
              <a:cs typeface="Calibri"/>
            </a:endParaRPr>
          </a:p>
          <a:p>
            <a:pPr marL="3823335" algn="ctr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O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lado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direito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empurra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contra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lado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esquerdo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do</a:t>
            </a:r>
            <a:endParaRPr sz="1600">
              <a:latin typeface="Calibri"/>
              <a:cs typeface="Calibri"/>
            </a:endParaRPr>
          </a:p>
          <a:p>
            <a:pPr marL="3825240" algn="ctr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corpo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que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lhe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resiste.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3628" y="1557527"/>
            <a:ext cx="4038600" cy="30449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0895" rIns="0" bIns="0" rtlCol="0">
            <a:spAutoFit/>
          </a:bodyPr>
          <a:lstStyle/>
          <a:p>
            <a:pPr marL="296100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Lançamentos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739" y="1782825"/>
            <a:ext cx="8514715" cy="2464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Outros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aspectos</a:t>
            </a:r>
            <a:r>
              <a:rPr sz="16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6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ter</a:t>
            </a:r>
            <a:r>
              <a:rPr sz="16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em</a:t>
            </a:r>
            <a:r>
              <a:rPr sz="16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conta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em</a:t>
            </a:r>
            <a:r>
              <a:rPr sz="16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todos</a:t>
            </a:r>
            <a:r>
              <a:rPr sz="16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os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lançamentos: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>
              <a:latin typeface="Calibri"/>
              <a:cs typeface="Calibri"/>
            </a:endParaRPr>
          </a:p>
          <a:p>
            <a:pPr marL="469900" marR="5080" indent="147320">
              <a:lnSpc>
                <a:spcPct val="150000"/>
              </a:lnSpc>
              <a:buChar char="•"/>
              <a:tabLst>
                <a:tab pos="617220" algn="l"/>
              </a:tabLst>
            </a:pPr>
            <a:r>
              <a:rPr sz="1600" dirty="0">
                <a:latin typeface="Calibri"/>
                <a:cs typeface="Calibri"/>
              </a:rPr>
              <a:t>O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atleta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não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deve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perder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contacto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dos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pés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com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solo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antes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engenho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sair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das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mãos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pois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só </a:t>
            </a:r>
            <a:r>
              <a:rPr sz="1600" dirty="0">
                <a:latin typeface="Calibri"/>
                <a:cs typeface="Calibri"/>
              </a:rPr>
              <a:t>assim</a:t>
            </a:r>
            <a:r>
              <a:rPr sz="1600" spc="2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consegue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aplicar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energia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no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sistema;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Calibri"/>
              <a:buChar char="•"/>
            </a:pPr>
            <a:endParaRPr sz="2350">
              <a:latin typeface="Calibri"/>
              <a:cs typeface="Calibri"/>
            </a:endParaRPr>
          </a:p>
          <a:p>
            <a:pPr marL="469900" marR="124460" indent="147320">
              <a:lnSpc>
                <a:spcPct val="150100"/>
              </a:lnSpc>
              <a:spcBef>
                <a:spcPts val="5"/>
              </a:spcBef>
              <a:buChar char="•"/>
              <a:tabLst>
                <a:tab pos="617220" algn="l"/>
              </a:tabLst>
            </a:pPr>
            <a:r>
              <a:rPr sz="1600" dirty="0">
                <a:latin typeface="Calibri"/>
                <a:cs typeface="Calibri"/>
              </a:rPr>
              <a:t>O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ritmo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dos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lançamentos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deve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ser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do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lento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para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rápido.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principiantes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têm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uma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tendência </a:t>
            </a:r>
            <a:r>
              <a:rPr sz="1600" dirty="0">
                <a:latin typeface="Calibri"/>
                <a:cs typeface="Calibri"/>
              </a:rPr>
              <a:t>normal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para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começar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demasiado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rápido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que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deve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ser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controlada.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6231" rIns="0" bIns="0" rtlCol="0">
            <a:spAutoFit/>
          </a:bodyPr>
          <a:lstStyle/>
          <a:p>
            <a:pPr marL="3694429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Apoios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2919" y="5608421"/>
            <a:ext cx="4472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“É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preciso</a:t>
            </a:r>
            <a:r>
              <a:rPr sz="1800" b="1" u="sng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ter</a:t>
            </a:r>
            <a:r>
              <a:rPr sz="1800" b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pés</a:t>
            </a:r>
            <a:r>
              <a:rPr sz="1800" b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chão</a:t>
            </a:r>
            <a:r>
              <a:rPr sz="1800" b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para</a:t>
            </a:r>
            <a:r>
              <a:rPr sz="18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aplicar</a:t>
            </a:r>
            <a:r>
              <a:rPr sz="1800" b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Força”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87602" y="4819015"/>
            <a:ext cx="17653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Lançamento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do</a:t>
            </a:r>
            <a:r>
              <a:rPr sz="1600" b="1" spc="-20" dirty="0">
                <a:latin typeface="Calibri"/>
                <a:cs typeface="Calibri"/>
              </a:rPr>
              <a:t> Peso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08623" y="4819015"/>
            <a:ext cx="16097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Arremesso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de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Bola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4611" y="2208276"/>
            <a:ext cx="3892296" cy="258927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37532" y="2208276"/>
            <a:ext cx="3892296" cy="258927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7761" y="461899"/>
            <a:ext cx="38068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Ação</a:t>
            </a:r>
            <a:r>
              <a:rPr spc="-60" dirty="0"/>
              <a:t> </a:t>
            </a:r>
            <a:r>
              <a:rPr spc="-10" dirty="0"/>
              <a:t>Propulsora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4921" y="5608421"/>
            <a:ext cx="559308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“O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lançamento</a:t>
            </a:r>
            <a:r>
              <a:rPr sz="1800" b="1" u="sng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realiza-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</a:t>
            </a:r>
            <a:r>
              <a:rPr sz="1800" b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utilizando</a:t>
            </a:r>
            <a:r>
              <a:rPr sz="1800" b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todo</a:t>
            </a:r>
            <a:r>
              <a:rPr sz="1800" b="1" u="sng" spc="-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corpo,</a:t>
            </a:r>
            <a:r>
              <a:rPr sz="1800" b="1" u="sng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que</a:t>
            </a:r>
            <a:r>
              <a:rPr sz="18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forma</a:t>
            </a:r>
            <a:r>
              <a:rPr sz="18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coordenada,</a:t>
            </a:r>
            <a:r>
              <a:rPr sz="1800" b="1" u="sng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trabalha</a:t>
            </a:r>
            <a:r>
              <a:rPr sz="1800" b="1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em</a:t>
            </a:r>
            <a:r>
              <a:rPr sz="18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sequência</a:t>
            </a:r>
            <a:r>
              <a:rPr sz="1800" b="1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do</a:t>
            </a:r>
            <a:r>
              <a:rPr sz="1800" b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trem</a:t>
            </a:r>
            <a:r>
              <a:rPr sz="1800" b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inferior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para</a:t>
            </a:r>
            <a:r>
              <a:rPr sz="18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sz="18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superior”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87602" y="4819015"/>
            <a:ext cx="17653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Lançamento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do</a:t>
            </a:r>
            <a:r>
              <a:rPr sz="1600" b="1" spc="-20" dirty="0">
                <a:latin typeface="Calibri"/>
                <a:cs typeface="Calibri"/>
              </a:rPr>
              <a:t> Peso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71464" y="4819015"/>
            <a:ext cx="188213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Lançamento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do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Dardo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6615" y="2208276"/>
            <a:ext cx="3892296" cy="258927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37532" y="2218944"/>
            <a:ext cx="3892296" cy="25892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3628" y="1557527"/>
            <a:ext cx="4038600" cy="30449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0895" rIns="0" bIns="0" rtlCol="0">
            <a:spAutoFit/>
          </a:bodyPr>
          <a:lstStyle/>
          <a:p>
            <a:pPr marL="296100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Lançamentos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1691" y="1342771"/>
            <a:ext cx="47777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6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distância</a:t>
            </a:r>
            <a:r>
              <a:rPr sz="16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do</a:t>
            </a:r>
            <a:r>
              <a:rPr sz="16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lançamento</a:t>
            </a:r>
            <a:r>
              <a:rPr sz="1600" spc="2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é</a:t>
            </a:r>
            <a:r>
              <a:rPr sz="16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sobretudo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determinada</a:t>
            </a:r>
            <a:r>
              <a:rPr sz="16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Calibri"/>
                <a:cs typeface="Calibri"/>
              </a:rPr>
              <a:t>por: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8891" y="2074291"/>
            <a:ext cx="186943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9539" indent="-116839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29539" algn="l"/>
              </a:tabLst>
            </a:pPr>
            <a:r>
              <a:rPr sz="1600" b="1" u="sng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Velocidade</a:t>
            </a:r>
            <a:r>
              <a:rPr sz="1600" b="1" u="sng" spc="-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de</a:t>
            </a:r>
            <a:r>
              <a:rPr sz="1600" b="1" u="sng" spc="-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sng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saída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;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8891" y="3539109"/>
            <a:ext cx="3917950" cy="22186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9539" indent="-116839">
              <a:lnSpc>
                <a:spcPts val="1914"/>
              </a:lnSpc>
              <a:spcBef>
                <a:spcPts val="95"/>
              </a:spcBef>
              <a:buFont typeface="Arial"/>
              <a:buChar char="•"/>
              <a:tabLst>
                <a:tab pos="129539" algn="l"/>
              </a:tabLst>
            </a:pPr>
            <a:r>
              <a:rPr sz="16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Ângulo</a:t>
            </a:r>
            <a:r>
              <a:rPr sz="1600" b="1" u="sng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de</a:t>
            </a:r>
            <a:r>
              <a:rPr sz="1600" b="1" u="sng" spc="-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saída</a:t>
            </a:r>
            <a:r>
              <a:rPr sz="1600" b="1" u="sng" spc="-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1600" spc="-25" dirty="0">
                <a:solidFill>
                  <a:srgbClr val="001F5F"/>
                </a:solidFill>
                <a:latin typeface="Symbol"/>
                <a:cs typeface="Symbol"/>
              </a:rPr>
              <a:t></a:t>
            </a:r>
            <a:r>
              <a:rPr sz="1600" spc="-25" dirty="0">
                <a:solidFill>
                  <a:srgbClr val="001F5F"/>
                </a:solidFill>
                <a:latin typeface="Calibri"/>
                <a:cs typeface="Calibri"/>
              </a:rPr>
              <a:t>)</a:t>
            </a:r>
            <a:endParaRPr sz="1600">
              <a:latin typeface="Calibri"/>
              <a:cs typeface="Calibri"/>
            </a:endParaRPr>
          </a:p>
          <a:p>
            <a:pPr marL="577850" lvl="1" indent="-107950">
              <a:lnSpc>
                <a:spcPts val="1914"/>
              </a:lnSpc>
              <a:buChar char="-"/>
              <a:tabLst>
                <a:tab pos="577850" algn="l"/>
              </a:tabLst>
            </a:pP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Ângulos</a:t>
            </a:r>
            <a:r>
              <a:rPr sz="16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ideais:</a:t>
            </a:r>
            <a:endParaRPr sz="1600">
              <a:latin typeface="Calibri"/>
              <a:cs typeface="Calibri"/>
            </a:endParaRPr>
          </a:p>
          <a:p>
            <a:pPr marL="1035050" lvl="2" indent="-107950">
              <a:lnSpc>
                <a:spcPct val="100000"/>
              </a:lnSpc>
              <a:buChar char="-"/>
              <a:tabLst>
                <a:tab pos="1035050" algn="l"/>
              </a:tabLst>
            </a:pP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Peso</a:t>
            </a:r>
            <a:r>
              <a:rPr sz="16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16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Calibri"/>
                <a:cs typeface="Calibri"/>
              </a:rPr>
              <a:t>41º</a:t>
            </a:r>
            <a:endParaRPr sz="1600">
              <a:latin typeface="Calibri"/>
              <a:cs typeface="Calibri"/>
            </a:endParaRPr>
          </a:p>
          <a:p>
            <a:pPr marL="1035050" lvl="2" indent="-107950">
              <a:lnSpc>
                <a:spcPct val="100000"/>
              </a:lnSpc>
              <a:buChar char="-"/>
              <a:tabLst>
                <a:tab pos="1035050" algn="l"/>
              </a:tabLst>
            </a:pP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Disco</a:t>
            </a:r>
            <a:r>
              <a:rPr sz="16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16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Calibri"/>
                <a:cs typeface="Calibri"/>
              </a:rPr>
              <a:t>35º</a:t>
            </a:r>
            <a:endParaRPr sz="1600">
              <a:latin typeface="Calibri"/>
              <a:cs typeface="Calibri"/>
            </a:endParaRPr>
          </a:p>
          <a:p>
            <a:pPr marL="1035050" lvl="2" indent="-107950">
              <a:lnSpc>
                <a:spcPct val="100000"/>
              </a:lnSpc>
              <a:buChar char="-"/>
              <a:tabLst>
                <a:tab pos="1035050" algn="l"/>
              </a:tabLst>
            </a:pP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Dardo</a:t>
            </a:r>
            <a:r>
              <a:rPr sz="16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16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Calibri"/>
                <a:cs typeface="Calibri"/>
              </a:rPr>
              <a:t>36º</a:t>
            </a:r>
            <a:endParaRPr sz="1600">
              <a:latin typeface="Calibri"/>
              <a:cs typeface="Calibri"/>
            </a:endParaRPr>
          </a:p>
          <a:p>
            <a:pPr marL="1035050" lvl="2" indent="-107950">
              <a:lnSpc>
                <a:spcPct val="100000"/>
              </a:lnSpc>
              <a:buChar char="-"/>
              <a:tabLst>
                <a:tab pos="1035050" algn="l"/>
              </a:tabLst>
            </a:pP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Martelo</a:t>
            </a:r>
            <a:r>
              <a:rPr sz="16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–</a:t>
            </a:r>
            <a:r>
              <a:rPr sz="16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Calibri"/>
                <a:cs typeface="Calibri"/>
              </a:rPr>
              <a:t>42º</a:t>
            </a:r>
            <a:endParaRPr sz="1600">
              <a:latin typeface="Calibri"/>
              <a:cs typeface="Calibri"/>
            </a:endParaRPr>
          </a:p>
          <a:p>
            <a:pPr lvl="2">
              <a:lnSpc>
                <a:spcPct val="100000"/>
              </a:lnSpc>
              <a:buClr>
                <a:srgbClr val="001F5F"/>
              </a:buClr>
              <a:buFont typeface="Calibri"/>
              <a:buChar char="-"/>
            </a:pPr>
            <a:endParaRPr sz="1600">
              <a:latin typeface="Calibri"/>
              <a:cs typeface="Calibri"/>
            </a:endParaRPr>
          </a:p>
          <a:p>
            <a:pPr lvl="2">
              <a:lnSpc>
                <a:spcPct val="100000"/>
              </a:lnSpc>
              <a:buClr>
                <a:srgbClr val="001F5F"/>
              </a:buClr>
              <a:buFont typeface="Calibri"/>
              <a:buChar char="-"/>
            </a:pPr>
            <a:endParaRPr sz="1550">
              <a:latin typeface="Calibri"/>
              <a:cs typeface="Calibri"/>
            </a:endParaRPr>
          </a:p>
          <a:p>
            <a:pPr marL="129539" indent="-116839">
              <a:lnSpc>
                <a:spcPct val="100000"/>
              </a:lnSpc>
              <a:buFont typeface="Arial"/>
              <a:buChar char="•"/>
              <a:tabLst>
                <a:tab pos="129539" algn="l"/>
              </a:tabLst>
            </a:pPr>
            <a:r>
              <a:rPr sz="16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Altura</a:t>
            </a:r>
            <a:r>
              <a:rPr sz="1600" b="1" u="sng" spc="-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de</a:t>
            </a:r>
            <a:r>
              <a:rPr sz="1600" b="1" u="sng" spc="-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saída</a:t>
            </a:r>
            <a:r>
              <a:rPr sz="1600" b="1" u="sng" spc="-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(depende</a:t>
            </a:r>
            <a:r>
              <a:rPr sz="16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da</a:t>
            </a:r>
            <a:r>
              <a:rPr sz="16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altura</a:t>
            </a:r>
            <a:r>
              <a:rPr sz="16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do</a:t>
            </a:r>
            <a:r>
              <a:rPr sz="16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atleta);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500115" y="1488947"/>
            <a:ext cx="3656329" cy="3869690"/>
            <a:chOff x="5500115" y="1488947"/>
            <a:chExt cx="3656329" cy="386969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00115" y="2252471"/>
              <a:ext cx="2072639" cy="310591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358633" y="2571750"/>
              <a:ext cx="1786255" cy="1905"/>
            </a:xfrm>
            <a:custGeom>
              <a:avLst/>
              <a:gdLst/>
              <a:ahLst/>
              <a:cxnLst/>
              <a:rect l="l" t="t" r="r" b="b"/>
              <a:pathLst>
                <a:path w="1786254" h="1905">
                  <a:moveTo>
                    <a:pt x="0" y="0"/>
                  </a:moveTo>
                  <a:lnTo>
                    <a:pt x="1786001" y="1650"/>
                  </a:lnTo>
                </a:path>
              </a:pathLst>
            </a:custGeom>
            <a:ln w="228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358633" y="1500377"/>
              <a:ext cx="1500505" cy="1071880"/>
            </a:xfrm>
            <a:custGeom>
              <a:avLst/>
              <a:gdLst/>
              <a:ahLst/>
              <a:cxnLst/>
              <a:rect l="l" t="t" r="r" b="b"/>
              <a:pathLst>
                <a:path w="1500504" h="1071880">
                  <a:moveTo>
                    <a:pt x="0" y="1071626"/>
                  </a:moveTo>
                  <a:lnTo>
                    <a:pt x="1500251" y="0"/>
                  </a:lnTo>
                </a:path>
              </a:pathLst>
            </a:custGeom>
            <a:ln w="228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295513" y="1754835"/>
            <a:ext cx="3784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Symbol"/>
                <a:cs typeface="Symbol"/>
              </a:rPr>
              <a:t></a:t>
            </a:r>
            <a:endParaRPr sz="4400">
              <a:latin typeface="Symbol"/>
              <a:cs typeface="Symbo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000089" y="2644775"/>
            <a:ext cx="145415" cy="2500630"/>
          </a:xfrm>
          <a:custGeom>
            <a:avLst/>
            <a:gdLst/>
            <a:ahLst/>
            <a:cxnLst/>
            <a:rect l="l" t="t" r="r" b="b"/>
            <a:pathLst>
              <a:path w="145415" h="2500629">
                <a:moveTo>
                  <a:pt x="13773" y="2356844"/>
                </a:moveTo>
                <a:lnTo>
                  <a:pt x="7768" y="2358898"/>
                </a:lnTo>
                <a:lnTo>
                  <a:pt x="3036" y="2363114"/>
                </a:lnTo>
                <a:lnTo>
                  <a:pt x="386" y="2368629"/>
                </a:lnTo>
                <a:lnTo>
                  <a:pt x="0" y="2374739"/>
                </a:lnTo>
                <a:lnTo>
                  <a:pt x="2053" y="2380742"/>
                </a:lnTo>
                <a:lnTo>
                  <a:pt x="71776" y="2500503"/>
                </a:lnTo>
                <a:lnTo>
                  <a:pt x="90314" y="2468753"/>
                </a:lnTo>
                <a:lnTo>
                  <a:pt x="55774" y="2468753"/>
                </a:lnTo>
                <a:lnTo>
                  <a:pt x="55811" y="2409468"/>
                </a:lnTo>
                <a:lnTo>
                  <a:pt x="29739" y="2364613"/>
                </a:lnTo>
                <a:lnTo>
                  <a:pt x="25449" y="2359880"/>
                </a:lnTo>
                <a:lnTo>
                  <a:pt x="19897" y="2357231"/>
                </a:lnTo>
                <a:lnTo>
                  <a:pt x="13773" y="2356844"/>
                </a:lnTo>
                <a:close/>
              </a:path>
              <a:path w="145415" h="2500629">
                <a:moveTo>
                  <a:pt x="55811" y="2409468"/>
                </a:moveTo>
                <a:lnTo>
                  <a:pt x="55774" y="2468753"/>
                </a:lnTo>
                <a:lnTo>
                  <a:pt x="87778" y="2468753"/>
                </a:lnTo>
                <a:lnTo>
                  <a:pt x="87783" y="2460752"/>
                </a:lnTo>
                <a:lnTo>
                  <a:pt x="57933" y="2460752"/>
                </a:lnTo>
                <a:lnTo>
                  <a:pt x="71817" y="2437005"/>
                </a:lnTo>
                <a:lnTo>
                  <a:pt x="55811" y="2409468"/>
                </a:lnTo>
                <a:close/>
              </a:path>
              <a:path w="145415" h="2500629">
                <a:moveTo>
                  <a:pt x="129909" y="2356971"/>
                </a:moveTo>
                <a:lnTo>
                  <a:pt x="87815" y="2409641"/>
                </a:lnTo>
                <a:lnTo>
                  <a:pt x="87778" y="2468753"/>
                </a:lnTo>
                <a:lnTo>
                  <a:pt x="90314" y="2468753"/>
                </a:lnTo>
                <a:lnTo>
                  <a:pt x="141626" y="2380869"/>
                </a:lnTo>
                <a:lnTo>
                  <a:pt x="143734" y="2374866"/>
                </a:lnTo>
                <a:lnTo>
                  <a:pt x="143341" y="2368756"/>
                </a:lnTo>
                <a:lnTo>
                  <a:pt x="140662" y="2363241"/>
                </a:lnTo>
                <a:lnTo>
                  <a:pt x="135911" y="2359025"/>
                </a:lnTo>
                <a:lnTo>
                  <a:pt x="129909" y="2356971"/>
                </a:lnTo>
                <a:close/>
              </a:path>
              <a:path w="145415" h="2500629">
                <a:moveTo>
                  <a:pt x="71817" y="2437005"/>
                </a:moveTo>
                <a:lnTo>
                  <a:pt x="57933" y="2460752"/>
                </a:lnTo>
                <a:lnTo>
                  <a:pt x="85619" y="2460752"/>
                </a:lnTo>
                <a:lnTo>
                  <a:pt x="71817" y="2437005"/>
                </a:lnTo>
                <a:close/>
              </a:path>
              <a:path w="145415" h="2500629">
                <a:moveTo>
                  <a:pt x="87815" y="2409641"/>
                </a:moveTo>
                <a:lnTo>
                  <a:pt x="71817" y="2437005"/>
                </a:lnTo>
                <a:lnTo>
                  <a:pt x="85619" y="2460752"/>
                </a:lnTo>
                <a:lnTo>
                  <a:pt x="87783" y="2460752"/>
                </a:lnTo>
                <a:lnTo>
                  <a:pt x="87815" y="2409641"/>
                </a:lnTo>
                <a:close/>
              </a:path>
              <a:path w="145415" h="2500629">
                <a:moveTo>
                  <a:pt x="73300" y="63608"/>
                </a:moveTo>
                <a:lnTo>
                  <a:pt x="57335" y="90977"/>
                </a:lnTo>
                <a:lnTo>
                  <a:pt x="57228" y="143765"/>
                </a:lnTo>
                <a:lnTo>
                  <a:pt x="55844" y="2356844"/>
                </a:lnTo>
                <a:lnTo>
                  <a:pt x="55912" y="2409641"/>
                </a:lnTo>
                <a:lnTo>
                  <a:pt x="71817" y="2437005"/>
                </a:lnTo>
                <a:lnTo>
                  <a:pt x="87815" y="2409641"/>
                </a:lnTo>
                <a:lnTo>
                  <a:pt x="89265" y="90977"/>
                </a:lnTo>
                <a:lnTo>
                  <a:pt x="73300" y="63608"/>
                </a:lnTo>
                <a:close/>
              </a:path>
              <a:path w="145415" h="2500629">
                <a:moveTo>
                  <a:pt x="91912" y="31750"/>
                </a:moveTo>
                <a:lnTo>
                  <a:pt x="57298" y="31750"/>
                </a:lnTo>
                <a:lnTo>
                  <a:pt x="89302" y="31876"/>
                </a:lnTo>
                <a:lnTo>
                  <a:pt x="89339" y="91104"/>
                </a:lnTo>
                <a:lnTo>
                  <a:pt x="115464" y="135889"/>
                </a:lnTo>
                <a:lnTo>
                  <a:pt x="119681" y="140642"/>
                </a:lnTo>
                <a:lnTo>
                  <a:pt x="125196" y="143335"/>
                </a:lnTo>
                <a:lnTo>
                  <a:pt x="131306" y="143765"/>
                </a:lnTo>
                <a:lnTo>
                  <a:pt x="137308" y="141732"/>
                </a:lnTo>
                <a:lnTo>
                  <a:pt x="142061" y="137495"/>
                </a:lnTo>
                <a:lnTo>
                  <a:pt x="144754" y="131937"/>
                </a:lnTo>
                <a:lnTo>
                  <a:pt x="145178" y="125763"/>
                </a:lnTo>
                <a:lnTo>
                  <a:pt x="143150" y="119761"/>
                </a:lnTo>
                <a:lnTo>
                  <a:pt x="91912" y="31750"/>
                </a:lnTo>
                <a:close/>
              </a:path>
              <a:path w="145415" h="2500629">
                <a:moveTo>
                  <a:pt x="73427" y="0"/>
                </a:moveTo>
                <a:lnTo>
                  <a:pt x="3450" y="119761"/>
                </a:lnTo>
                <a:lnTo>
                  <a:pt x="1398" y="125783"/>
                </a:lnTo>
                <a:lnTo>
                  <a:pt x="1783" y="131873"/>
                </a:lnTo>
                <a:lnTo>
                  <a:pt x="4433" y="137388"/>
                </a:lnTo>
                <a:lnTo>
                  <a:pt x="9165" y="141604"/>
                </a:lnTo>
                <a:lnTo>
                  <a:pt x="15188" y="143658"/>
                </a:lnTo>
                <a:lnTo>
                  <a:pt x="21341" y="143271"/>
                </a:lnTo>
                <a:lnTo>
                  <a:pt x="26900" y="140622"/>
                </a:lnTo>
                <a:lnTo>
                  <a:pt x="31136" y="135889"/>
                </a:lnTo>
                <a:lnTo>
                  <a:pt x="57261" y="91104"/>
                </a:lnTo>
                <a:lnTo>
                  <a:pt x="57298" y="31750"/>
                </a:lnTo>
                <a:lnTo>
                  <a:pt x="91912" y="31750"/>
                </a:lnTo>
                <a:lnTo>
                  <a:pt x="73427" y="0"/>
                </a:lnTo>
                <a:close/>
              </a:path>
              <a:path w="145415" h="2500629">
                <a:moveTo>
                  <a:pt x="57298" y="31750"/>
                </a:moveTo>
                <a:lnTo>
                  <a:pt x="57261" y="91104"/>
                </a:lnTo>
                <a:lnTo>
                  <a:pt x="73300" y="63608"/>
                </a:lnTo>
                <a:lnTo>
                  <a:pt x="59457" y="39877"/>
                </a:lnTo>
                <a:lnTo>
                  <a:pt x="89297" y="39877"/>
                </a:lnTo>
                <a:lnTo>
                  <a:pt x="89302" y="31876"/>
                </a:lnTo>
                <a:lnTo>
                  <a:pt x="57298" y="31750"/>
                </a:lnTo>
                <a:close/>
              </a:path>
              <a:path w="145415" h="2500629">
                <a:moveTo>
                  <a:pt x="89297" y="39877"/>
                </a:moveTo>
                <a:lnTo>
                  <a:pt x="87143" y="39877"/>
                </a:lnTo>
                <a:lnTo>
                  <a:pt x="73300" y="63608"/>
                </a:lnTo>
                <a:lnTo>
                  <a:pt x="89265" y="90977"/>
                </a:lnTo>
                <a:lnTo>
                  <a:pt x="89297" y="39877"/>
                </a:lnTo>
                <a:close/>
              </a:path>
              <a:path w="145415" h="2500629">
                <a:moveTo>
                  <a:pt x="87143" y="39877"/>
                </a:moveTo>
                <a:lnTo>
                  <a:pt x="59457" y="39877"/>
                </a:lnTo>
                <a:lnTo>
                  <a:pt x="73300" y="63608"/>
                </a:lnTo>
                <a:lnTo>
                  <a:pt x="87143" y="3987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7426" y="187197"/>
            <a:ext cx="308991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Lançamentos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718524"/>
            <a:ext cx="8518525" cy="4806315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1215"/>
              </a:spcBef>
            </a:pP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Como</a:t>
            </a:r>
            <a:r>
              <a:rPr sz="2000" spc="-1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Abordar</a:t>
            </a:r>
            <a:r>
              <a:rPr sz="20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os</a:t>
            </a: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 Lançamentos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1800" dirty="0">
                <a:latin typeface="Calibri"/>
                <a:cs typeface="Calibri"/>
              </a:rPr>
              <a:t>Outros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Aspectos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importantes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ensino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treino</a:t>
            </a:r>
            <a:endParaRPr sz="1800">
              <a:latin typeface="Calibri"/>
              <a:cs typeface="Calibri"/>
            </a:endParaRPr>
          </a:p>
          <a:p>
            <a:pPr marL="655320">
              <a:lnSpc>
                <a:spcPct val="100000"/>
              </a:lnSpc>
              <a:spcBef>
                <a:spcPts val="1330"/>
              </a:spcBef>
            </a:pPr>
            <a:r>
              <a:rPr sz="1500" spc="-10" dirty="0">
                <a:latin typeface="Calibri"/>
                <a:cs typeface="Calibri"/>
              </a:rPr>
              <a:t>Ensino: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Calibri"/>
              <a:cs typeface="Calibri"/>
            </a:endParaRPr>
          </a:p>
          <a:p>
            <a:pPr marL="1007744" indent="-79375">
              <a:lnSpc>
                <a:spcPct val="100000"/>
              </a:lnSpc>
              <a:buSzPct val="93333"/>
              <a:buFont typeface="Arial"/>
              <a:buChar char="•"/>
              <a:tabLst>
                <a:tab pos="1007744" algn="l"/>
              </a:tabLst>
            </a:pPr>
            <a:r>
              <a:rPr sz="1500" b="1" dirty="0">
                <a:latin typeface="Calibri"/>
                <a:cs typeface="Calibri"/>
              </a:rPr>
              <a:t>Ritmo</a:t>
            </a:r>
            <a:r>
              <a:rPr sz="1500" b="1" spc="-1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lento</a:t>
            </a:r>
            <a:r>
              <a:rPr sz="1500" b="1" spc="-3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a</a:t>
            </a:r>
            <a:r>
              <a:rPr sz="1500" b="1" spc="-1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iniciar</a:t>
            </a:r>
            <a:r>
              <a:rPr sz="1500" b="1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lançamento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e</a:t>
            </a:r>
            <a:r>
              <a:rPr sz="1500" b="1" spc="-2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mais</a:t>
            </a:r>
            <a:r>
              <a:rPr sz="1500" b="1" spc="-3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rápido</a:t>
            </a:r>
            <a:r>
              <a:rPr sz="1500" b="1" spc="-2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a</a:t>
            </a:r>
            <a:r>
              <a:rPr sz="1500" b="1" spc="-25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terminar;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450">
              <a:latin typeface="Calibri"/>
              <a:cs typeface="Calibri"/>
            </a:endParaRPr>
          </a:p>
          <a:p>
            <a:pPr marL="1007744" indent="-79375">
              <a:lnSpc>
                <a:spcPct val="100000"/>
              </a:lnSpc>
              <a:buSzPct val="93333"/>
              <a:buFont typeface="Arial"/>
              <a:buChar char="•"/>
              <a:tabLst>
                <a:tab pos="1007744" algn="l"/>
              </a:tabLst>
            </a:pPr>
            <a:r>
              <a:rPr sz="1500" b="1" dirty="0">
                <a:latin typeface="Calibri"/>
                <a:cs typeface="Calibri"/>
              </a:rPr>
              <a:t>Começar</a:t>
            </a:r>
            <a:r>
              <a:rPr sz="1500" b="1" spc="-10" dirty="0">
                <a:latin typeface="Calibri"/>
                <a:cs typeface="Calibri"/>
              </a:rPr>
              <a:t> descontraído </a:t>
            </a:r>
            <a:r>
              <a:rPr sz="1500" spc="-10" dirty="0">
                <a:latin typeface="Calibri"/>
                <a:cs typeface="Calibri"/>
              </a:rPr>
              <a:t>(relaxado)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e</a:t>
            </a:r>
            <a:r>
              <a:rPr sz="1500" b="1" spc="-1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acabar</a:t>
            </a:r>
            <a:r>
              <a:rPr sz="1500" b="1" spc="-3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forte</a:t>
            </a:r>
            <a:r>
              <a:rPr sz="1500" b="1" spc="1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e</a:t>
            </a:r>
            <a:r>
              <a:rPr sz="1500" b="1" spc="-15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agressivo.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450">
              <a:latin typeface="Calibri"/>
              <a:cs typeface="Calibri"/>
            </a:endParaRPr>
          </a:p>
          <a:p>
            <a:pPr marL="1007744" indent="-79375">
              <a:lnSpc>
                <a:spcPct val="100000"/>
              </a:lnSpc>
              <a:buSzPct val="93333"/>
              <a:buFont typeface="Arial"/>
              <a:buChar char="•"/>
              <a:tabLst>
                <a:tab pos="1007744" algn="l"/>
              </a:tabLst>
            </a:pPr>
            <a:r>
              <a:rPr sz="1500" b="1" dirty="0">
                <a:latin typeface="Calibri"/>
                <a:cs typeface="Calibri"/>
              </a:rPr>
              <a:t>Posição</a:t>
            </a:r>
            <a:r>
              <a:rPr sz="1500" b="1" spc="-4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de</a:t>
            </a:r>
            <a:r>
              <a:rPr sz="1500" b="1" spc="-5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Força </a:t>
            </a:r>
            <a:r>
              <a:rPr sz="1500" spc="-10" dirty="0">
                <a:latin typeface="Calibri"/>
                <a:cs typeface="Calibri"/>
              </a:rPr>
              <a:t>correctamente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definida.</a:t>
            </a:r>
            <a:endParaRPr sz="1500">
              <a:latin typeface="Calibri"/>
              <a:cs typeface="Calibri"/>
            </a:endParaRPr>
          </a:p>
          <a:p>
            <a:pPr marL="512445" marR="2070100" indent="494665">
              <a:lnSpc>
                <a:spcPct val="179600"/>
              </a:lnSpc>
              <a:spcBef>
                <a:spcPts val="370"/>
              </a:spcBef>
              <a:buSzPct val="93333"/>
              <a:buFont typeface="Arial"/>
              <a:buChar char="•"/>
              <a:tabLst>
                <a:tab pos="1007110" algn="l"/>
              </a:tabLst>
            </a:pPr>
            <a:r>
              <a:rPr sz="1500" b="1" dirty="0">
                <a:latin typeface="Calibri"/>
                <a:cs typeface="Calibri"/>
              </a:rPr>
              <a:t>Extensão</a:t>
            </a:r>
            <a:r>
              <a:rPr sz="1500" b="1" spc="-2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completa</a:t>
            </a:r>
            <a:r>
              <a:rPr sz="1500" b="1" spc="-2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da</a:t>
            </a:r>
            <a:r>
              <a:rPr sz="1500" b="1" spc="-2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perna</a:t>
            </a:r>
            <a:r>
              <a:rPr sz="1500" b="1" spc="-3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esquerda</a:t>
            </a:r>
            <a:r>
              <a:rPr sz="1500" b="1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na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fase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do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lançamento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(bloco). Abordagem:</a:t>
            </a:r>
            <a:endParaRPr sz="1500">
              <a:latin typeface="Calibri"/>
              <a:cs typeface="Calibri"/>
            </a:endParaRPr>
          </a:p>
          <a:p>
            <a:pPr marL="941069" marR="5080" indent="138430">
              <a:lnSpc>
                <a:spcPct val="150000"/>
              </a:lnSpc>
              <a:spcBef>
                <a:spcPts val="585"/>
              </a:spcBef>
              <a:buChar char="•"/>
              <a:tabLst>
                <a:tab pos="1079500" algn="l"/>
              </a:tabLst>
            </a:pPr>
            <a:r>
              <a:rPr sz="1500" dirty="0">
                <a:latin typeface="Calibri"/>
                <a:cs typeface="Calibri"/>
              </a:rPr>
              <a:t>É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importante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que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professor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alunos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tenham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uma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ideia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clara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do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que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se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realiza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na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aula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como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se </a:t>
            </a:r>
            <a:r>
              <a:rPr sz="1500" spc="-10" dirty="0">
                <a:latin typeface="Calibri"/>
                <a:cs typeface="Calibri"/>
              </a:rPr>
              <a:t>realiza;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1250">
              <a:latin typeface="Calibri"/>
              <a:cs typeface="Calibri"/>
            </a:endParaRPr>
          </a:p>
          <a:p>
            <a:pPr marL="1036319" indent="-107314">
              <a:lnSpc>
                <a:spcPct val="100000"/>
              </a:lnSpc>
              <a:buSzPct val="93333"/>
              <a:buChar char="•"/>
              <a:tabLst>
                <a:tab pos="1036319" algn="l"/>
              </a:tabLst>
            </a:pPr>
            <a:r>
              <a:rPr sz="1500" dirty="0">
                <a:latin typeface="Calibri"/>
                <a:cs typeface="Calibri"/>
              </a:rPr>
              <a:t>Utilizar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uma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grande</a:t>
            </a:r>
            <a:r>
              <a:rPr sz="1500" b="1" spc="-3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variedade</a:t>
            </a:r>
            <a:r>
              <a:rPr sz="1500" b="1" spc="-5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de</a:t>
            </a:r>
            <a:r>
              <a:rPr sz="1500" b="1" spc="-25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exercícios</a:t>
            </a:r>
            <a:r>
              <a:rPr sz="1500" spc="-10" dirty="0">
                <a:latin typeface="Calibri"/>
                <a:cs typeface="Calibri"/>
              </a:rPr>
              <a:t>,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engenhos,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situações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lançamentos.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244" y="1557527"/>
            <a:ext cx="8295640" cy="4102735"/>
            <a:chOff x="428244" y="1557527"/>
            <a:chExt cx="8295640" cy="41027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43628" y="1557527"/>
              <a:ext cx="4038600" cy="304495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8244" y="2775203"/>
              <a:ext cx="8295132" cy="288493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429505" y="1803653"/>
              <a:ext cx="1929764" cy="340360"/>
            </a:xfrm>
            <a:custGeom>
              <a:avLst/>
              <a:gdLst/>
              <a:ahLst/>
              <a:cxnLst/>
              <a:rect l="l" t="t" r="r" b="b"/>
              <a:pathLst>
                <a:path w="1929764" h="340360">
                  <a:moveTo>
                    <a:pt x="1872742" y="0"/>
                  </a:moveTo>
                  <a:lnTo>
                    <a:pt x="56642" y="0"/>
                  </a:lnTo>
                  <a:lnTo>
                    <a:pt x="34611" y="4456"/>
                  </a:lnTo>
                  <a:lnTo>
                    <a:pt x="16605" y="16605"/>
                  </a:lnTo>
                  <a:lnTo>
                    <a:pt x="4456" y="34611"/>
                  </a:lnTo>
                  <a:lnTo>
                    <a:pt x="0" y="56642"/>
                  </a:lnTo>
                  <a:lnTo>
                    <a:pt x="0" y="283210"/>
                  </a:lnTo>
                  <a:lnTo>
                    <a:pt x="4456" y="305240"/>
                  </a:lnTo>
                  <a:lnTo>
                    <a:pt x="16605" y="323246"/>
                  </a:lnTo>
                  <a:lnTo>
                    <a:pt x="34611" y="335395"/>
                  </a:lnTo>
                  <a:lnTo>
                    <a:pt x="56642" y="339851"/>
                  </a:lnTo>
                  <a:lnTo>
                    <a:pt x="1872742" y="339851"/>
                  </a:lnTo>
                  <a:lnTo>
                    <a:pt x="1894772" y="335395"/>
                  </a:lnTo>
                  <a:lnTo>
                    <a:pt x="1912778" y="323246"/>
                  </a:lnTo>
                  <a:lnTo>
                    <a:pt x="1924927" y="305240"/>
                  </a:lnTo>
                  <a:lnTo>
                    <a:pt x="1929384" y="283210"/>
                  </a:lnTo>
                  <a:lnTo>
                    <a:pt x="1929384" y="56642"/>
                  </a:lnTo>
                  <a:lnTo>
                    <a:pt x="1924927" y="34611"/>
                  </a:lnTo>
                  <a:lnTo>
                    <a:pt x="1912778" y="16605"/>
                  </a:lnTo>
                  <a:lnTo>
                    <a:pt x="1894772" y="4456"/>
                  </a:lnTo>
                  <a:lnTo>
                    <a:pt x="18727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29505" y="1803653"/>
              <a:ext cx="1929764" cy="340360"/>
            </a:xfrm>
            <a:custGeom>
              <a:avLst/>
              <a:gdLst/>
              <a:ahLst/>
              <a:cxnLst/>
              <a:rect l="l" t="t" r="r" b="b"/>
              <a:pathLst>
                <a:path w="1929764" h="340360">
                  <a:moveTo>
                    <a:pt x="0" y="56642"/>
                  </a:moveTo>
                  <a:lnTo>
                    <a:pt x="4456" y="34611"/>
                  </a:lnTo>
                  <a:lnTo>
                    <a:pt x="16605" y="16605"/>
                  </a:lnTo>
                  <a:lnTo>
                    <a:pt x="34611" y="4456"/>
                  </a:lnTo>
                  <a:lnTo>
                    <a:pt x="56642" y="0"/>
                  </a:lnTo>
                  <a:lnTo>
                    <a:pt x="1872742" y="0"/>
                  </a:lnTo>
                  <a:lnTo>
                    <a:pt x="1894772" y="4456"/>
                  </a:lnTo>
                  <a:lnTo>
                    <a:pt x="1912778" y="16605"/>
                  </a:lnTo>
                  <a:lnTo>
                    <a:pt x="1924927" y="34611"/>
                  </a:lnTo>
                  <a:lnTo>
                    <a:pt x="1929384" y="56642"/>
                  </a:lnTo>
                  <a:lnTo>
                    <a:pt x="1929384" y="283210"/>
                  </a:lnTo>
                  <a:lnTo>
                    <a:pt x="1924927" y="305240"/>
                  </a:lnTo>
                  <a:lnTo>
                    <a:pt x="1912778" y="323246"/>
                  </a:lnTo>
                  <a:lnTo>
                    <a:pt x="1894772" y="335395"/>
                  </a:lnTo>
                  <a:lnTo>
                    <a:pt x="1872742" y="339851"/>
                  </a:lnTo>
                  <a:lnTo>
                    <a:pt x="56642" y="339851"/>
                  </a:lnTo>
                  <a:lnTo>
                    <a:pt x="34611" y="335395"/>
                  </a:lnTo>
                  <a:lnTo>
                    <a:pt x="16605" y="323246"/>
                  </a:lnTo>
                  <a:lnTo>
                    <a:pt x="4456" y="305240"/>
                  </a:lnTo>
                  <a:lnTo>
                    <a:pt x="0" y="283210"/>
                  </a:lnTo>
                  <a:lnTo>
                    <a:pt x="0" y="56642"/>
                  </a:lnTo>
                  <a:close/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127375" y="187197"/>
            <a:ext cx="308991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Lançamentos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844541" y="1840738"/>
            <a:ext cx="10991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Alunos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dextros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845744" y="1807400"/>
            <a:ext cx="1955800" cy="366395"/>
            <a:chOff x="6845744" y="1807400"/>
            <a:chExt cx="1955800" cy="366395"/>
          </a:xfrm>
        </p:grpSpPr>
        <p:sp>
          <p:nvSpPr>
            <p:cNvPr id="10" name="object 10"/>
            <p:cNvSpPr/>
            <p:nvPr/>
          </p:nvSpPr>
          <p:spPr>
            <a:xfrm>
              <a:off x="6858761" y="1820418"/>
              <a:ext cx="1929764" cy="340360"/>
            </a:xfrm>
            <a:custGeom>
              <a:avLst/>
              <a:gdLst/>
              <a:ahLst/>
              <a:cxnLst/>
              <a:rect l="l" t="t" r="r" b="b"/>
              <a:pathLst>
                <a:path w="1929765" h="340360">
                  <a:moveTo>
                    <a:pt x="1872742" y="0"/>
                  </a:moveTo>
                  <a:lnTo>
                    <a:pt x="56642" y="0"/>
                  </a:lnTo>
                  <a:lnTo>
                    <a:pt x="34611" y="4456"/>
                  </a:lnTo>
                  <a:lnTo>
                    <a:pt x="16605" y="16605"/>
                  </a:lnTo>
                  <a:lnTo>
                    <a:pt x="4456" y="34611"/>
                  </a:lnTo>
                  <a:lnTo>
                    <a:pt x="0" y="56642"/>
                  </a:lnTo>
                  <a:lnTo>
                    <a:pt x="0" y="283210"/>
                  </a:lnTo>
                  <a:lnTo>
                    <a:pt x="4456" y="305240"/>
                  </a:lnTo>
                  <a:lnTo>
                    <a:pt x="16605" y="323246"/>
                  </a:lnTo>
                  <a:lnTo>
                    <a:pt x="34611" y="335395"/>
                  </a:lnTo>
                  <a:lnTo>
                    <a:pt x="56642" y="339852"/>
                  </a:lnTo>
                  <a:lnTo>
                    <a:pt x="1872742" y="339852"/>
                  </a:lnTo>
                  <a:lnTo>
                    <a:pt x="1894772" y="335395"/>
                  </a:lnTo>
                  <a:lnTo>
                    <a:pt x="1912778" y="323246"/>
                  </a:lnTo>
                  <a:lnTo>
                    <a:pt x="1924927" y="305240"/>
                  </a:lnTo>
                  <a:lnTo>
                    <a:pt x="1929384" y="283210"/>
                  </a:lnTo>
                  <a:lnTo>
                    <a:pt x="1929384" y="56642"/>
                  </a:lnTo>
                  <a:lnTo>
                    <a:pt x="1924927" y="34611"/>
                  </a:lnTo>
                  <a:lnTo>
                    <a:pt x="1912778" y="16605"/>
                  </a:lnTo>
                  <a:lnTo>
                    <a:pt x="1894772" y="4456"/>
                  </a:lnTo>
                  <a:lnTo>
                    <a:pt x="18727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858761" y="1820418"/>
              <a:ext cx="1929764" cy="340360"/>
            </a:xfrm>
            <a:custGeom>
              <a:avLst/>
              <a:gdLst/>
              <a:ahLst/>
              <a:cxnLst/>
              <a:rect l="l" t="t" r="r" b="b"/>
              <a:pathLst>
                <a:path w="1929765" h="340360">
                  <a:moveTo>
                    <a:pt x="0" y="56642"/>
                  </a:moveTo>
                  <a:lnTo>
                    <a:pt x="4456" y="34611"/>
                  </a:lnTo>
                  <a:lnTo>
                    <a:pt x="16605" y="16605"/>
                  </a:lnTo>
                  <a:lnTo>
                    <a:pt x="34611" y="4456"/>
                  </a:lnTo>
                  <a:lnTo>
                    <a:pt x="56642" y="0"/>
                  </a:lnTo>
                  <a:lnTo>
                    <a:pt x="1872742" y="0"/>
                  </a:lnTo>
                  <a:lnTo>
                    <a:pt x="1894772" y="4456"/>
                  </a:lnTo>
                  <a:lnTo>
                    <a:pt x="1912778" y="16605"/>
                  </a:lnTo>
                  <a:lnTo>
                    <a:pt x="1924927" y="34611"/>
                  </a:lnTo>
                  <a:lnTo>
                    <a:pt x="1929384" y="56642"/>
                  </a:lnTo>
                  <a:lnTo>
                    <a:pt x="1929384" y="283210"/>
                  </a:lnTo>
                  <a:lnTo>
                    <a:pt x="1924927" y="305240"/>
                  </a:lnTo>
                  <a:lnTo>
                    <a:pt x="1912778" y="323246"/>
                  </a:lnTo>
                  <a:lnTo>
                    <a:pt x="1894772" y="335395"/>
                  </a:lnTo>
                  <a:lnTo>
                    <a:pt x="1872742" y="339852"/>
                  </a:lnTo>
                  <a:lnTo>
                    <a:pt x="56642" y="339852"/>
                  </a:lnTo>
                  <a:lnTo>
                    <a:pt x="34611" y="335395"/>
                  </a:lnTo>
                  <a:lnTo>
                    <a:pt x="16605" y="323246"/>
                  </a:lnTo>
                  <a:lnTo>
                    <a:pt x="4456" y="305240"/>
                  </a:lnTo>
                  <a:lnTo>
                    <a:pt x="0" y="283210"/>
                  </a:lnTo>
                  <a:lnTo>
                    <a:pt x="0" y="5664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101585" y="1857501"/>
            <a:ext cx="14433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Alunos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esquerdinos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43127" y="2302764"/>
            <a:ext cx="7573009" cy="3698875"/>
            <a:chOff x="643127" y="2302764"/>
            <a:chExt cx="7573009" cy="3698875"/>
          </a:xfrm>
        </p:grpSpPr>
        <p:sp>
          <p:nvSpPr>
            <p:cNvPr id="14" name="object 14"/>
            <p:cNvSpPr/>
            <p:nvPr/>
          </p:nvSpPr>
          <p:spPr>
            <a:xfrm>
              <a:off x="5000244" y="2302763"/>
              <a:ext cx="3215640" cy="287020"/>
            </a:xfrm>
            <a:custGeom>
              <a:avLst/>
              <a:gdLst/>
              <a:ahLst/>
              <a:cxnLst/>
              <a:rect l="l" t="t" r="r" b="b"/>
              <a:pathLst>
                <a:path w="3215640" h="287019">
                  <a:moveTo>
                    <a:pt x="858012" y="143256"/>
                  </a:moveTo>
                  <a:lnTo>
                    <a:pt x="643509" y="143256"/>
                  </a:lnTo>
                  <a:lnTo>
                    <a:pt x="643509" y="0"/>
                  </a:lnTo>
                  <a:lnTo>
                    <a:pt x="214503" y="0"/>
                  </a:lnTo>
                  <a:lnTo>
                    <a:pt x="214503" y="143256"/>
                  </a:lnTo>
                  <a:lnTo>
                    <a:pt x="0" y="143256"/>
                  </a:lnTo>
                  <a:lnTo>
                    <a:pt x="429006" y="286512"/>
                  </a:lnTo>
                  <a:lnTo>
                    <a:pt x="858012" y="143256"/>
                  </a:lnTo>
                  <a:close/>
                </a:path>
                <a:path w="3215640" h="287019">
                  <a:moveTo>
                    <a:pt x="3215640" y="143256"/>
                  </a:moveTo>
                  <a:lnTo>
                    <a:pt x="3001137" y="143256"/>
                  </a:lnTo>
                  <a:lnTo>
                    <a:pt x="3001137" y="0"/>
                  </a:lnTo>
                  <a:lnTo>
                    <a:pt x="2572131" y="0"/>
                  </a:lnTo>
                  <a:lnTo>
                    <a:pt x="2572131" y="143256"/>
                  </a:lnTo>
                  <a:lnTo>
                    <a:pt x="2357628" y="143256"/>
                  </a:lnTo>
                  <a:lnTo>
                    <a:pt x="2786634" y="286512"/>
                  </a:lnTo>
                  <a:lnTo>
                    <a:pt x="3215640" y="1432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43127" y="5660135"/>
              <a:ext cx="3500754" cy="341630"/>
            </a:xfrm>
            <a:custGeom>
              <a:avLst/>
              <a:gdLst/>
              <a:ahLst/>
              <a:cxnLst/>
              <a:rect l="l" t="t" r="r" b="b"/>
              <a:pathLst>
                <a:path w="3500754" h="341629">
                  <a:moveTo>
                    <a:pt x="3443732" y="0"/>
                  </a:moveTo>
                  <a:lnTo>
                    <a:pt x="56895" y="0"/>
                  </a:lnTo>
                  <a:lnTo>
                    <a:pt x="34750" y="4471"/>
                  </a:lnTo>
                  <a:lnTo>
                    <a:pt x="16665" y="16665"/>
                  </a:lnTo>
                  <a:lnTo>
                    <a:pt x="4471" y="34750"/>
                  </a:lnTo>
                  <a:lnTo>
                    <a:pt x="0" y="56895"/>
                  </a:lnTo>
                  <a:lnTo>
                    <a:pt x="0" y="284479"/>
                  </a:lnTo>
                  <a:lnTo>
                    <a:pt x="4471" y="306625"/>
                  </a:lnTo>
                  <a:lnTo>
                    <a:pt x="16665" y="324710"/>
                  </a:lnTo>
                  <a:lnTo>
                    <a:pt x="34750" y="336904"/>
                  </a:lnTo>
                  <a:lnTo>
                    <a:pt x="56895" y="341375"/>
                  </a:lnTo>
                  <a:lnTo>
                    <a:pt x="3443732" y="341375"/>
                  </a:lnTo>
                  <a:lnTo>
                    <a:pt x="3465855" y="336904"/>
                  </a:lnTo>
                  <a:lnTo>
                    <a:pt x="3483943" y="324710"/>
                  </a:lnTo>
                  <a:lnTo>
                    <a:pt x="3496149" y="306625"/>
                  </a:lnTo>
                  <a:lnTo>
                    <a:pt x="3500628" y="284479"/>
                  </a:lnTo>
                  <a:lnTo>
                    <a:pt x="3500628" y="56895"/>
                  </a:lnTo>
                  <a:lnTo>
                    <a:pt x="3496149" y="34750"/>
                  </a:lnTo>
                  <a:lnTo>
                    <a:pt x="3483943" y="16665"/>
                  </a:lnTo>
                  <a:lnTo>
                    <a:pt x="3465855" y="4471"/>
                  </a:lnTo>
                  <a:lnTo>
                    <a:pt x="344373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345819" y="5699252"/>
            <a:ext cx="20942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Lançamentos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em</a:t>
            </a:r>
            <a:r>
              <a:rPr sz="14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Translação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928615" y="5660135"/>
            <a:ext cx="3500754" cy="341630"/>
          </a:xfrm>
          <a:custGeom>
            <a:avLst/>
            <a:gdLst/>
            <a:ahLst/>
            <a:cxnLst/>
            <a:rect l="l" t="t" r="r" b="b"/>
            <a:pathLst>
              <a:path w="3500754" h="341629">
                <a:moveTo>
                  <a:pt x="3443732" y="0"/>
                </a:moveTo>
                <a:lnTo>
                  <a:pt x="56896" y="0"/>
                </a:lnTo>
                <a:lnTo>
                  <a:pt x="34772" y="4471"/>
                </a:lnTo>
                <a:lnTo>
                  <a:pt x="16684" y="16665"/>
                </a:lnTo>
                <a:lnTo>
                  <a:pt x="4478" y="34750"/>
                </a:lnTo>
                <a:lnTo>
                  <a:pt x="0" y="56895"/>
                </a:lnTo>
                <a:lnTo>
                  <a:pt x="0" y="284479"/>
                </a:lnTo>
                <a:lnTo>
                  <a:pt x="4478" y="306625"/>
                </a:lnTo>
                <a:lnTo>
                  <a:pt x="16684" y="324710"/>
                </a:lnTo>
                <a:lnTo>
                  <a:pt x="34772" y="336904"/>
                </a:lnTo>
                <a:lnTo>
                  <a:pt x="56896" y="341375"/>
                </a:lnTo>
                <a:lnTo>
                  <a:pt x="3443732" y="341375"/>
                </a:lnTo>
                <a:lnTo>
                  <a:pt x="3465855" y="336904"/>
                </a:lnTo>
                <a:lnTo>
                  <a:pt x="3483943" y="324710"/>
                </a:lnTo>
                <a:lnTo>
                  <a:pt x="3496149" y="306625"/>
                </a:lnTo>
                <a:lnTo>
                  <a:pt x="3500628" y="284479"/>
                </a:lnTo>
                <a:lnTo>
                  <a:pt x="3500628" y="56895"/>
                </a:lnTo>
                <a:lnTo>
                  <a:pt x="3496149" y="34750"/>
                </a:lnTo>
                <a:lnTo>
                  <a:pt x="3483943" y="16665"/>
                </a:lnTo>
                <a:lnTo>
                  <a:pt x="3465855" y="4471"/>
                </a:lnTo>
                <a:lnTo>
                  <a:pt x="344373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724271" y="5699252"/>
            <a:ext cx="19100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Lançamentos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em</a:t>
            </a:r>
            <a:r>
              <a:rPr sz="14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Rotação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1083563"/>
            <a:ext cx="6071870" cy="500380"/>
          </a:xfrm>
          <a:custGeom>
            <a:avLst/>
            <a:gdLst/>
            <a:ahLst/>
            <a:cxnLst/>
            <a:rect l="l" t="t" r="r" b="b"/>
            <a:pathLst>
              <a:path w="6071870" h="500380">
                <a:moveTo>
                  <a:pt x="0" y="83312"/>
                </a:moveTo>
                <a:lnTo>
                  <a:pt x="6547" y="50899"/>
                </a:lnTo>
                <a:lnTo>
                  <a:pt x="24401" y="24415"/>
                </a:lnTo>
                <a:lnTo>
                  <a:pt x="50883" y="6552"/>
                </a:lnTo>
                <a:lnTo>
                  <a:pt x="83312" y="0"/>
                </a:lnTo>
                <a:lnTo>
                  <a:pt x="5988304" y="0"/>
                </a:lnTo>
                <a:lnTo>
                  <a:pt x="6020716" y="6552"/>
                </a:lnTo>
                <a:lnTo>
                  <a:pt x="6047200" y="24415"/>
                </a:lnTo>
                <a:lnTo>
                  <a:pt x="6065063" y="50899"/>
                </a:lnTo>
                <a:lnTo>
                  <a:pt x="6071616" y="83312"/>
                </a:lnTo>
                <a:lnTo>
                  <a:pt x="6071616" y="416560"/>
                </a:lnTo>
                <a:lnTo>
                  <a:pt x="6065063" y="448972"/>
                </a:lnTo>
                <a:lnTo>
                  <a:pt x="6047200" y="475456"/>
                </a:lnTo>
                <a:lnTo>
                  <a:pt x="6020716" y="493319"/>
                </a:lnTo>
                <a:lnTo>
                  <a:pt x="5988304" y="499872"/>
                </a:lnTo>
                <a:lnTo>
                  <a:pt x="83312" y="499872"/>
                </a:lnTo>
                <a:lnTo>
                  <a:pt x="50883" y="493319"/>
                </a:lnTo>
                <a:lnTo>
                  <a:pt x="24401" y="475456"/>
                </a:lnTo>
                <a:lnTo>
                  <a:pt x="6547" y="448972"/>
                </a:lnTo>
                <a:lnTo>
                  <a:pt x="0" y="416560"/>
                </a:lnTo>
                <a:lnTo>
                  <a:pt x="0" y="8331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03123" y="1131824"/>
            <a:ext cx="53867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Segurança</a:t>
            </a:r>
            <a:r>
              <a:rPr sz="20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Formas</a:t>
            </a:r>
            <a:r>
              <a:rPr sz="20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0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Organização</a:t>
            </a:r>
            <a:r>
              <a:rPr sz="20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do</a:t>
            </a:r>
            <a:r>
              <a:rPr sz="20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Grupo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3628" y="1557527"/>
            <a:ext cx="4038600" cy="30449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27426" y="187197"/>
            <a:ext cx="308991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Lançamentos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AutoNum type="alphaUcPeriod"/>
              <a:tabLst>
                <a:tab pos="354965" algn="l"/>
              </a:tabLst>
            </a:pPr>
            <a:r>
              <a:rPr dirty="0"/>
              <a:t>O</a:t>
            </a:r>
            <a:r>
              <a:rPr spc="-25" dirty="0"/>
              <a:t> </a:t>
            </a:r>
            <a:r>
              <a:rPr spc="-10" dirty="0"/>
              <a:t>equipamento</a:t>
            </a:r>
            <a:r>
              <a:rPr spc="-35" dirty="0"/>
              <a:t> </a:t>
            </a:r>
            <a:r>
              <a:rPr dirty="0"/>
              <a:t>deve</a:t>
            </a:r>
            <a:r>
              <a:rPr spc="-20" dirty="0"/>
              <a:t> </a:t>
            </a:r>
            <a:r>
              <a:rPr dirty="0"/>
              <a:t>ser</a:t>
            </a:r>
            <a:r>
              <a:rPr spc="-20" dirty="0"/>
              <a:t> </a:t>
            </a:r>
            <a:r>
              <a:rPr spc="-10" dirty="0"/>
              <a:t>guardado</a:t>
            </a:r>
            <a:r>
              <a:rPr spc="-35" dirty="0"/>
              <a:t> </a:t>
            </a:r>
            <a:r>
              <a:rPr dirty="0"/>
              <a:t>num</a:t>
            </a:r>
            <a:r>
              <a:rPr spc="-25" dirty="0"/>
              <a:t> </a:t>
            </a:r>
            <a:r>
              <a:rPr dirty="0"/>
              <a:t>local</a:t>
            </a:r>
            <a:r>
              <a:rPr spc="-40" dirty="0"/>
              <a:t> </a:t>
            </a:r>
            <a:r>
              <a:rPr spc="-10" dirty="0"/>
              <a:t>fechado;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/>
          </a:p>
          <a:p>
            <a:pPr marL="354965" indent="-342265">
              <a:lnSpc>
                <a:spcPct val="100000"/>
              </a:lnSpc>
              <a:buAutoNum type="alphaUcPeriod"/>
              <a:tabLst>
                <a:tab pos="354965" algn="l"/>
              </a:tabLst>
            </a:pPr>
            <a:r>
              <a:rPr dirty="0"/>
              <a:t>O</a:t>
            </a:r>
            <a:r>
              <a:rPr spc="-45" dirty="0"/>
              <a:t> </a:t>
            </a:r>
            <a:r>
              <a:rPr spc="-10" dirty="0"/>
              <a:t>professor</a:t>
            </a:r>
            <a:r>
              <a:rPr spc="-25" dirty="0"/>
              <a:t> </a:t>
            </a:r>
            <a:r>
              <a:rPr dirty="0"/>
              <a:t>deve</a:t>
            </a:r>
            <a:r>
              <a:rPr spc="-30" dirty="0"/>
              <a:t> </a:t>
            </a:r>
            <a:r>
              <a:rPr dirty="0"/>
              <a:t>coordenar</a:t>
            </a:r>
            <a:r>
              <a:rPr spc="-10" dirty="0"/>
              <a:t> </a:t>
            </a:r>
            <a:r>
              <a:rPr dirty="0"/>
              <a:t>o</a:t>
            </a:r>
            <a:r>
              <a:rPr spc="-40" dirty="0"/>
              <a:t> </a:t>
            </a:r>
            <a:r>
              <a:rPr spc="-10" dirty="0"/>
              <a:t>transporte</a:t>
            </a:r>
            <a:r>
              <a:rPr spc="-30" dirty="0"/>
              <a:t> </a:t>
            </a:r>
            <a:r>
              <a:rPr dirty="0"/>
              <a:t>dos</a:t>
            </a:r>
            <a:r>
              <a:rPr spc="-35" dirty="0"/>
              <a:t> </a:t>
            </a:r>
            <a:r>
              <a:rPr dirty="0"/>
              <a:t>engenhos</a:t>
            </a:r>
            <a:r>
              <a:rPr spc="-40" dirty="0"/>
              <a:t> </a:t>
            </a:r>
            <a:r>
              <a:rPr dirty="0"/>
              <a:t>para</a:t>
            </a:r>
            <a:r>
              <a:rPr spc="-50" dirty="0"/>
              <a:t> </a:t>
            </a:r>
            <a:r>
              <a:rPr dirty="0"/>
              <a:t>o</a:t>
            </a:r>
            <a:r>
              <a:rPr spc="-40" dirty="0"/>
              <a:t> </a:t>
            </a:r>
            <a:r>
              <a:rPr dirty="0"/>
              <a:t>local</a:t>
            </a:r>
            <a:r>
              <a:rPr spc="-35" dirty="0"/>
              <a:t> </a:t>
            </a:r>
            <a:r>
              <a:rPr dirty="0"/>
              <a:t>da</a:t>
            </a:r>
            <a:r>
              <a:rPr spc="-45" dirty="0"/>
              <a:t> </a:t>
            </a:r>
            <a:r>
              <a:rPr spc="-10" dirty="0"/>
              <a:t>aula;</a:t>
            </a:r>
          </a:p>
          <a:p>
            <a:pPr>
              <a:lnSpc>
                <a:spcPct val="100000"/>
              </a:lnSpc>
              <a:spcBef>
                <a:spcPts val="30"/>
              </a:spcBef>
              <a:buFont typeface="Calibri"/>
              <a:buAutoNum type="alphaUcPeriod"/>
            </a:pPr>
            <a:endParaRPr sz="1550"/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AutoNum type="alphaUcPeriod"/>
              <a:tabLst>
                <a:tab pos="354965" algn="l"/>
              </a:tabLst>
            </a:pPr>
            <a:r>
              <a:rPr dirty="0"/>
              <a:t>O</a:t>
            </a:r>
            <a:r>
              <a:rPr spc="-45" dirty="0"/>
              <a:t> </a:t>
            </a:r>
            <a:r>
              <a:rPr spc="-10" dirty="0"/>
              <a:t>professor</a:t>
            </a:r>
            <a:r>
              <a:rPr spc="-25" dirty="0"/>
              <a:t> </a:t>
            </a:r>
            <a:r>
              <a:rPr dirty="0"/>
              <a:t>deve</a:t>
            </a:r>
            <a:r>
              <a:rPr spc="-30" dirty="0"/>
              <a:t> </a:t>
            </a:r>
            <a:r>
              <a:rPr dirty="0"/>
              <a:t>estar</a:t>
            </a:r>
            <a:r>
              <a:rPr spc="-40" dirty="0"/>
              <a:t> </a:t>
            </a:r>
            <a:r>
              <a:rPr dirty="0"/>
              <a:t>sempre</a:t>
            </a:r>
            <a:r>
              <a:rPr spc="-15" dirty="0"/>
              <a:t> </a:t>
            </a:r>
            <a:r>
              <a:rPr spc="-10" dirty="0"/>
              <a:t>presente</a:t>
            </a:r>
            <a:r>
              <a:rPr spc="-35" dirty="0"/>
              <a:t> </a:t>
            </a:r>
            <a:r>
              <a:rPr dirty="0"/>
              <a:t>e</a:t>
            </a:r>
            <a:r>
              <a:rPr spc="-40" dirty="0"/>
              <a:t> </a:t>
            </a:r>
            <a:r>
              <a:rPr spc="-10" dirty="0"/>
              <a:t>atento;</a:t>
            </a:r>
          </a:p>
          <a:p>
            <a:pPr>
              <a:lnSpc>
                <a:spcPct val="100000"/>
              </a:lnSpc>
              <a:spcBef>
                <a:spcPts val="25"/>
              </a:spcBef>
              <a:buFont typeface="Calibri"/>
              <a:buAutoNum type="alphaUcPeriod"/>
            </a:pPr>
            <a:endParaRPr sz="1550"/>
          </a:p>
          <a:p>
            <a:pPr marL="354965" indent="-342265">
              <a:lnSpc>
                <a:spcPct val="100000"/>
              </a:lnSpc>
              <a:buAutoNum type="alphaUcPeriod"/>
              <a:tabLst>
                <a:tab pos="354965" algn="l"/>
              </a:tabLst>
            </a:pPr>
            <a:r>
              <a:rPr dirty="0"/>
              <a:t>O</a:t>
            </a:r>
            <a:r>
              <a:rPr spc="-35" dirty="0"/>
              <a:t> </a:t>
            </a:r>
            <a:r>
              <a:rPr spc="-10" dirty="0"/>
              <a:t>professor</a:t>
            </a:r>
            <a:r>
              <a:rPr spc="-15" dirty="0"/>
              <a:t> </a:t>
            </a:r>
            <a:r>
              <a:rPr dirty="0"/>
              <a:t>e</a:t>
            </a:r>
            <a:r>
              <a:rPr spc="-30" dirty="0"/>
              <a:t> </a:t>
            </a:r>
            <a:r>
              <a:rPr dirty="0"/>
              <a:t>o</a:t>
            </a:r>
            <a:r>
              <a:rPr spc="-25" dirty="0"/>
              <a:t> </a:t>
            </a:r>
            <a:r>
              <a:rPr dirty="0"/>
              <a:t>aluno</a:t>
            </a:r>
            <a:r>
              <a:rPr spc="-50" dirty="0"/>
              <a:t> </a:t>
            </a:r>
            <a:r>
              <a:rPr dirty="0"/>
              <a:t>devem</a:t>
            </a:r>
            <a:r>
              <a:rPr spc="-20" dirty="0"/>
              <a:t> </a:t>
            </a:r>
            <a:r>
              <a:rPr dirty="0"/>
              <a:t>verificar</a:t>
            </a:r>
            <a:r>
              <a:rPr spc="-30" dirty="0"/>
              <a:t> </a:t>
            </a:r>
            <a:r>
              <a:rPr dirty="0"/>
              <a:t>se</a:t>
            </a:r>
            <a:r>
              <a:rPr spc="-35" dirty="0"/>
              <a:t> </a:t>
            </a:r>
            <a:r>
              <a:rPr dirty="0"/>
              <a:t>não</a:t>
            </a:r>
            <a:r>
              <a:rPr spc="-35" dirty="0"/>
              <a:t> </a:t>
            </a:r>
            <a:r>
              <a:rPr dirty="0"/>
              <a:t>há</a:t>
            </a:r>
            <a:r>
              <a:rPr spc="-40" dirty="0"/>
              <a:t> </a:t>
            </a:r>
            <a:r>
              <a:rPr dirty="0"/>
              <a:t>ninguém</a:t>
            </a:r>
            <a:r>
              <a:rPr spc="-55" dirty="0"/>
              <a:t> </a:t>
            </a:r>
            <a:r>
              <a:rPr dirty="0"/>
              <a:t>no</a:t>
            </a:r>
            <a:r>
              <a:rPr spc="-30" dirty="0"/>
              <a:t> </a:t>
            </a:r>
            <a:r>
              <a:rPr dirty="0"/>
              <a:t>local</a:t>
            </a:r>
            <a:r>
              <a:rPr spc="-45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dirty="0"/>
              <a:t>queda</a:t>
            </a:r>
            <a:r>
              <a:rPr spc="-45" dirty="0"/>
              <a:t> </a:t>
            </a:r>
            <a:r>
              <a:rPr dirty="0"/>
              <a:t>antes</a:t>
            </a:r>
            <a:r>
              <a:rPr spc="-40" dirty="0"/>
              <a:t> </a:t>
            </a:r>
            <a:r>
              <a:rPr dirty="0"/>
              <a:t>de</a:t>
            </a:r>
            <a:r>
              <a:rPr spc="-35" dirty="0"/>
              <a:t> </a:t>
            </a:r>
            <a:r>
              <a:rPr spc="-10" dirty="0"/>
              <a:t>lançar;</a:t>
            </a:r>
          </a:p>
          <a:p>
            <a:pPr>
              <a:lnSpc>
                <a:spcPct val="100000"/>
              </a:lnSpc>
              <a:spcBef>
                <a:spcPts val="30"/>
              </a:spcBef>
              <a:buFont typeface="Calibri"/>
              <a:buAutoNum type="alphaUcPeriod"/>
            </a:pPr>
            <a:endParaRPr sz="1550"/>
          </a:p>
          <a:p>
            <a:pPr marL="354965" indent="-342265">
              <a:lnSpc>
                <a:spcPct val="100000"/>
              </a:lnSpc>
              <a:buAutoNum type="alphaUcPeriod"/>
              <a:tabLst>
                <a:tab pos="354965" algn="l"/>
              </a:tabLst>
            </a:pPr>
            <a:r>
              <a:rPr dirty="0"/>
              <a:t>Os</a:t>
            </a:r>
            <a:r>
              <a:rPr spc="-55" dirty="0"/>
              <a:t> </a:t>
            </a:r>
            <a:r>
              <a:rPr dirty="0"/>
              <a:t>alunos</a:t>
            </a:r>
            <a:r>
              <a:rPr spc="-70" dirty="0"/>
              <a:t> </a:t>
            </a:r>
            <a:r>
              <a:rPr dirty="0"/>
              <a:t>devem</a:t>
            </a:r>
            <a:r>
              <a:rPr spc="-45" dirty="0"/>
              <a:t> </a:t>
            </a:r>
            <a:r>
              <a:rPr dirty="0"/>
              <a:t>recolher</a:t>
            </a:r>
            <a:r>
              <a:rPr spc="-20" dirty="0"/>
              <a:t> </a:t>
            </a:r>
            <a:r>
              <a:rPr dirty="0"/>
              <a:t>os</a:t>
            </a:r>
            <a:r>
              <a:rPr spc="-55" dirty="0"/>
              <a:t> </a:t>
            </a:r>
            <a:r>
              <a:rPr dirty="0"/>
              <a:t>engenhos</a:t>
            </a:r>
            <a:r>
              <a:rPr spc="-50" dirty="0"/>
              <a:t> </a:t>
            </a:r>
            <a:r>
              <a:rPr dirty="0"/>
              <a:t>apenas</a:t>
            </a:r>
            <a:r>
              <a:rPr spc="-60" dirty="0"/>
              <a:t> </a:t>
            </a:r>
            <a:r>
              <a:rPr dirty="0"/>
              <a:t>depois</a:t>
            </a:r>
            <a:r>
              <a:rPr spc="-65" dirty="0"/>
              <a:t> </a:t>
            </a:r>
            <a:r>
              <a:rPr dirty="0"/>
              <a:t>de</a:t>
            </a:r>
            <a:r>
              <a:rPr spc="-50" dirty="0"/>
              <a:t> </a:t>
            </a:r>
            <a:r>
              <a:rPr dirty="0"/>
              <a:t>todos</a:t>
            </a:r>
            <a:r>
              <a:rPr spc="-55" dirty="0"/>
              <a:t> </a:t>
            </a:r>
            <a:r>
              <a:rPr dirty="0"/>
              <a:t>terem</a:t>
            </a:r>
            <a:r>
              <a:rPr spc="-35" dirty="0"/>
              <a:t> </a:t>
            </a:r>
            <a:r>
              <a:rPr spc="-10" dirty="0"/>
              <a:t>lançado;</a:t>
            </a:r>
          </a:p>
          <a:p>
            <a:pPr>
              <a:lnSpc>
                <a:spcPct val="100000"/>
              </a:lnSpc>
              <a:spcBef>
                <a:spcPts val="30"/>
              </a:spcBef>
              <a:buFont typeface="Calibri"/>
              <a:buAutoNum type="alphaUcPeriod"/>
            </a:pPr>
            <a:endParaRPr sz="1550"/>
          </a:p>
          <a:p>
            <a:pPr marL="355600" marR="5080" indent="-342900">
              <a:lnSpc>
                <a:spcPct val="100000"/>
              </a:lnSpc>
              <a:buAutoNum type="alphaUcPeriod"/>
              <a:tabLst>
                <a:tab pos="355600" algn="l"/>
              </a:tabLst>
            </a:pPr>
            <a:r>
              <a:rPr dirty="0"/>
              <a:t>Numa</a:t>
            </a:r>
            <a:r>
              <a:rPr spc="-30" dirty="0"/>
              <a:t> </a:t>
            </a:r>
            <a:r>
              <a:rPr spc="-10" dirty="0"/>
              <a:t>atividade</a:t>
            </a:r>
            <a:r>
              <a:rPr spc="-50" dirty="0"/>
              <a:t> </a:t>
            </a:r>
            <a:r>
              <a:rPr spc="-10" dirty="0"/>
              <a:t>simultânea,</a:t>
            </a:r>
            <a:r>
              <a:rPr spc="-35" dirty="0"/>
              <a:t> </a:t>
            </a:r>
            <a:r>
              <a:rPr dirty="0"/>
              <a:t>os</a:t>
            </a:r>
            <a:r>
              <a:rPr spc="-15" dirty="0"/>
              <a:t> </a:t>
            </a:r>
            <a:r>
              <a:rPr spc="-10" dirty="0"/>
              <a:t>dextros </a:t>
            </a:r>
            <a:r>
              <a:rPr dirty="0"/>
              <a:t>devem</a:t>
            </a:r>
            <a:r>
              <a:rPr spc="-5" dirty="0"/>
              <a:t> </a:t>
            </a:r>
            <a:r>
              <a:rPr spc="-10" dirty="0"/>
              <a:t>posicionar-</a:t>
            </a:r>
            <a:r>
              <a:rPr dirty="0"/>
              <a:t>se</a:t>
            </a:r>
            <a:r>
              <a:rPr spc="-20" dirty="0"/>
              <a:t> </a:t>
            </a:r>
            <a:r>
              <a:rPr dirty="0"/>
              <a:t>do</a:t>
            </a:r>
            <a:r>
              <a:rPr spc="-10" dirty="0"/>
              <a:t> </a:t>
            </a:r>
            <a:r>
              <a:rPr dirty="0"/>
              <a:t>lado</a:t>
            </a:r>
            <a:r>
              <a:rPr spc="-45" dirty="0"/>
              <a:t> </a:t>
            </a:r>
            <a:r>
              <a:rPr dirty="0"/>
              <a:t>direito</a:t>
            </a:r>
            <a:r>
              <a:rPr spc="-20" dirty="0"/>
              <a:t> 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os</a:t>
            </a:r>
            <a:r>
              <a:rPr spc="-20" dirty="0"/>
              <a:t> </a:t>
            </a:r>
            <a:r>
              <a:rPr spc="-10" dirty="0"/>
              <a:t>esquerdinos</a:t>
            </a:r>
            <a:r>
              <a:rPr dirty="0"/>
              <a:t> </a:t>
            </a:r>
            <a:r>
              <a:rPr spc="-25" dirty="0"/>
              <a:t>do </a:t>
            </a:r>
            <a:r>
              <a:rPr dirty="0"/>
              <a:t>lado</a:t>
            </a:r>
            <a:r>
              <a:rPr spc="-40" dirty="0"/>
              <a:t> </a:t>
            </a:r>
            <a:r>
              <a:rPr spc="-10" dirty="0"/>
              <a:t>esquerdo;</a:t>
            </a:r>
          </a:p>
        </p:txBody>
      </p:sp>
      <p:sp>
        <p:nvSpPr>
          <p:cNvPr id="5" name="object 5"/>
          <p:cNvSpPr/>
          <p:nvPr/>
        </p:nvSpPr>
        <p:spPr>
          <a:xfrm>
            <a:off x="42671" y="1083563"/>
            <a:ext cx="6071870" cy="500380"/>
          </a:xfrm>
          <a:custGeom>
            <a:avLst/>
            <a:gdLst/>
            <a:ahLst/>
            <a:cxnLst/>
            <a:rect l="l" t="t" r="r" b="b"/>
            <a:pathLst>
              <a:path w="6071870" h="500380">
                <a:moveTo>
                  <a:pt x="0" y="83312"/>
                </a:moveTo>
                <a:lnTo>
                  <a:pt x="6547" y="50899"/>
                </a:lnTo>
                <a:lnTo>
                  <a:pt x="24401" y="24415"/>
                </a:lnTo>
                <a:lnTo>
                  <a:pt x="50883" y="6552"/>
                </a:lnTo>
                <a:lnTo>
                  <a:pt x="83312" y="0"/>
                </a:lnTo>
                <a:lnTo>
                  <a:pt x="5988304" y="0"/>
                </a:lnTo>
                <a:lnTo>
                  <a:pt x="6020716" y="6552"/>
                </a:lnTo>
                <a:lnTo>
                  <a:pt x="6047200" y="24415"/>
                </a:lnTo>
                <a:lnTo>
                  <a:pt x="6065063" y="50899"/>
                </a:lnTo>
                <a:lnTo>
                  <a:pt x="6071616" y="83312"/>
                </a:lnTo>
                <a:lnTo>
                  <a:pt x="6071616" y="416560"/>
                </a:lnTo>
                <a:lnTo>
                  <a:pt x="6065063" y="448972"/>
                </a:lnTo>
                <a:lnTo>
                  <a:pt x="6047200" y="475456"/>
                </a:lnTo>
                <a:lnTo>
                  <a:pt x="6020716" y="493319"/>
                </a:lnTo>
                <a:lnTo>
                  <a:pt x="5988304" y="499872"/>
                </a:lnTo>
                <a:lnTo>
                  <a:pt x="83312" y="499872"/>
                </a:lnTo>
                <a:lnTo>
                  <a:pt x="50883" y="493319"/>
                </a:lnTo>
                <a:lnTo>
                  <a:pt x="24401" y="475456"/>
                </a:lnTo>
                <a:lnTo>
                  <a:pt x="6547" y="448972"/>
                </a:lnTo>
                <a:lnTo>
                  <a:pt x="0" y="416560"/>
                </a:lnTo>
                <a:lnTo>
                  <a:pt x="0" y="8331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5491" y="1131824"/>
            <a:ext cx="53867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Segurança</a:t>
            </a:r>
            <a:r>
              <a:rPr sz="20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Formas</a:t>
            </a:r>
            <a:r>
              <a:rPr sz="20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0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Organização</a:t>
            </a:r>
            <a:r>
              <a:rPr sz="20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do</a:t>
            </a:r>
            <a:r>
              <a:rPr sz="20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Grupo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6231" rIns="0" bIns="0" rtlCol="0">
            <a:spAutoFit/>
          </a:bodyPr>
          <a:lstStyle/>
          <a:p>
            <a:pPr marL="471805">
              <a:lnSpc>
                <a:spcPct val="100000"/>
              </a:lnSpc>
              <a:spcBef>
                <a:spcPts val="105"/>
              </a:spcBef>
            </a:pPr>
            <a:r>
              <a:rPr dirty="0"/>
              <a:t>Os</a:t>
            </a:r>
            <a:r>
              <a:rPr spc="-50" dirty="0"/>
              <a:t> </a:t>
            </a:r>
            <a:r>
              <a:rPr dirty="0"/>
              <a:t>Fundamentos</a:t>
            </a:r>
            <a:r>
              <a:rPr spc="-60" dirty="0"/>
              <a:t> </a:t>
            </a:r>
            <a:r>
              <a:rPr dirty="0"/>
              <a:t>dos</a:t>
            </a:r>
            <a:r>
              <a:rPr spc="-35" dirty="0"/>
              <a:t> </a:t>
            </a:r>
            <a:r>
              <a:rPr spc="-10" dirty="0"/>
              <a:t>Lançamentos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88408" y="1623060"/>
            <a:ext cx="4041647" cy="303276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8076" y="1924811"/>
            <a:ext cx="3875532" cy="81533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400683" y="2248915"/>
            <a:ext cx="21285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O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que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é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Fundamental: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70559" y="2994660"/>
            <a:ext cx="466725" cy="510540"/>
            <a:chOff x="670559" y="2994660"/>
            <a:chExt cx="466725" cy="510540"/>
          </a:xfrm>
        </p:grpSpPr>
        <p:sp>
          <p:nvSpPr>
            <p:cNvPr id="7" name="object 7"/>
            <p:cNvSpPr/>
            <p:nvPr/>
          </p:nvSpPr>
          <p:spPr>
            <a:xfrm>
              <a:off x="675131" y="2999232"/>
              <a:ext cx="457200" cy="501650"/>
            </a:xfrm>
            <a:custGeom>
              <a:avLst/>
              <a:gdLst/>
              <a:ahLst/>
              <a:cxnLst/>
              <a:rect l="l" t="t" r="r" b="b"/>
              <a:pathLst>
                <a:path w="457200" h="501650">
                  <a:moveTo>
                    <a:pt x="228600" y="0"/>
                  </a:moveTo>
                  <a:lnTo>
                    <a:pt x="182529" y="5094"/>
                  </a:lnTo>
                  <a:lnTo>
                    <a:pt x="139619" y="19704"/>
                  </a:lnTo>
                  <a:lnTo>
                    <a:pt x="100788" y="42822"/>
                  </a:lnTo>
                  <a:lnTo>
                    <a:pt x="66955" y="73437"/>
                  </a:lnTo>
                  <a:lnTo>
                    <a:pt x="39041" y="110542"/>
                  </a:lnTo>
                  <a:lnTo>
                    <a:pt x="17964" y="153126"/>
                  </a:lnTo>
                  <a:lnTo>
                    <a:pt x="4644" y="200181"/>
                  </a:lnTo>
                  <a:lnTo>
                    <a:pt x="0" y="250697"/>
                  </a:lnTo>
                  <a:lnTo>
                    <a:pt x="4644" y="301214"/>
                  </a:lnTo>
                  <a:lnTo>
                    <a:pt x="17964" y="348269"/>
                  </a:lnTo>
                  <a:lnTo>
                    <a:pt x="39041" y="390853"/>
                  </a:lnTo>
                  <a:lnTo>
                    <a:pt x="66955" y="427958"/>
                  </a:lnTo>
                  <a:lnTo>
                    <a:pt x="100788" y="458573"/>
                  </a:lnTo>
                  <a:lnTo>
                    <a:pt x="139619" y="481691"/>
                  </a:lnTo>
                  <a:lnTo>
                    <a:pt x="182529" y="496301"/>
                  </a:lnTo>
                  <a:lnTo>
                    <a:pt x="228600" y="501395"/>
                  </a:lnTo>
                  <a:lnTo>
                    <a:pt x="274670" y="496301"/>
                  </a:lnTo>
                  <a:lnTo>
                    <a:pt x="317580" y="481691"/>
                  </a:lnTo>
                  <a:lnTo>
                    <a:pt x="356411" y="458573"/>
                  </a:lnTo>
                  <a:lnTo>
                    <a:pt x="390244" y="427958"/>
                  </a:lnTo>
                  <a:lnTo>
                    <a:pt x="418158" y="390853"/>
                  </a:lnTo>
                  <a:lnTo>
                    <a:pt x="439235" y="348269"/>
                  </a:lnTo>
                  <a:lnTo>
                    <a:pt x="452555" y="301214"/>
                  </a:lnTo>
                  <a:lnTo>
                    <a:pt x="457200" y="250697"/>
                  </a:lnTo>
                  <a:lnTo>
                    <a:pt x="452555" y="200181"/>
                  </a:lnTo>
                  <a:lnTo>
                    <a:pt x="439235" y="153126"/>
                  </a:lnTo>
                  <a:lnTo>
                    <a:pt x="418158" y="110542"/>
                  </a:lnTo>
                  <a:lnTo>
                    <a:pt x="390244" y="73437"/>
                  </a:lnTo>
                  <a:lnTo>
                    <a:pt x="356411" y="42822"/>
                  </a:lnTo>
                  <a:lnTo>
                    <a:pt x="317580" y="19704"/>
                  </a:lnTo>
                  <a:lnTo>
                    <a:pt x="274670" y="509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75131" y="2999232"/>
              <a:ext cx="457200" cy="501650"/>
            </a:xfrm>
            <a:custGeom>
              <a:avLst/>
              <a:gdLst/>
              <a:ahLst/>
              <a:cxnLst/>
              <a:rect l="l" t="t" r="r" b="b"/>
              <a:pathLst>
                <a:path w="457200" h="501650">
                  <a:moveTo>
                    <a:pt x="0" y="250697"/>
                  </a:moveTo>
                  <a:lnTo>
                    <a:pt x="4644" y="200181"/>
                  </a:lnTo>
                  <a:lnTo>
                    <a:pt x="17964" y="153126"/>
                  </a:lnTo>
                  <a:lnTo>
                    <a:pt x="39041" y="110542"/>
                  </a:lnTo>
                  <a:lnTo>
                    <a:pt x="66955" y="73437"/>
                  </a:lnTo>
                  <a:lnTo>
                    <a:pt x="100788" y="42822"/>
                  </a:lnTo>
                  <a:lnTo>
                    <a:pt x="139619" y="19704"/>
                  </a:lnTo>
                  <a:lnTo>
                    <a:pt x="182529" y="5094"/>
                  </a:lnTo>
                  <a:lnTo>
                    <a:pt x="228600" y="0"/>
                  </a:lnTo>
                  <a:lnTo>
                    <a:pt x="274670" y="5094"/>
                  </a:lnTo>
                  <a:lnTo>
                    <a:pt x="317580" y="19704"/>
                  </a:lnTo>
                  <a:lnTo>
                    <a:pt x="356411" y="42822"/>
                  </a:lnTo>
                  <a:lnTo>
                    <a:pt x="390244" y="73437"/>
                  </a:lnTo>
                  <a:lnTo>
                    <a:pt x="418158" y="110542"/>
                  </a:lnTo>
                  <a:lnTo>
                    <a:pt x="439235" y="153126"/>
                  </a:lnTo>
                  <a:lnTo>
                    <a:pt x="452555" y="200181"/>
                  </a:lnTo>
                  <a:lnTo>
                    <a:pt x="457200" y="250697"/>
                  </a:lnTo>
                  <a:lnTo>
                    <a:pt x="452555" y="301214"/>
                  </a:lnTo>
                  <a:lnTo>
                    <a:pt x="439235" y="348269"/>
                  </a:lnTo>
                  <a:lnTo>
                    <a:pt x="418158" y="390853"/>
                  </a:lnTo>
                  <a:lnTo>
                    <a:pt x="390244" y="427958"/>
                  </a:lnTo>
                  <a:lnTo>
                    <a:pt x="356411" y="458573"/>
                  </a:lnTo>
                  <a:lnTo>
                    <a:pt x="317580" y="481691"/>
                  </a:lnTo>
                  <a:lnTo>
                    <a:pt x="274670" y="496301"/>
                  </a:lnTo>
                  <a:lnTo>
                    <a:pt x="228600" y="501395"/>
                  </a:lnTo>
                  <a:lnTo>
                    <a:pt x="182529" y="496301"/>
                  </a:lnTo>
                  <a:lnTo>
                    <a:pt x="139619" y="481691"/>
                  </a:lnTo>
                  <a:lnTo>
                    <a:pt x="100788" y="458573"/>
                  </a:lnTo>
                  <a:lnTo>
                    <a:pt x="66955" y="427958"/>
                  </a:lnTo>
                  <a:lnTo>
                    <a:pt x="39041" y="390853"/>
                  </a:lnTo>
                  <a:lnTo>
                    <a:pt x="17964" y="348269"/>
                  </a:lnTo>
                  <a:lnTo>
                    <a:pt x="4644" y="301214"/>
                  </a:lnTo>
                  <a:lnTo>
                    <a:pt x="0" y="25069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15441" y="3044697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1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04289" y="3017901"/>
            <a:ext cx="82359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Apoio(s)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90372" y="3858767"/>
            <a:ext cx="466725" cy="510540"/>
            <a:chOff x="690372" y="3858767"/>
            <a:chExt cx="466725" cy="510540"/>
          </a:xfrm>
        </p:grpSpPr>
        <p:sp>
          <p:nvSpPr>
            <p:cNvPr id="12" name="object 12"/>
            <p:cNvSpPr/>
            <p:nvPr/>
          </p:nvSpPr>
          <p:spPr>
            <a:xfrm>
              <a:off x="694944" y="3863339"/>
              <a:ext cx="457200" cy="501650"/>
            </a:xfrm>
            <a:custGeom>
              <a:avLst/>
              <a:gdLst/>
              <a:ahLst/>
              <a:cxnLst/>
              <a:rect l="l" t="t" r="r" b="b"/>
              <a:pathLst>
                <a:path w="457200" h="501650">
                  <a:moveTo>
                    <a:pt x="228600" y="0"/>
                  </a:moveTo>
                  <a:lnTo>
                    <a:pt x="182529" y="5094"/>
                  </a:lnTo>
                  <a:lnTo>
                    <a:pt x="139619" y="19704"/>
                  </a:lnTo>
                  <a:lnTo>
                    <a:pt x="100788" y="42822"/>
                  </a:lnTo>
                  <a:lnTo>
                    <a:pt x="66955" y="73437"/>
                  </a:lnTo>
                  <a:lnTo>
                    <a:pt x="39041" y="110542"/>
                  </a:lnTo>
                  <a:lnTo>
                    <a:pt x="17964" y="153126"/>
                  </a:lnTo>
                  <a:lnTo>
                    <a:pt x="4644" y="200181"/>
                  </a:lnTo>
                  <a:lnTo>
                    <a:pt x="0" y="250698"/>
                  </a:lnTo>
                  <a:lnTo>
                    <a:pt x="4644" y="301214"/>
                  </a:lnTo>
                  <a:lnTo>
                    <a:pt x="17964" y="348269"/>
                  </a:lnTo>
                  <a:lnTo>
                    <a:pt x="39041" y="390853"/>
                  </a:lnTo>
                  <a:lnTo>
                    <a:pt x="66955" y="427958"/>
                  </a:lnTo>
                  <a:lnTo>
                    <a:pt x="100788" y="458573"/>
                  </a:lnTo>
                  <a:lnTo>
                    <a:pt x="139619" y="481691"/>
                  </a:lnTo>
                  <a:lnTo>
                    <a:pt x="182529" y="496301"/>
                  </a:lnTo>
                  <a:lnTo>
                    <a:pt x="228600" y="501396"/>
                  </a:lnTo>
                  <a:lnTo>
                    <a:pt x="274670" y="496301"/>
                  </a:lnTo>
                  <a:lnTo>
                    <a:pt x="317580" y="481691"/>
                  </a:lnTo>
                  <a:lnTo>
                    <a:pt x="356411" y="458573"/>
                  </a:lnTo>
                  <a:lnTo>
                    <a:pt x="390244" y="427958"/>
                  </a:lnTo>
                  <a:lnTo>
                    <a:pt x="418158" y="390853"/>
                  </a:lnTo>
                  <a:lnTo>
                    <a:pt x="439235" y="348269"/>
                  </a:lnTo>
                  <a:lnTo>
                    <a:pt x="452555" y="301214"/>
                  </a:lnTo>
                  <a:lnTo>
                    <a:pt x="457200" y="250698"/>
                  </a:lnTo>
                  <a:lnTo>
                    <a:pt x="452555" y="200181"/>
                  </a:lnTo>
                  <a:lnTo>
                    <a:pt x="439235" y="153126"/>
                  </a:lnTo>
                  <a:lnTo>
                    <a:pt x="418158" y="110542"/>
                  </a:lnTo>
                  <a:lnTo>
                    <a:pt x="390244" y="73437"/>
                  </a:lnTo>
                  <a:lnTo>
                    <a:pt x="356411" y="42822"/>
                  </a:lnTo>
                  <a:lnTo>
                    <a:pt x="317580" y="19704"/>
                  </a:lnTo>
                  <a:lnTo>
                    <a:pt x="274670" y="509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94944" y="3863339"/>
              <a:ext cx="457200" cy="501650"/>
            </a:xfrm>
            <a:custGeom>
              <a:avLst/>
              <a:gdLst/>
              <a:ahLst/>
              <a:cxnLst/>
              <a:rect l="l" t="t" r="r" b="b"/>
              <a:pathLst>
                <a:path w="457200" h="501650">
                  <a:moveTo>
                    <a:pt x="0" y="250698"/>
                  </a:moveTo>
                  <a:lnTo>
                    <a:pt x="4644" y="200181"/>
                  </a:lnTo>
                  <a:lnTo>
                    <a:pt x="17964" y="153126"/>
                  </a:lnTo>
                  <a:lnTo>
                    <a:pt x="39041" y="110542"/>
                  </a:lnTo>
                  <a:lnTo>
                    <a:pt x="66955" y="73437"/>
                  </a:lnTo>
                  <a:lnTo>
                    <a:pt x="100788" y="42822"/>
                  </a:lnTo>
                  <a:lnTo>
                    <a:pt x="139619" y="19704"/>
                  </a:lnTo>
                  <a:lnTo>
                    <a:pt x="182529" y="5094"/>
                  </a:lnTo>
                  <a:lnTo>
                    <a:pt x="228600" y="0"/>
                  </a:lnTo>
                  <a:lnTo>
                    <a:pt x="274670" y="5094"/>
                  </a:lnTo>
                  <a:lnTo>
                    <a:pt x="317580" y="19704"/>
                  </a:lnTo>
                  <a:lnTo>
                    <a:pt x="356411" y="42822"/>
                  </a:lnTo>
                  <a:lnTo>
                    <a:pt x="390244" y="73437"/>
                  </a:lnTo>
                  <a:lnTo>
                    <a:pt x="418158" y="110542"/>
                  </a:lnTo>
                  <a:lnTo>
                    <a:pt x="439235" y="153126"/>
                  </a:lnTo>
                  <a:lnTo>
                    <a:pt x="452555" y="200181"/>
                  </a:lnTo>
                  <a:lnTo>
                    <a:pt x="457200" y="250698"/>
                  </a:lnTo>
                  <a:lnTo>
                    <a:pt x="452555" y="301214"/>
                  </a:lnTo>
                  <a:lnTo>
                    <a:pt x="439235" y="348269"/>
                  </a:lnTo>
                  <a:lnTo>
                    <a:pt x="418158" y="390853"/>
                  </a:lnTo>
                  <a:lnTo>
                    <a:pt x="390244" y="427958"/>
                  </a:lnTo>
                  <a:lnTo>
                    <a:pt x="356411" y="458573"/>
                  </a:lnTo>
                  <a:lnTo>
                    <a:pt x="317580" y="481691"/>
                  </a:lnTo>
                  <a:lnTo>
                    <a:pt x="274670" y="496301"/>
                  </a:lnTo>
                  <a:lnTo>
                    <a:pt x="228600" y="501396"/>
                  </a:lnTo>
                  <a:lnTo>
                    <a:pt x="182529" y="496301"/>
                  </a:lnTo>
                  <a:lnTo>
                    <a:pt x="139619" y="481691"/>
                  </a:lnTo>
                  <a:lnTo>
                    <a:pt x="100788" y="458573"/>
                  </a:lnTo>
                  <a:lnTo>
                    <a:pt x="66955" y="427958"/>
                  </a:lnTo>
                  <a:lnTo>
                    <a:pt x="39041" y="390853"/>
                  </a:lnTo>
                  <a:lnTo>
                    <a:pt x="17964" y="348269"/>
                  </a:lnTo>
                  <a:lnTo>
                    <a:pt x="4644" y="301214"/>
                  </a:lnTo>
                  <a:lnTo>
                    <a:pt x="0" y="25069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35558" y="3909186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92682" y="3882008"/>
            <a:ext cx="2825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Definição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da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Posição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Força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90372" y="4651247"/>
            <a:ext cx="466725" cy="510540"/>
            <a:chOff x="690372" y="4651247"/>
            <a:chExt cx="466725" cy="510540"/>
          </a:xfrm>
        </p:grpSpPr>
        <p:sp>
          <p:nvSpPr>
            <p:cNvPr id="17" name="object 17"/>
            <p:cNvSpPr/>
            <p:nvPr/>
          </p:nvSpPr>
          <p:spPr>
            <a:xfrm>
              <a:off x="694944" y="4655819"/>
              <a:ext cx="457200" cy="501650"/>
            </a:xfrm>
            <a:custGeom>
              <a:avLst/>
              <a:gdLst/>
              <a:ahLst/>
              <a:cxnLst/>
              <a:rect l="l" t="t" r="r" b="b"/>
              <a:pathLst>
                <a:path w="457200" h="501650">
                  <a:moveTo>
                    <a:pt x="228600" y="0"/>
                  </a:moveTo>
                  <a:lnTo>
                    <a:pt x="182529" y="5094"/>
                  </a:lnTo>
                  <a:lnTo>
                    <a:pt x="139619" y="19704"/>
                  </a:lnTo>
                  <a:lnTo>
                    <a:pt x="100788" y="42822"/>
                  </a:lnTo>
                  <a:lnTo>
                    <a:pt x="66955" y="73437"/>
                  </a:lnTo>
                  <a:lnTo>
                    <a:pt x="39041" y="110542"/>
                  </a:lnTo>
                  <a:lnTo>
                    <a:pt x="17964" y="153126"/>
                  </a:lnTo>
                  <a:lnTo>
                    <a:pt x="4644" y="200181"/>
                  </a:lnTo>
                  <a:lnTo>
                    <a:pt x="0" y="250697"/>
                  </a:lnTo>
                  <a:lnTo>
                    <a:pt x="4644" y="301214"/>
                  </a:lnTo>
                  <a:lnTo>
                    <a:pt x="17964" y="348269"/>
                  </a:lnTo>
                  <a:lnTo>
                    <a:pt x="39041" y="390853"/>
                  </a:lnTo>
                  <a:lnTo>
                    <a:pt x="66955" y="427958"/>
                  </a:lnTo>
                  <a:lnTo>
                    <a:pt x="100788" y="458573"/>
                  </a:lnTo>
                  <a:lnTo>
                    <a:pt x="139619" y="481691"/>
                  </a:lnTo>
                  <a:lnTo>
                    <a:pt x="182529" y="496301"/>
                  </a:lnTo>
                  <a:lnTo>
                    <a:pt x="228600" y="501395"/>
                  </a:lnTo>
                  <a:lnTo>
                    <a:pt x="274670" y="496301"/>
                  </a:lnTo>
                  <a:lnTo>
                    <a:pt x="317580" y="481691"/>
                  </a:lnTo>
                  <a:lnTo>
                    <a:pt x="356411" y="458573"/>
                  </a:lnTo>
                  <a:lnTo>
                    <a:pt x="390244" y="427958"/>
                  </a:lnTo>
                  <a:lnTo>
                    <a:pt x="418158" y="390853"/>
                  </a:lnTo>
                  <a:lnTo>
                    <a:pt x="439235" y="348269"/>
                  </a:lnTo>
                  <a:lnTo>
                    <a:pt x="452555" y="301214"/>
                  </a:lnTo>
                  <a:lnTo>
                    <a:pt x="457200" y="250697"/>
                  </a:lnTo>
                  <a:lnTo>
                    <a:pt x="452555" y="200181"/>
                  </a:lnTo>
                  <a:lnTo>
                    <a:pt x="439235" y="153126"/>
                  </a:lnTo>
                  <a:lnTo>
                    <a:pt x="418158" y="110542"/>
                  </a:lnTo>
                  <a:lnTo>
                    <a:pt x="390244" y="73437"/>
                  </a:lnTo>
                  <a:lnTo>
                    <a:pt x="356411" y="42822"/>
                  </a:lnTo>
                  <a:lnTo>
                    <a:pt x="317580" y="19704"/>
                  </a:lnTo>
                  <a:lnTo>
                    <a:pt x="274670" y="509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94944" y="4655819"/>
              <a:ext cx="457200" cy="501650"/>
            </a:xfrm>
            <a:custGeom>
              <a:avLst/>
              <a:gdLst/>
              <a:ahLst/>
              <a:cxnLst/>
              <a:rect l="l" t="t" r="r" b="b"/>
              <a:pathLst>
                <a:path w="457200" h="501650">
                  <a:moveTo>
                    <a:pt x="0" y="250697"/>
                  </a:moveTo>
                  <a:lnTo>
                    <a:pt x="4644" y="200181"/>
                  </a:lnTo>
                  <a:lnTo>
                    <a:pt x="17964" y="153126"/>
                  </a:lnTo>
                  <a:lnTo>
                    <a:pt x="39041" y="110542"/>
                  </a:lnTo>
                  <a:lnTo>
                    <a:pt x="66955" y="73437"/>
                  </a:lnTo>
                  <a:lnTo>
                    <a:pt x="100788" y="42822"/>
                  </a:lnTo>
                  <a:lnTo>
                    <a:pt x="139619" y="19704"/>
                  </a:lnTo>
                  <a:lnTo>
                    <a:pt x="182529" y="5094"/>
                  </a:lnTo>
                  <a:lnTo>
                    <a:pt x="228600" y="0"/>
                  </a:lnTo>
                  <a:lnTo>
                    <a:pt x="274670" y="5094"/>
                  </a:lnTo>
                  <a:lnTo>
                    <a:pt x="317580" y="19704"/>
                  </a:lnTo>
                  <a:lnTo>
                    <a:pt x="356411" y="42822"/>
                  </a:lnTo>
                  <a:lnTo>
                    <a:pt x="390244" y="73437"/>
                  </a:lnTo>
                  <a:lnTo>
                    <a:pt x="418158" y="110542"/>
                  </a:lnTo>
                  <a:lnTo>
                    <a:pt x="439235" y="153126"/>
                  </a:lnTo>
                  <a:lnTo>
                    <a:pt x="452555" y="200181"/>
                  </a:lnTo>
                  <a:lnTo>
                    <a:pt x="457200" y="250697"/>
                  </a:lnTo>
                  <a:lnTo>
                    <a:pt x="452555" y="301214"/>
                  </a:lnTo>
                  <a:lnTo>
                    <a:pt x="439235" y="348269"/>
                  </a:lnTo>
                  <a:lnTo>
                    <a:pt x="418158" y="390853"/>
                  </a:lnTo>
                  <a:lnTo>
                    <a:pt x="390244" y="427958"/>
                  </a:lnTo>
                  <a:lnTo>
                    <a:pt x="356411" y="458573"/>
                  </a:lnTo>
                  <a:lnTo>
                    <a:pt x="317580" y="481691"/>
                  </a:lnTo>
                  <a:lnTo>
                    <a:pt x="274670" y="496301"/>
                  </a:lnTo>
                  <a:lnTo>
                    <a:pt x="228600" y="501395"/>
                  </a:lnTo>
                  <a:lnTo>
                    <a:pt x="182529" y="496301"/>
                  </a:lnTo>
                  <a:lnTo>
                    <a:pt x="139619" y="481691"/>
                  </a:lnTo>
                  <a:lnTo>
                    <a:pt x="100788" y="458573"/>
                  </a:lnTo>
                  <a:lnTo>
                    <a:pt x="66955" y="427958"/>
                  </a:lnTo>
                  <a:lnTo>
                    <a:pt x="39041" y="390853"/>
                  </a:lnTo>
                  <a:lnTo>
                    <a:pt x="17964" y="348269"/>
                  </a:lnTo>
                  <a:lnTo>
                    <a:pt x="4644" y="301214"/>
                  </a:lnTo>
                  <a:lnTo>
                    <a:pt x="0" y="25069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35558" y="4701285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3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92682" y="4674489"/>
            <a:ext cx="39662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Acção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propulsora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(todo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 corpo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participa)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5983" y="1647444"/>
            <a:ext cx="6202679" cy="348691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6231" rIns="0" bIns="0" rtlCol="0">
            <a:spAutoFit/>
          </a:bodyPr>
          <a:lstStyle/>
          <a:p>
            <a:pPr marL="2101215">
              <a:lnSpc>
                <a:spcPct val="100000"/>
              </a:lnSpc>
              <a:spcBef>
                <a:spcPts val="105"/>
              </a:spcBef>
            </a:pPr>
            <a:r>
              <a:rPr dirty="0"/>
              <a:t>Lançamento</a:t>
            </a:r>
            <a:r>
              <a:rPr spc="-95" dirty="0"/>
              <a:t> </a:t>
            </a:r>
            <a:r>
              <a:rPr dirty="0"/>
              <a:t>do</a:t>
            </a:r>
            <a:r>
              <a:rPr spc="-60" dirty="0"/>
              <a:t> </a:t>
            </a:r>
            <a:r>
              <a:rPr spc="-20" dirty="0"/>
              <a:t>Peso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85725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red and white banner with a person running&#10;&#10;Description automatically generated">
            <a:extLst>
              <a:ext uri="{FF2B5EF4-FFF2-40B4-BE49-F238E27FC236}">
                <a16:creationId xmlns:a16="http://schemas.microsoft.com/office/drawing/2014/main" id="{071F4987-6A30-AD8B-A767-AB5E3C23AB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15" y="1715461"/>
            <a:ext cx="9143985" cy="5142539"/>
          </a:xfrm>
          <a:prstGeom prst="rect">
            <a:avLst/>
          </a:prstGeom>
        </p:spPr>
      </p:pic>
      <p:sp>
        <p:nvSpPr>
          <p:cNvPr id="2" name="object 3">
            <a:extLst>
              <a:ext uri="{FF2B5EF4-FFF2-40B4-BE49-F238E27FC236}">
                <a16:creationId xmlns:a16="http://schemas.microsoft.com/office/drawing/2014/main" id="{57929AF3-9C50-AD4B-88DC-ED18D378DDC7}"/>
              </a:ext>
            </a:extLst>
          </p:cNvPr>
          <p:cNvSpPr txBox="1">
            <a:spLocks/>
          </p:cNvSpPr>
          <p:nvPr/>
        </p:nvSpPr>
        <p:spPr>
          <a:xfrm>
            <a:off x="105624" y="4677165"/>
            <a:ext cx="4495800" cy="11553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796925" marR="5080" lvl="0" indent="-784860" algn="ctr" defTabSz="914400" eaLnBrk="1" fontAlgn="auto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FUNDAMENTOS DOS LANÇAMENTOS</a:t>
            </a:r>
          </a:p>
        </p:txBody>
      </p:sp>
    </p:spTree>
    <p:extLst>
      <p:ext uri="{BB962C8B-B14F-4D97-AF65-F5344CB8AC3E}">
        <p14:creationId xmlns:p14="http://schemas.microsoft.com/office/powerpoint/2010/main" val="3057277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0895" rIns="0" bIns="0" rtlCol="0">
            <a:spAutoFit/>
          </a:bodyPr>
          <a:lstStyle/>
          <a:p>
            <a:pPr marL="2101215">
              <a:lnSpc>
                <a:spcPct val="100000"/>
              </a:lnSpc>
              <a:spcBef>
                <a:spcPts val="100"/>
              </a:spcBef>
            </a:pPr>
            <a:r>
              <a:rPr dirty="0"/>
              <a:t>Lançamento</a:t>
            </a:r>
            <a:r>
              <a:rPr spc="-95" dirty="0"/>
              <a:t> </a:t>
            </a:r>
            <a:r>
              <a:rPr dirty="0"/>
              <a:t>do</a:t>
            </a:r>
            <a:r>
              <a:rPr spc="-60" dirty="0"/>
              <a:t> </a:t>
            </a:r>
            <a:r>
              <a:rPr spc="-20" dirty="0"/>
              <a:t>Peso</a:t>
            </a:r>
          </a:p>
        </p:txBody>
      </p:sp>
      <p:sp>
        <p:nvSpPr>
          <p:cNvPr id="3" name="object 3"/>
          <p:cNvSpPr/>
          <p:nvPr/>
        </p:nvSpPr>
        <p:spPr>
          <a:xfrm>
            <a:off x="1130808" y="3563111"/>
            <a:ext cx="1428115" cy="277495"/>
          </a:xfrm>
          <a:custGeom>
            <a:avLst/>
            <a:gdLst/>
            <a:ahLst/>
            <a:cxnLst/>
            <a:rect l="l" t="t" r="r" b="b"/>
            <a:pathLst>
              <a:path w="1428114" h="277495">
                <a:moveTo>
                  <a:pt x="1427988" y="0"/>
                </a:moveTo>
                <a:lnTo>
                  <a:pt x="0" y="0"/>
                </a:lnTo>
                <a:lnTo>
                  <a:pt x="0" y="277368"/>
                </a:lnTo>
                <a:lnTo>
                  <a:pt x="1427988" y="277368"/>
                </a:lnTo>
                <a:lnTo>
                  <a:pt x="14279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74977" y="3588257"/>
            <a:ext cx="7397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preparação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30423" y="3563111"/>
            <a:ext cx="1430020" cy="277495"/>
          </a:xfrm>
          <a:custGeom>
            <a:avLst/>
            <a:gdLst/>
            <a:ahLst/>
            <a:cxnLst/>
            <a:rect l="l" t="t" r="r" b="b"/>
            <a:pathLst>
              <a:path w="1430020" h="277495">
                <a:moveTo>
                  <a:pt x="1429512" y="0"/>
                </a:moveTo>
                <a:lnTo>
                  <a:pt x="0" y="0"/>
                </a:lnTo>
                <a:lnTo>
                  <a:pt x="0" y="277368"/>
                </a:lnTo>
                <a:lnTo>
                  <a:pt x="1429512" y="277368"/>
                </a:lnTo>
                <a:lnTo>
                  <a:pt x="14295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910077" y="3588257"/>
            <a:ext cx="8693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deslizamento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30040" y="3563111"/>
            <a:ext cx="3816350" cy="277495"/>
          </a:xfrm>
          <a:custGeom>
            <a:avLst/>
            <a:gdLst/>
            <a:ahLst/>
            <a:cxnLst/>
            <a:rect l="l" t="t" r="r" b="b"/>
            <a:pathLst>
              <a:path w="3816350" h="277495">
                <a:moveTo>
                  <a:pt x="3816096" y="0"/>
                </a:moveTo>
                <a:lnTo>
                  <a:pt x="0" y="0"/>
                </a:lnTo>
                <a:lnTo>
                  <a:pt x="0" y="277368"/>
                </a:lnTo>
                <a:lnTo>
                  <a:pt x="3816096" y="277368"/>
                </a:lnTo>
                <a:lnTo>
                  <a:pt x="38160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693790" y="3588257"/>
            <a:ext cx="6877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arremesso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0808" y="2063495"/>
            <a:ext cx="6978396" cy="145237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0895" rIns="0" bIns="0" rtlCol="0">
            <a:spAutoFit/>
          </a:bodyPr>
          <a:lstStyle/>
          <a:p>
            <a:pPr marL="1936750">
              <a:lnSpc>
                <a:spcPct val="100000"/>
              </a:lnSpc>
              <a:spcBef>
                <a:spcPts val="100"/>
              </a:spcBef>
            </a:pPr>
            <a:r>
              <a:rPr dirty="0"/>
              <a:t>Lançamento</a:t>
            </a:r>
            <a:r>
              <a:rPr spc="-95" dirty="0"/>
              <a:t> </a:t>
            </a:r>
            <a:r>
              <a:rPr dirty="0"/>
              <a:t>do</a:t>
            </a:r>
            <a:r>
              <a:rPr spc="-60" dirty="0"/>
              <a:t> </a:t>
            </a:r>
            <a:r>
              <a:rPr spc="-10" dirty="0"/>
              <a:t>Dardo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95983" y="3465576"/>
            <a:ext cx="3716020" cy="230504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425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35"/>
              </a:spcBef>
            </a:pP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corrida</a:t>
            </a:r>
            <a:r>
              <a:rPr sz="9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lateral</a:t>
            </a:r>
            <a:endParaRPr sz="9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179" y="2107692"/>
            <a:ext cx="8561832" cy="130149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24611" y="3695700"/>
            <a:ext cx="4787265" cy="24384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254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sz="1100" b="1" dirty="0">
                <a:latin typeface="Arial"/>
                <a:cs typeface="Arial"/>
              </a:rPr>
              <a:t>corrida</a:t>
            </a:r>
            <a:r>
              <a:rPr sz="1100" b="1" spc="-4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de</a:t>
            </a:r>
            <a:r>
              <a:rPr sz="1100" b="1" spc="-10" dirty="0">
                <a:latin typeface="Arial"/>
                <a:cs typeface="Arial"/>
              </a:rPr>
              <a:t> balanço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10555" y="3678935"/>
            <a:ext cx="2571115" cy="26098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4191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330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lançamento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42504" y="3678935"/>
            <a:ext cx="1062355" cy="26098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41910" rIns="0" bIns="0" rtlCol="0">
            <a:spAutoFit/>
          </a:bodyPr>
          <a:lstStyle/>
          <a:p>
            <a:pPr marL="115570">
              <a:lnSpc>
                <a:spcPct val="100000"/>
              </a:lnSpc>
              <a:spcBef>
                <a:spcPts val="330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recuperação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4611" y="3465576"/>
            <a:ext cx="1000125" cy="230504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42545" rIns="0" bIns="0" rtlCol="0">
            <a:spAutoFit/>
          </a:bodyPr>
          <a:lstStyle/>
          <a:p>
            <a:pPr marL="111760">
              <a:lnSpc>
                <a:spcPct val="100000"/>
              </a:lnSpc>
              <a:spcBef>
                <a:spcPts val="335"/>
              </a:spcBef>
            </a:pPr>
            <a:r>
              <a:rPr sz="900" b="1" dirty="0">
                <a:latin typeface="Arial"/>
                <a:cs typeface="Arial"/>
              </a:rPr>
              <a:t>corrida</a:t>
            </a:r>
            <a:r>
              <a:rPr sz="900" b="1" spc="-3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frontal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6231" rIns="0" bIns="0" rtlCol="0">
            <a:spAutoFit/>
          </a:bodyPr>
          <a:lstStyle/>
          <a:p>
            <a:pPr marL="2025014">
              <a:lnSpc>
                <a:spcPct val="100000"/>
              </a:lnSpc>
              <a:spcBef>
                <a:spcPts val="105"/>
              </a:spcBef>
            </a:pPr>
            <a:r>
              <a:rPr dirty="0"/>
              <a:t>Lançamento</a:t>
            </a:r>
            <a:r>
              <a:rPr spc="-95" dirty="0"/>
              <a:t> </a:t>
            </a:r>
            <a:r>
              <a:rPr dirty="0"/>
              <a:t>do</a:t>
            </a:r>
            <a:r>
              <a:rPr spc="-60" dirty="0"/>
              <a:t> </a:t>
            </a:r>
            <a:r>
              <a:rPr spc="-10" dirty="0"/>
              <a:t>Disco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6047" y="1417319"/>
            <a:ext cx="6761988" cy="380390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6231" rIns="0" bIns="0" rtlCol="0">
            <a:spAutoFit/>
          </a:bodyPr>
          <a:lstStyle/>
          <a:p>
            <a:pPr marL="1712595">
              <a:lnSpc>
                <a:spcPct val="100000"/>
              </a:lnSpc>
              <a:spcBef>
                <a:spcPts val="105"/>
              </a:spcBef>
            </a:pPr>
            <a:r>
              <a:rPr dirty="0"/>
              <a:t>Lançamento</a:t>
            </a:r>
            <a:r>
              <a:rPr spc="-105" dirty="0"/>
              <a:t> </a:t>
            </a:r>
            <a:r>
              <a:rPr dirty="0"/>
              <a:t>do</a:t>
            </a:r>
            <a:r>
              <a:rPr spc="-60" dirty="0"/>
              <a:t> </a:t>
            </a:r>
            <a:r>
              <a:rPr spc="-10" dirty="0"/>
              <a:t>Martelo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1388" y="1417319"/>
            <a:ext cx="5058156" cy="379475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6231" rIns="0" bIns="0" rtlCol="0">
            <a:spAutoFit/>
          </a:bodyPr>
          <a:lstStyle/>
          <a:p>
            <a:pPr marL="296100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Lançamentos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727960"/>
            <a:ext cx="4038600" cy="226923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0" y="2348483"/>
            <a:ext cx="4038600" cy="302818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6231" rIns="0" bIns="0" rtlCol="0">
            <a:spAutoFit/>
          </a:bodyPr>
          <a:lstStyle/>
          <a:p>
            <a:pPr marL="2242820">
              <a:lnSpc>
                <a:spcPct val="100000"/>
              </a:lnSpc>
              <a:spcBef>
                <a:spcPts val="105"/>
              </a:spcBef>
            </a:pPr>
            <a:r>
              <a:rPr dirty="0"/>
              <a:t>Como</a:t>
            </a:r>
            <a:r>
              <a:rPr spc="-15" dirty="0"/>
              <a:t> </a:t>
            </a:r>
            <a:r>
              <a:rPr spc="-10" dirty="0"/>
              <a:t>Desenvolver: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31722" y="1429257"/>
            <a:ext cx="669925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04135" marR="5080" indent="-259143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Aquecimento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como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fase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fundamental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do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processo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ensino- aprendizagem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90725" y="5563311"/>
            <a:ext cx="177800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Vamos</a:t>
            </a:r>
            <a:r>
              <a:rPr sz="2000" b="1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à</a:t>
            </a:r>
            <a:r>
              <a:rPr sz="2000" b="1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prática!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88592" y="2548127"/>
            <a:ext cx="2382011" cy="238201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72584" y="2116835"/>
            <a:ext cx="34290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6231" rIns="0" bIns="0" rtlCol="0">
            <a:spAutoFit/>
          </a:bodyPr>
          <a:lstStyle/>
          <a:p>
            <a:pPr marL="471805">
              <a:lnSpc>
                <a:spcPct val="100000"/>
              </a:lnSpc>
              <a:spcBef>
                <a:spcPts val="105"/>
              </a:spcBef>
            </a:pPr>
            <a:r>
              <a:rPr dirty="0"/>
              <a:t>Os</a:t>
            </a:r>
            <a:r>
              <a:rPr spc="-50" dirty="0"/>
              <a:t> </a:t>
            </a:r>
            <a:r>
              <a:rPr dirty="0"/>
              <a:t>Fundamentos</a:t>
            </a:r>
            <a:r>
              <a:rPr spc="-60" dirty="0"/>
              <a:t> </a:t>
            </a:r>
            <a:r>
              <a:rPr dirty="0"/>
              <a:t>dos</a:t>
            </a:r>
            <a:r>
              <a:rPr spc="-35" dirty="0"/>
              <a:t> </a:t>
            </a:r>
            <a:r>
              <a:rPr spc="-10" dirty="0"/>
              <a:t>Lançamentos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73855" y="5429503"/>
            <a:ext cx="1221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Lançar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longe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6351" y="1629155"/>
            <a:ext cx="2935224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39264" y="764260"/>
            <a:ext cx="5854065" cy="368363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R="64769" algn="ctr">
              <a:lnSpc>
                <a:spcPct val="100000"/>
              </a:lnSpc>
              <a:spcBef>
                <a:spcPts val="1060"/>
              </a:spcBef>
            </a:pPr>
            <a:r>
              <a:rPr sz="3200" b="1" spc="-10" dirty="0">
                <a:latin typeface="Calibri"/>
                <a:cs typeface="Calibri"/>
              </a:rPr>
              <a:t>Lançar</a:t>
            </a:r>
            <a:endParaRPr sz="3200">
              <a:latin typeface="Calibri"/>
              <a:cs typeface="Calibri"/>
            </a:endParaRPr>
          </a:p>
          <a:p>
            <a:pPr marL="12700" marR="5080" indent="20955" algn="ctr">
              <a:lnSpc>
                <a:spcPct val="125000"/>
              </a:lnSpc>
            </a:pPr>
            <a:r>
              <a:rPr sz="3200" b="1" dirty="0">
                <a:latin typeface="Calibri"/>
                <a:cs typeface="Calibri"/>
              </a:rPr>
              <a:t>é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capacidade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de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projetarmos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um </a:t>
            </a:r>
            <a:r>
              <a:rPr sz="3200" b="1" dirty="0">
                <a:latin typeface="Calibri"/>
                <a:cs typeface="Calibri"/>
              </a:rPr>
              <a:t>objeto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no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espaço,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sobre</a:t>
            </a:r>
            <a:r>
              <a:rPr sz="3200" b="1" spc="-70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uma </a:t>
            </a:r>
            <a:r>
              <a:rPr sz="3200" b="1" dirty="0">
                <a:latin typeface="Calibri"/>
                <a:cs typeface="Calibri"/>
              </a:rPr>
              <a:t>determinada</a:t>
            </a:r>
            <a:r>
              <a:rPr sz="3200" b="1" spc="-8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distância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(vertical</a:t>
            </a:r>
            <a:r>
              <a:rPr sz="3200" b="1" spc="-100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ou </a:t>
            </a:r>
            <a:r>
              <a:rPr sz="3200" b="1" dirty="0">
                <a:latin typeface="Calibri"/>
                <a:cs typeface="Calibri"/>
              </a:rPr>
              <a:t>horizontal),</a:t>
            </a:r>
            <a:r>
              <a:rPr sz="3200" b="1" spc="-10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que</a:t>
            </a:r>
            <a:r>
              <a:rPr sz="3200" b="1" spc="-9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está</a:t>
            </a:r>
            <a:r>
              <a:rPr sz="3200" b="1" spc="-8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presente</a:t>
            </a:r>
            <a:r>
              <a:rPr sz="3200" b="1" spc="-90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em </a:t>
            </a:r>
            <a:r>
              <a:rPr sz="3200" b="1" dirty="0">
                <a:latin typeface="Calibri"/>
                <a:cs typeface="Calibri"/>
              </a:rPr>
              <a:t>inúmeras</a:t>
            </a:r>
            <a:r>
              <a:rPr sz="3200" b="1" spc="-9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atividades</a:t>
            </a:r>
            <a:r>
              <a:rPr sz="3200" b="1" spc="-9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desportivas;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2961005">
              <a:lnSpc>
                <a:spcPct val="100000"/>
              </a:lnSpc>
              <a:spcBef>
                <a:spcPts val="1445"/>
              </a:spcBef>
            </a:pPr>
            <a:r>
              <a:rPr spc="-10" dirty="0"/>
              <a:t>Lançamentos</a:t>
            </a: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600" spc="-10" dirty="0"/>
              <a:t>Existem</a:t>
            </a:r>
            <a:r>
              <a:rPr sz="1600" spc="-60" dirty="0"/>
              <a:t> </a:t>
            </a:r>
            <a:r>
              <a:rPr sz="1600" dirty="0"/>
              <a:t>quatro</a:t>
            </a:r>
            <a:r>
              <a:rPr sz="1600" spc="-15" dirty="0"/>
              <a:t> </a:t>
            </a:r>
            <a:r>
              <a:rPr sz="1600" spc="-10" dirty="0"/>
              <a:t>lançamentos</a:t>
            </a:r>
            <a:r>
              <a:rPr sz="1600" spc="-45" dirty="0"/>
              <a:t> </a:t>
            </a:r>
            <a:r>
              <a:rPr sz="1600" dirty="0"/>
              <a:t>no</a:t>
            </a:r>
            <a:r>
              <a:rPr sz="1600" spc="-40" dirty="0"/>
              <a:t> </a:t>
            </a:r>
            <a:r>
              <a:rPr sz="1600" spc="-10" dirty="0"/>
              <a:t>programa olímpico:</a:t>
            </a:r>
            <a:endParaRPr sz="1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6127" y="4098035"/>
            <a:ext cx="2595372" cy="1825752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499872" y="2240279"/>
            <a:ext cx="1286510" cy="408940"/>
          </a:xfrm>
          <a:custGeom>
            <a:avLst/>
            <a:gdLst/>
            <a:ahLst/>
            <a:cxnLst/>
            <a:rect l="l" t="t" r="r" b="b"/>
            <a:pathLst>
              <a:path w="1286510" h="408939">
                <a:moveTo>
                  <a:pt x="1218184" y="0"/>
                </a:moveTo>
                <a:lnTo>
                  <a:pt x="68072" y="0"/>
                </a:lnTo>
                <a:lnTo>
                  <a:pt x="41576" y="5349"/>
                </a:lnTo>
                <a:lnTo>
                  <a:pt x="19939" y="19938"/>
                </a:lnTo>
                <a:lnTo>
                  <a:pt x="5349" y="41576"/>
                </a:lnTo>
                <a:lnTo>
                  <a:pt x="0" y="68072"/>
                </a:lnTo>
                <a:lnTo>
                  <a:pt x="0" y="340360"/>
                </a:lnTo>
                <a:lnTo>
                  <a:pt x="5349" y="366855"/>
                </a:lnTo>
                <a:lnTo>
                  <a:pt x="19939" y="388493"/>
                </a:lnTo>
                <a:lnTo>
                  <a:pt x="41576" y="403082"/>
                </a:lnTo>
                <a:lnTo>
                  <a:pt x="68072" y="408432"/>
                </a:lnTo>
                <a:lnTo>
                  <a:pt x="1218184" y="408432"/>
                </a:lnTo>
                <a:lnTo>
                  <a:pt x="1244679" y="403082"/>
                </a:lnTo>
                <a:lnTo>
                  <a:pt x="1266317" y="388493"/>
                </a:lnTo>
                <a:lnTo>
                  <a:pt x="1280906" y="366855"/>
                </a:lnTo>
                <a:lnTo>
                  <a:pt x="1286255" y="340360"/>
                </a:lnTo>
                <a:lnTo>
                  <a:pt x="1286255" y="68072"/>
                </a:lnTo>
                <a:lnTo>
                  <a:pt x="1280906" y="41576"/>
                </a:lnTo>
                <a:lnTo>
                  <a:pt x="1266317" y="19938"/>
                </a:lnTo>
                <a:lnTo>
                  <a:pt x="1244679" y="5349"/>
                </a:lnTo>
                <a:lnTo>
                  <a:pt x="1218184" y="0"/>
                </a:lnTo>
                <a:close/>
              </a:path>
            </a:pathLst>
          </a:custGeom>
          <a:solidFill>
            <a:srgbClr val="A7B9F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572000" y="2311907"/>
            <a:ext cx="3072765" cy="3857625"/>
            <a:chOff x="4572000" y="2311907"/>
            <a:chExt cx="3072765" cy="385762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71616" y="3811523"/>
              <a:ext cx="1572767" cy="235762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572000" y="2311907"/>
              <a:ext cx="1286510" cy="408940"/>
            </a:xfrm>
            <a:custGeom>
              <a:avLst/>
              <a:gdLst/>
              <a:ahLst/>
              <a:cxnLst/>
              <a:rect l="l" t="t" r="r" b="b"/>
              <a:pathLst>
                <a:path w="1286510" h="408939">
                  <a:moveTo>
                    <a:pt x="1218184" y="0"/>
                  </a:moveTo>
                  <a:lnTo>
                    <a:pt x="68072" y="0"/>
                  </a:lnTo>
                  <a:lnTo>
                    <a:pt x="41576" y="5349"/>
                  </a:lnTo>
                  <a:lnTo>
                    <a:pt x="19938" y="19938"/>
                  </a:lnTo>
                  <a:lnTo>
                    <a:pt x="5349" y="41576"/>
                  </a:lnTo>
                  <a:lnTo>
                    <a:pt x="0" y="68071"/>
                  </a:lnTo>
                  <a:lnTo>
                    <a:pt x="0" y="340359"/>
                  </a:lnTo>
                  <a:lnTo>
                    <a:pt x="5349" y="366855"/>
                  </a:lnTo>
                  <a:lnTo>
                    <a:pt x="19938" y="388492"/>
                  </a:lnTo>
                  <a:lnTo>
                    <a:pt x="41576" y="403082"/>
                  </a:lnTo>
                  <a:lnTo>
                    <a:pt x="68072" y="408431"/>
                  </a:lnTo>
                  <a:lnTo>
                    <a:pt x="1218184" y="408431"/>
                  </a:lnTo>
                  <a:lnTo>
                    <a:pt x="1244679" y="403082"/>
                  </a:lnTo>
                  <a:lnTo>
                    <a:pt x="1266316" y="388492"/>
                  </a:lnTo>
                  <a:lnTo>
                    <a:pt x="1280906" y="366855"/>
                  </a:lnTo>
                  <a:lnTo>
                    <a:pt x="1286255" y="340359"/>
                  </a:lnTo>
                  <a:lnTo>
                    <a:pt x="1286255" y="68071"/>
                  </a:lnTo>
                  <a:lnTo>
                    <a:pt x="1280906" y="41576"/>
                  </a:lnTo>
                  <a:lnTo>
                    <a:pt x="1266317" y="19938"/>
                  </a:lnTo>
                  <a:lnTo>
                    <a:pt x="1244679" y="5349"/>
                  </a:lnTo>
                  <a:lnTo>
                    <a:pt x="1218184" y="0"/>
                  </a:lnTo>
                  <a:close/>
                </a:path>
              </a:pathLst>
            </a:custGeom>
            <a:solidFill>
              <a:srgbClr val="A7B9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11758" y="2278760"/>
            <a:ext cx="462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Peso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18964" y="2350134"/>
            <a:ext cx="5924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Dardo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15255" y="4669535"/>
            <a:ext cx="1286510" cy="408940"/>
          </a:xfrm>
          <a:custGeom>
            <a:avLst/>
            <a:gdLst/>
            <a:ahLst/>
            <a:cxnLst/>
            <a:rect l="l" t="t" r="r" b="b"/>
            <a:pathLst>
              <a:path w="1286510" h="408939">
                <a:moveTo>
                  <a:pt x="1218184" y="0"/>
                </a:moveTo>
                <a:lnTo>
                  <a:pt x="68072" y="0"/>
                </a:lnTo>
                <a:lnTo>
                  <a:pt x="41576" y="5349"/>
                </a:lnTo>
                <a:lnTo>
                  <a:pt x="19938" y="19939"/>
                </a:lnTo>
                <a:lnTo>
                  <a:pt x="5349" y="41576"/>
                </a:lnTo>
                <a:lnTo>
                  <a:pt x="0" y="68071"/>
                </a:lnTo>
                <a:lnTo>
                  <a:pt x="0" y="340359"/>
                </a:lnTo>
                <a:lnTo>
                  <a:pt x="5349" y="366855"/>
                </a:lnTo>
                <a:lnTo>
                  <a:pt x="19938" y="388492"/>
                </a:lnTo>
                <a:lnTo>
                  <a:pt x="41576" y="403082"/>
                </a:lnTo>
                <a:lnTo>
                  <a:pt x="68072" y="408431"/>
                </a:lnTo>
                <a:lnTo>
                  <a:pt x="1218184" y="408431"/>
                </a:lnTo>
                <a:lnTo>
                  <a:pt x="1244679" y="403082"/>
                </a:lnTo>
                <a:lnTo>
                  <a:pt x="1266317" y="388493"/>
                </a:lnTo>
                <a:lnTo>
                  <a:pt x="1280906" y="366855"/>
                </a:lnTo>
                <a:lnTo>
                  <a:pt x="1286256" y="340359"/>
                </a:lnTo>
                <a:lnTo>
                  <a:pt x="1286256" y="68071"/>
                </a:lnTo>
                <a:lnTo>
                  <a:pt x="1280906" y="41576"/>
                </a:lnTo>
                <a:lnTo>
                  <a:pt x="1266317" y="19938"/>
                </a:lnTo>
                <a:lnTo>
                  <a:pt x="1244679" y="5349"/>
                </a:lnTo>
                <a:lnTo>
                  <a:pt x="1218184" y="0"/>
                </a:lnTo>
                <a:close/>
              </a:path>
            </a:pathLst>
          </a:custGeom>
          <a:solidFill>
            <a:srgbClr val="A7B9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097017" y="4708017"/>
            <a:ext cx="523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Disco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28244" y="4741164"/>
            <a:ext cx="1286510" cy="408940"/>
          </a:xfrm>
          <a:custGeom>
            <a:avLst/>
            <a:gdLst/>
            <a:ahLst/>
            <a:cxnLst/>
            <a:rect l="l" t="t" r="r" b="b"/>
            <a:pathLst>
              <a:path w="1286510" h="408939">
                <a:moveTo>
                  <a:pt x="1218183" y="0"/>
                </a:moveTo>
                <a:lnTo>
                  <a:pt x="68072" y="0"/>
                </a:lnTo>
                <a:lnTo>
                  <a:pt x="41576" y="5349"/>
                </a:lnTo>
                <a:lnTo>
                  <a:pt x="19939" y="19938"/>
                </a:lnTo>
                <a:lnTo>
                  <a:pt x="5349" y="41576"/>
                </a:lnTo>
                <a:lnTo>
                  <a:pt x="0" y="68072"/>
                </a:lnTo>
                <a:lnTo>
                  <a:pt x="0" y="340360"/>
                </a:lnTo>
                <a:lnTo>
                  <a:pt x="5349" y="366855"/>
                </a:lnTo>
                <a:lnTo>
                  <a:pt x="19939" y="388493"/>
                </a:lnTo>
                <a:lnTo>
                  <a:pt x="41576" y="403082"/>
                </a:lnTo>
                <a:lnTo>
                  <a:pt x="68072" y="408431"/>
                </a:lnTo>
                <a:lnTo>
                  <a:pt x="1218183" y="408431"/>
                </a:lnTo>
                <a:lnTo>
                  <a:pt x="1244679" y="403082"/>
                </a:lnTo>
                <a:lnTo>
                  <a:pt x="1266316" y="388493"/>
                </a:lnTo>
                <a:lnTo>
                  <a:pt x="1280906" y="366855"/>
                </a:lnTo>
                <a:lnTo>
                  <a:pt x="1286256" y="340360"/>
                </a:lnTo>
                <a:lnTo>
                  <a:pt x="1286256" y="68072"/>
                </a:lnTo>
                <a:lnTo>
                  <a:pt x="1280906" y="41576"/>
                </a:lnTo>
                <a:lnTo>
                  <a:pt x="1266317" y="19939"/>
                </a:lnTo>
                <a:lnTo>
                  <a:pt x="1244679" y="5349"/>
                </a:lnTo>
                <a:lnTo>
                  <a:pt x="1218183" y="0"/>
                </a:lnTo>
                <a:close/>
              </a:path>
            </a:pathLst>
          </a:custGeom>
          <a:solidFill>
            <a:srgbClr val="A7B9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86511" y="4779645"/>
            <a:ext cx="7696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Martelo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29884" y="1168908"/>
            <a:ext cx="1775460" cy="2444496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57755" y="1335024"/>
            <a:ext cx="1714499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3628" y="1557527"/>
            <a:ext cx="4038600" cy="30449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27426" y="461899"/>
            <a:ext cx="30899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Lançamentos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3085" y="1165606"/>
            <a:ext cx="7212330" cy="41808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Fases</a:t>
            </a:r>
            <a:r>
              <a:rPr sz="32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dos</a:t>
            </a:r>
            <a:r>
              <a:rPr sz="32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Lançamentos: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Os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lançamentos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podem</a:t>
            </a:r>
            <a:r>
              <a:rPr sz="2400" spc="-10" dirty="0">
                <a:latin typeface="Calibri"/>
                <a:cs typeface="Calibri"/>
              </a:rPr>
              <a:t> dividir-</a:t>
            </a:r>
            <a:r>
              <a:rPr sz="2400" dirty="0">
                <a:latin typeface="Calibri"/>
                <a:cs typeface="Calibri"/>
              </a:rPr>
              <a:t>se em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quatro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fases: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</a:pPr>
            <a:r>
              <a:rPr sz="2400" dirty="0">
                <a:latin typeface="Wingdings"/>
                <a:cs typeface="Wingdings"/>
              </a:rPr>
              <a:t>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Preparação;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</a:pPr>
            <a:r>
              <a:rPr sz="2400" dirty="0">
                <a:latin typeface="Wingdings"/>
                <a:cs typeface="Wingdings"/>
              </a:rPr>
              <a:t>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Momento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construção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(ou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balanço);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</a:pPr>
            <a:r>
              <a:rPr sz="2400" dirty="0">
                <a:latin typeface="Wingdings"/>
                <a:cs typeface="Wingdings"/>
              </a:rPr>
              <a:t>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Lançamento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propriamente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dito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(ou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arremesso);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</a:pPr>
            <a:r>
              <a:rPr sz="2400" dirty="0">
                <a:latin typeface="Wingdings"/>
                <a:cs typeface="Wingdings"/>
              </a:rPr>
              <a:t>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Recuperação.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2147" rIns="0" bIns="0" rtlCol="0">
            <a:spAutoFit/>
          </a:bodyPr>
          <a:lstStyle/>
          <a:p>
            <a:pPr marL="296100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Lançamentos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3169" y="1390015"/>
            <a:ext cx="503872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0815" indent="165100">
              <a:lnSpc>
                <a:spcPct val="100000"/>
              </a:lnSpc>
              <a:spcBef>
                <a:spcPts val="100"/>
              </a:spcBef>
              <a:buChar char="–"/>
              <a:tabLst>
                <a:tab pos="177800" algn="l"/>
              </a:tabLst>
            </a:pPr>
            <a:r>
              <a:rPr sz="1800" dirty="0">
                <a:latin typeface="Calibri"/>
                <a:cs typeface="Calibri"/>
              </a:rPr>
              <a:t>Na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fase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preparação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atleta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pega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engenho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e </a:t>
            </a:r>
            <a:r>
              <a:rPr sz="1800" spc="-10" dirty="0">
                <a:latin typeface="Calibri"/>
                <a:cs typeface="Calibri"/>
              </a:rPr>
              <a:t>coloca-</a:t>
            </a:r>
            <a:r>
              <a:rPr sz="1800" dirty="0">
                <a:latin typeface="Calibri"/>
                <a:cs typeface="Calibri"/>
              </a:rPr>
              <a:t>se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na posição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inicial;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Calibri"/>
              <a:buChar char="–"/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Calibri"/>
              <a:buChar char="–"/>
            </a:pPr>
            <a:endParaRPr sz="1700">
              <a:latin typeface="Calibri"/>
              <a:cs typeface="Calibri"/>
            </a:endParaRPr>
          </a:p>
          <a:p>
            <a:pPr marL="12700" marR="5080" indent="165100">
              <a:lnSpc>
                <a:spcPct val="100000"/>
              </a:lnSpc>
              <a:buChar char="–"/>
              <a:tabLst>
                <a:tab pos="177800" algn="l"/>
              </a:tabLst>
            </a:pPr>
            <a:r>
              <a:rPr sz="1800" dirty="0">
                <a:latin typeface="Calibri"/>
                <a:cs typeface="Calibri"/>
              </a:rPr>
              <a:t>Na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fase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construção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atleta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executa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uma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série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de </a:t>
            </a:r>
            <a:r>
              <a:rPr sz="1800" dirty="0">
                <a:latin typeface="Calibri"/>
                <a:cs typeface="Calibri"/>
              </a:rPr>
              <a:t>movimentos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têm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objectivo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acelerar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o </a:t>
            </a:r>
            <a:r>
              <a:rPr sz="1800" spc="-10" dirty="0">
                <a:latin typeface="Calibri"/>
                <a:cs typeface="Calibri"/>
              </a:rPr>
              <a:t>corpo;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3169" y="4133850"/>
            <a:ext cx="503047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7320" indent="165100">
              <a:lnSpc>
                <a:spcPct val="100000"/>
              </a:lnSpc>
              <a:spcBef>
                <a:spcPts val="100"/>
              </a:spcBef>
              <a:buChar char="–"/>
              <a:tabLst>
                <a:tab pos="177800" algn="l"/>
              </a:tabLst>
            </a:pPr>
            <a:r>
              <a:rPr sz="1800" dirty="0">
                <a:latin typeface="Calibri"/>
                <a:cs typeface="Calibri"/>
              </a:rPr>
              <a:t>Na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fase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lançamento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propriamente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dito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atleta </a:t>
            </a:r>
            <a:r>
              <a:rPr sz="1800" dirty="0">
                <a:latin typeface="Calibri"/>
                <a:cs typeface="Calibri"/>
              </a:rPr>
              <a:t>passa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pela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“posição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força”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procura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transferir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a </a:t>
            </a:r>
            <a:r>
              <a:rPr sz="1800" dirty="0">
                <a:latin typeface="Calibri"/>
                <a:cs typeface="Calibri"/>
              </a:rPr>
              <a:t>velocidade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corpo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para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 engenho</a:t>
            </a:r>
            <a:r>
              <a:rPr sz="1800" i="1" spc="-10" dirty="0">
                <a:latin typeface="Calibri"/>
                <a:cs typeface="Calibri"/>
              </a:rPr>
              <a:t>;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Calibri"/>
              <a:buChar char="–"/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Calibri"/>
              <a:buChar char="–"/>
            </a:pPr>
            <a:endParaRPr sz="1700">
              <a:latin typeface="Calibri"/>
              <a:cs typeface="Calibri"/>
            </a:endParaRPr>
          </a:p>
          <a:p>
            <a:pPr marL="12700" marR="5080" indent="165100">
              <a:lnSpc>
                <a:spcPct val="100000"/>
              </a:lnSpc>
              <a:spcBef>
                <a:spcPts val="5"/>
              </a:spcBef>
              <a:buChar char="–"/>
              <a:tabLst>
                <a:tab pos="177800" algn="l"/>
              </a:tabLst>
            </a:pPr>
            <a:r>
              <a:rPr sz="1800" dirty="0">
                <a:latin typeface="Calibri"/>
                <a:cs typeface="Calibri"/>
              </a:rPr>
              <a:t>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fase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recuperação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inicia-</a:t>
            </a:r>
            <a:r>
              <a:rPr sz="1800" dirty="0">
                <a:latin typeface="Calibri"/>
                <a:cs typeface="Calibri"/>
              </a:rPr>
              <a:t>se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depois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o</a:t>
            </a:r>
            <a:r>
              <a:rPr sz="1800" spc="5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engenho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sair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mãos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atleta.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Nela 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atleta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tem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de </a:t>
            </a:r>
            <a:r>
              <a:rPr sz="1800" spc="-10" dirty="0">
                <a:latin typeface="Calibri"/>
                <a:cs typeface="Calibri"/>
              </a:rPr>
              <a:t>equilibrar-</a:t>
            </a:r>
            <a:r>
              <a:rPr sz="1800" dirty="0">
                <a:latin typeface="Calibri"/>
                <a:cs typeface="Calibri"/>
              </a:rPr>
              <a:t>se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parar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para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evitar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ensaios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nulos;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44383" y="999744"/>
            <a:ext cx="999744" cy="150113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5000" y="2570988"/>
            <a:ext cx="1828800" cy="12192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15000" y="3892296"/>
            <a:ext cx="1499616" cy="129844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44383" y="2570988"/>
            <a:ext cx="856487" cy="128625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43955" y="1210055"/>
            <a:ext cx="1828800" cy="12192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357871" y="3915155"/>
            <a:ext cx="947927" cy="140512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786628" y="5372100"/>
            <a:ext cx="2680716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6231" rIns="0" bIns="0" rtlCol="0">
            <a:spAutoFit/>
          </a:bodyPr>
          <a:lstStyle/>
          <a:p>
            <a:pPr marL="1066165">
              <a:lnSpc>
                <a:spcPct val="100000"/>
              </a:lnSpc>
              <a:spcBef>
                <a:spcPts val="105"/>
              </a:spcBef>
            </a:pPr>
            <a:r>
              <a:rPr dirty="0"/>
              <a:t>Definição</a:t>
            </a:r>
            <a:r>
              <a:rPr spc="-85" dirty="0"/>
              <a:t> </a:t>
            </a:r>
            <a:r>
              <a:rPr dirty="0"/>
              <a:t>da</a:t>
            </a:r>
            <a:r>
              <a:rPr spc="-50" dirty="0"/>
              <a:t> </a:t>
            </a:r>
            <a:r>
              <a:rPr dirty="0"/>
              <a:t>Posição</a:t>
            </a:r>
            <a:r>
              <a:rPr spc="-80" dirty="0"/>
              <a:t> </a:t>
            </a:r>
            <a:r>
              <a:rPr dirty="0"/>
              <a:t>de</a:t>
            </a:r>
            <a:r>
              <a:rPr spc="-55" dirty="0"/>
              <a:t> </a:t>
            </a:r>
            <a:r>
              <a:rPr spc="-10" dirty="0"/>
              <a:t>Força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8962" y="4953380"/>
            <a:ext cx="5079365" cy="12071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45155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Lançamento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do</a:t>
            </a:r>
            <a:r>
              <a:rPr sz="1600" b="1" spc="-20" dirty="0">
                <a:latin typeface="Calibri"/>
                <a:cs typeface="Calibri"/>
              </a:rPr>
              <a:t> Peso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 marL="1299210" marR="5080" indent="-1287145">
              <a:lnSpc>
                <a:spcPct val="100000"/>
              </a:lnSpc>
              <a:spcBef>
                <a:spcPts val="1115"/>
              </a:spcBef>
            </a:pPr>
            <a:r>
              <a:rPr sz="1800" b="1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“A</a:t>
            </a:r>
            <a:r>
              <a:rPr sz="1800" b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perna</a:t>
            </a:r>
            <a:r>
              <a:rPr sz="1800" b="1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Esquerda</a:t>
            </a:r>
            <a:r>
              <a:rPr sz="1800" b="1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(nos</a:t>
            </a:r>
            <a:r>
              <a:rPr sz="1800" b="1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dextros)</a:t>
            </a:r>
            <a:r>
              <a:rPr sz="18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não</a:t>
            </a:r>
            <a:r>
              <a:rPr sz="1800" b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pode</a:t>
            </a:r>
            <a:r>
              <a:rPr sz="1800" b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bloquear</a:t>
            </a:r>
            <a:r>
              <a:rPr sz="1800" b="1" u="sng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ação</a:t>
            </a:r>
            <a:r>
              <a:rPr sz="1800" b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cadeia</a:t>
            </a:r>
            <a:r>
              <a:rPr sz="1800" b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extensora”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6644" y="1629155"/>
            <a:ext cx="3621024" cy="320344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3628" y="1557527"/>
            <a:ext cx="4038600" cy="30449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3435" rIns="0" bIns="0" rtlCol="0">
            <a:spAutoFit/>
          </a:bodyPr>
          <a:lstStyle/>
          <a:p>
            <a:pPr marL="296100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Lançamentos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2373248"/>
            <a:ext cx="6572884" cy="1033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DC9E1F"/>
                </a:solidFill>
                <a:latin typeface="Calibri"/>
                <a:cs typeface="Calibri"/>
              </a:rPr>
              <a:t>Sequência</a:t>
            </a:r>
            <a:r>
              <a:rPr sz="1800" spc="-25" dirty="0">
                <a:solidFill>
                  <a:srgbClr val="DC9E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C9E1F"/>
                </a:solidFill>
                <a:latin typeface="Calibri"/>
                <a:cs typeface="Calibri"/>
              </a:rPr>
              <a:t>coordenada de</a:t>
            </a:r>
            <a:r>
              <a:rPr sz="1800" spc="-15" dirty="0">
                <a:solidFill>
                  <a:srgbClr val="DC9E1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DC9E1F"/>
                </a:solidFill>
                <a:latin typeface="Calibri"/>
                <a:cs typeface="Calibri"/>
              </a:rPr>
              <a:t>acções</a:t>
            </a:r>
            <a:r>
              <a:rPr sz="1800" b="1" i="1" spc="-30" dirty="0">
                <a:solidFill>
                  <a:srgbClr val="DC9E1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DC9E1F"/>
                </a:solidFill>
                <a:latin typeface="Calibri"/>
                <a:cs typeface="Calibri"/>
              </a:rPr>
              <a:t>sucessivas,</a:t>
            </a:r>
            <a:r>
              <a:rPr sz="1800" b="1" i="1" spc="-10" dirty="0">
                <a:solidFill>
                  <a:srgbClr val="DC9E1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DC9E1F"/>
                </a:solidFill>
                <a:latin typeface="Calibri"/>
                <a:cs typeface="Calibri"/>
              </a:rPr>
              <a:t>contínuas</a:t>
            </a:r>
            <a:r>
              <a:rPr sz="1800" b="1" i="1" spc="-35" dirty="0">
                <a:solidFill>
                  <a:srgbClr val="DC9E1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DC9E1F"/>
                </a:solidFill>
                <a:latin typeface="Calibri"/>
                <a:cs typeface="Calibri"/>
              </a:rPr>
              <a:t>e</a:t>
            </a:r>
            <a:r>
              <a:rPr sz="1800" b="1" i="1" spc="-10" dirty="0">
                <a:solidFill>
                  <a:srgbClr val="DC9E1F"/>
                </a:solidFill>
                <a:latin typeface="Calibri"/>
                <a:cs typeface="Calibri"/>
              </a:rPr>
              <a:t> interligadas;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Calibri"/>
              <a:cs typeface="Calibri"/>
            </a:endParaRPr>
          </a:p>
          <a:p>
            <a:pPr marL="175260" indent="-16256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75260" algn="l"/>
              </a:tabLst>
            </a:pPr>
            <a:r>
              <a:rPr sz="1600" spc="-10" dirty="0">
                <a:latin typeface="Calibri"/>
                <a:cs typeface="Calibri"/>
              </a:rPr>
              <a:t>Inicia-</a:t>
            </a:r>
            <a:r>
              <a:rPr sz="1600" dirty="0">
                <a:latin typeface="Calibri"/>
                <a:cs typeface="Calibri"/>
              </a:rPr>
              <a:t>se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baixo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para</a:t>
            </a:r>
            <a:r>
              <a:rPr sz="1600" spc="-10" dirty="0">
                <a:latin typeface="Calibri"/>
                <a:cs typeface="Calibri"/>
              </a:rPr>
              <a:t> cima: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3444" y="3381831"/>
            <a:ext cx="1880235" cy="10013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354965" algn="l"/>
              </a:tabLst>
            </a:pPr>
            <a:r>
              <a:rPr sz="1600" dirty="0">
                <a:latin typeface="Calibri"/>
                <a:cs typeface="Calibri"/>
              </a:rPr>
              <a:t>Pé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/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Perna</a:t>
            </a:r>
            <a:endParaRPr sz="16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4965" algn="l"/>
              </a:tabLst>
            </a:pPr>
            <a:r>
              <a:rPr sz="1600" spc="-10" dirty="0">
                <a:latin typeface="Calibri"/>
                <a:cs typeface="Calibri"/>
              </a:rPr>
              <a:t>Bacia;</a:t>
            </a:r>
            <a:endParaRPr sz="16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sz="1600" spc="-10" dirty="0">
                <a:latin typeface="Calibri"/>
                <a:cs typeface="Calibri"/>
              </a:rPr>
              <a:t>Peito/Ombro;</a:t>
            </a:r>
            <a:endParaRPr sz="16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sz="1600" dirty="0">
                <a:latin typeface="Calibri"/>
                <a:cs typeface="Calibri"/>
              </a:rPr>
              <a:t>Braço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(s)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/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Mão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(s)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57115" y="3360420"/>
            <a:ext cx="3716020" cy="1191895"/>
          </a:xfrm>
          <a:custGeom>
            <a:avLst/>
            <a:gdLst/>
            <a:ahLst/>
            <a:cxnLst/>
            <a:rect l="l" t="t" r="r" b="b"/>
            <a:pathLst>
              <a:path w="3716020" h="1191895">
                <a:moveTo>
                  <a:pt x="0" y="198627"/>
                </a:moveTo>
                <a:lnTo>
                  <a:pt x="5244" y="153075"/>
                </a:lnTo>
                <a:lnTo>
                  <a:pt x="20183" y="111263"/>
                </a:lnTo>
                <a:lnTo>
                  <a:pt x="43627" y="74384"/>
                </a:lnTo>
                <a:lnTo>
                  <a:pt x="74384" y="43627"/>
                </a:lnTo>
                <a:lnTo>
                  <a:pt x="111263" y="20183"/>
                </a:lnTo>
                <a:lnTo>
                  <a:pt x="153075" y="5244"/>
                </a:lnTo>
                <a:lnTo>
                  <a:pt x="198628" y="0"/>
                </a:lnTo>
                <a:lnTo>
                  <a:pt x="3516884" y="0"/>
                </a:lnTo>
                <a:lnTo>
                  <a:pt x="3562436" y="5244"/>
                </a:lnTo>
                <a:lnTo>
                  <a:pt x="3604248" y="20183"/>
                </a:lnTo>
                <a:lnTo>
                  <a:pt x="3641127" y="43627"/>
                </a:lnTo>
                <a:lnTo>
                  <a:pt x="3671884" y="74384"/>
                </a:lnTo>
                <a:lnTo>
                  <a:pt x="3695328" y="111263"/>
                </a:lnTo>
                <a:lnTo>
                  <a:pt x="3710267" y="153075"/>
                </a:lnTo>
                <a:lnTo>
                  <a:pt x="3715512" y="198627"/>
                </a:lnTo>
                <a:lnTo>
                  <a:pt x="3715512" y="993139"/>
                </a:lnTo>
                <a:lnTo>
                  <a:pt x="3710267" y="1038692"/>
                </a:lnTo>
                <a:lnTo>
                  <a:pt x="3695328" y="1080504"/>
                </a:lnTo>
                <a:lnTo>
                  <a:pt x="3671884" y="1117383"/>
                </a:lnTo>
                <a:lnTo>
                  <a:pt x="3641127" y="1148140"/>
                </a:lnTo>
                <a:lnTo>
                  <a:pt x="3604248" y="1171584"/>
                </a:lnTo>
                <a:lnTo>
                  <a:pt x="3562436" y="1186523"/>
                </a:lnTo>
                <a:lnTo>
                  <a:pt x="3516884" y="1191767"/>
                </a:lnTo>
                <a:lnTo>
                  <a:pt x="198628" y="1191767"/>
                </a:lnTo>
                <a:lnTo>
                  <a:pt x="153075" y="1186523"/>
                </a:lnTo>
                <a:lnTo>
                  <a:pt x="111263" y="1171584"/>
                </a:lnTo>
                <a:lnTo>
                  <a:pt x="74384" y="1148140"/>
                </a:lnTo>
                <a:lnTo>
                  <a:pt x="43627" y="1117383"/>
                </a:lnTo>
                <a:lnTo>
                  <a:pt x="20183" y="1080504"/>
                </a:lnTo>
                <a:lnTo>
                  <a:pt x="5244" y="1038692"/>
                </a:lnTo>
                <a:lnTo>
                  <a:pt x="0" y="993139"/>
                </a:lnTo>
                <a:lnTo>
                  <a:pt x="0" y="19862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553458" y="3440048"/>
            <a:ext cx="3326129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Músculos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mais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fortes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mais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lentos </a:t>
            </a:r>
            <a:r>
              <a:rPr sz="1600" dirty="0">
                <a:latin typeface="Calibri"/>
                <a:cs typeface="Calibri"/>
              </a:rPr>
              <a:t>(pernas,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tronco)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actuam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antes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dos </a:t>
            </a:r>
            <a:r>
              <a:rPr sz="1600" dirty="0">
                <a:latin typeface="Calibri"/>
                <a:cs typeface="Calibri"/>
              </a:rPr>
              <a:t>músculos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mais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pequenos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mais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rápidos </a:t>
            </a:r>
            <a:r>
              <a:rPr sz="1600" dirty="0">
                <a:latin typeface="Calibri"/>
                <a:cs typeface="Calibri"/>
              </a:rPr>
              <a:t>(ombros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braços).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137916" y="3659123"/>
            <a:ext cx="943610" cy="365760"/>
            <a:chOff x="3137916" y="3659123"/>
            <a:chExt cx="943610" cy="365760"/>
          </a:xfrm>
        </p:grpSpPr>
        <p:sp>
          <p:nvSpPr>
            <p:cNvPr id="9" name="object 9"/>
            <p:cNvSpPr/>
            <p:nvPr/>
          </p:nvSpPr>
          <p:spPr>
            <a:xfrm>
              <a:off x="3142488" y="3663695"/>
              <a:ext cx="934719" cy="356870"/>
            </a:xfrm>
            <a:custGeom>
              <a:avLst/>
              <a:gdLst/>
              <a:ahLst/>
              <a:cxnLst/>
              <a:rect l="l" t="t" r="r" b="b"/>
              <a:pathLst>
                <a:path w="934720" h="356870">
                  <a:moveTo>
                    <a:pt x="696213" y="0"/>
                  </a:moveTo>
                  <a:lnTo>
                    <a:pt x="696213" y="89153"/>
                  </a:lnTo>
                  <a:lnTo>
                    <a:pt x="0" y="89153"/>
                  </a:lnTo>
                  <a:lnTo>
                    <a:pt x="0" y="267461"/>
                  </a:lnTo>
                  <a:lnTo>
                    <a:pt x="696213" y="267461"/>
                  </a:lnTo>
                  <a:lnTo>
                    <a:pt x="696213" y="356615"/>
                  </a:lnTo>
                  <a:lnTo>
                    <a:pt x="934212" y="178307"/>
                  </a:lnTo>
                  <a:lnTo>
                    <a:pt x="6962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42488" y="3663695"/>
              <a:ext cx="934719" cy="356870"/>
            </a:xfrm>
            <a:custGeom>
              <a:avLst/>
              <a:gdLst/>
              <a:ahLst/>
              <a:cxnLst/>
              <a:rect l="l" t="t" r="r" b="b"/>
              <a:pathLst>
                <a:path w="934720" h="356870">
                  <a:moveTo>
                    <a:pt x="0" y="89153"/>
                  </a:moveTo>
                  <a:lnTo>
                    <a:pt x="696213" y="89153"/>
                  </a:lnTo>
                  <a:lnTo>
                    <a:pt x="696213" y="0"/>
                  </a:lnTo>
                  <a:lnTo>
                    <a:pt x="934212" y="178307"/>
                  </a:lnTo>
                  <a:lnTo>
                    <a:pt x="696213" y="356615"/>
                  </a:lnTo>
                  <a:lnTo>
                    <a:pt x="696213" y="267461"/>
                  </a:lnTo>
                  <a:lnTo>
                    <a:pt x="0" y="267461"/>
                  </a:lnTo>
                  <a:lnTo>
                    <a:pt x="0" y="8915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4928615" y="1210055"/>
            <a:ext cx="2715895" cy="919480"/>
          </a:xfrm>
          <a:custGeom>
            <a:avLst/>
            <a:gdLst/>
            <a:ahLst/>
            <a:cxnLst/>
            <a:rect l="l" t="t" r="r" b="b"/>
            <a:pathLst>
              <a:path w="2715895" h="919480">
                <a:moveTo>
                  <a:pt x="2562606" y="0"/>
                </a:moveTo>
                <a:lnTo>
                  <a:pt x="153162" y="0"/>
                </a:lnTo>
                <a:lnTo>
                  <a:pt x="104753" y="7808"/>
                </a:lnTo>
                <a:lnTo>
                  <a:pt x="62709" y="29553"/>
                </a:lnTo>
                <a:lnTo>
                  <a:pt x="29553" y="62709"/>
                </a:lnTo>
                <a:lnTo>
                  <a:pt x="7808" y="104753"/>
                </a:lnTo>
                <a:lnTo>
                  <a:pt x="0" y="153162"/>
                </a:lnTo>
                <a:lnTo>
                  <a:pt x="0" y="765810"/>
                </a:lnTo>
                <a:lnTo>
                  <a:pt x="7808" y="814218"/>
                </a:lnTo>
                <a:lnTo>
                  <a:pt x="29553" y="856262"/>
                </a:lnTo>
                <a:lnTo>
                  <a:pt x="62709" y="889418"/>
                </a:lnTo>
                <a:lnTo>
                  <a:pt x="104753" y="911163"/>
                </a:lnTo>
                <a:lnTo>
                  <a:pt x="153162" y="918972"/>
                </a:lnTo>
                <a:lnTo>
                  <a:pt x="2562606" y="918972"/>
                </a:lnTo>
                <a:lnTo>
                  <a:pt x="2611014" y="911163"/>
                </a:lnTo>
                <a:lnTo>
                  <a:pt x="2653058" y="889418"/>
                </a:lnTo>
                <a:lnTo>
                  <a:pt x="2686214" y="856262"/>
                </a:lnTo>
                <a:lnTo>
                  <a:pt x="2707959" y="814218"/>
                </a:lnTo>
                <a:lnTo>
                  <a:pt x="2715767" y="765810"/>
                </a:lnTo>
                <a:lnTo>
                  <a:pt x="2715767" y="153162"/>
                </a:lnTo>
                <a:lnTo>
                  <a:pt x="2707959" y="104753"/>
                </a:lnTo>
                <a:lnTo>
                  <a:pt x="2686214" y="62709"/>
                </a:lnTo>
                <a:lnTo>
                  <a:pt x="2653058" y="29553"/>
                </a:lnTo>
                <a:lnTo>
                  <a:pt x="2611014" y="7808"/>
                </a:lnTo>
                <a:lnTo>
                  <a:pt x="25626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972936" y="1268729"/>
            <a:ext cx="626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FASE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90184" y="1634490"/>
            <a:ext cx="19926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FUNDAMENTAL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43000" y="1231391"/>
            <a:ext cx="2501265" cy="782320"/>
          </a:xfrm>
          <a:custGeom>
            <a:avLst/>
            <a:gdLst/>
            <a:ahLst/>
            <a:cxnLst/>
            <a:rect l="l" t="t" r="r" b="b"/>
            <a:pathLst>
              <a:path w="2501265" h="782319">
                <a:moveTo>
                  <a:pt x="0" y="130302"/>
                </a:moveTo>
                <a:lnTo>
                  <a:pt x="10240" y="79563"/>
                </a:lnTo>
                <a:lnTo>
                  <a:pt x="38166" y="38147"/>
                </a:lnTo>
                <a:lnTo>
                  <a:pt x="79584" y="10233"/>
                </a:lnTo>
                <a:lnTo>
                  <a:pt x="130302" y="0"/>
                </a:lnTo>
                <a:lnTo>
                  <a:pt x="2370582" y="0"/>
                </a:lnTo>
                <a:lnTo>
                  <a:pt x="2421320" y="10233"/>
                </a:lnTo>
                <a:lnTo>
                  <a:pt x="2462736" y="38147"/>
                </a:lnTo>
                <a:lnTo>
                  <a:pt x="2490650" y="79563"/>
                </a:lnTo>
                <a:lnTo>
                  <a:pt x="2500884" y="130302"/>
                </a:lnTo>
                <a:lnTo>
                  <a:pt x="2500884" y="651510"/>
                </a:lnTo>
                <a:lnTo>
                  <a:pt x="2490650" y="702248"/>
                </a:lnTo>
                <a:lnTo>
                  <a:pt x="2462736" y="743664"/>
                </a:lnTo>
                <a:lnTo>
                  <a:pt x="2421320" y="771578"/>
                </a:lnTo>
                <a:lnTo>
                  <a:pt x="2370582" y="781812"/>
                </a:lnTo>
                <a:lnTo>
                  <a:pt x="130302" y="781812"/>
                </a:lnTo>
                <a:lnTo>
                  <a:pt x="79584" y="771578"/>
                </a:lnTo>
                <a:lnTo>
                  <a:pt x="38166" y="743664"/>
                </a:lnTo>
                <a:lnTo>
                  <a:pt x="10240" y="702248"/>
                </a:lnTo>
                <a:lnTo>
                  <a:pt x="0" y="651510"/>
                </a:lnTo>
                <a:lnTo>
                  <a:pt x="0" y="13030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734692" y="1285189"/>
            <a:ext cx="131762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Lançamento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13128" y="1590547"/>
            <a:ext cx="196151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propriamente</a:t>
            </a:r>
            <a:r>
              <a:rPr sz="2000" b="1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FF0000"/>
                </a:solidFill>
                <a:latin typeface="Calibri"/>
                <a:cs typeface="Calibri"/>
              </a:rPr>
              <a:t>dito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059935" y="1484375"/>
            <a:ext cx="597535" cy="382905"/>
            <a:chOff x="4059935" y="1484375"/>
            <a:chExt cx="597535" cy="382905"/>
          </a:xfrm>
        </p:grpSpPr>
        <p:sp>
          <p:nvSpPr>
            <p:cNvPr id="18" name="object 18"/>
            <p:cNvSpPr/>
            <p:nvPr/>
          </p:nvSpPr>
          <p:spPr>
            <a:xfrm>
              <a:off x="4072889" y="1497329"/>
              <a:ext cx="571500" cy="356870"/>
            </a:xfrm>
            <a:custGeom>
              <a:avLst/>
              <a:gdLst/>
              <a:ahLst/>
              <a:cxnLst/>
              <a:rect l="l" t="t" r="r" b="b"/>
              <a:pathLst>
                <a:path w="571500" h="356869">
                  <a:moveTo>
                    <a:pt x="11175" y="89154"/>
                  </a:moveTo>
                  <a:lnTo>
                    <a:pt x="0" y="89154"/>
                  </a:lnTo>
                  <a:lnTo>
                    <a:pt x="0" y="267462"/>
                  </a:lnTo>
                  <a:lnTo>
                    <a:pt x="11175" y="267462"/>
                  </a:lnTo>
                  <a:lnTo>
                    <a:pt x="11175" y="89154"/>
                  </a:lnTo>
                  <a:close/>
                </a:path>
                <a:path w="571500" h="356869">
                  <a:moveTo>
                    <a:pt x="44576" y="89154"/>
                  </a:moveTo>
                  <a:lnTo>
                    <a:pt x="22225" y="89154"/>
                  </a:lnTo>
                  <a:lnTo>
                    <a:pt x="22225" y="267462"/>
                  </a:lnTo>
                  <a:lnTo>
                    <a:pt x="44576" y="267462"/>
                  </a:lnTo>
                  <a:lnTo>
                    <a:pt x="44576" y="89154"/>
                  </a:lnTo>
                  <a:close/>
                </a:path>
                <a:path w="571500" h="356869">
                  <a:moveTo>
                    <a:pt x="393192" y="0"/>
                  </a:moveTo>
                  <a:lnTo>
                    <a:pt x="393192" y="89154"/>
                  </a:lnTo>
                  <a:lnTo>
                    <a:pt x="55752" y="89154"/>
                  </a:lnTo>
                  <a:lnTo>
                    <a:pt x="55752" y="267462"/>
                  </a:lnTo>
                  <a:lnTo>
                    <a:pt x="393192" y="267462"/>
                  </a:lnTo>
                  <a:lnTo>
                    <a:pt x="393192" y="356616"/>
                  </a:lnTo>
                  <a:lnTo>
                    <a:pt x="571500" y="178308"/>
                  </a:lnTo>
                  <a:lnTo>
                    <a:pt x="393192" y="0"/>
                  </a:lnTo>
                  <a:close/>
                </a:path>
              </a:pathLst>
            </a:custGeom>
            <a:solidFill>
              <a:srgbClr val="5CD2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072889" y="1497329"/>
              <a:ext cx="571500" cy="356870"/>
            </a:xfrm>
            <a:custGeom>
              <a:avLst/>
              <a:gdLst/>
              <a:ahLst/>
              <a:cxnLst/>
              <a:rect l="l" t="t" r="r" b="b"/>
              <a:pathLst>
                <a:path w="571500" h="356869">
                  <a:moveTo>
                    <a:pt x="0" y="89154"/>
                  </a:moveTo>
                  <a:lnTo>
                    <a:pt x="11175" y="89154"/>
                  </a:lnTo>
                  <a:lnTo>
                    <a:pt x="11175" y="267462"/>
                  </a:lnTo>
                  <a:lnTo>
                    <a:pt x="0" y="267462"/>
                  </a:lnTo>
                  <a:lnTo>
                    <a:pt x="0" y="89154"/>
                  </a:lnTo>
                  <a:close/>
                </a:path>
                <a:path w="571500" h="356869">
                  <a:moveTo>
                    <a:pt x="22225" y="89154"/>
                  </a:moveTo>
                  <a:lnTo>
                    <a:pt x="44576" y="89154"/>
                  </a:lnTo>
                  <a:lnTo>
                    <a:pt x="44576" y="267462"/>
                  </a:lnTo>
                  <a:lnTo>
                    <a:pt x="22225" y="267462"/>
                  </a:lnTo>
                  <a:lnTo>
                    <a:pt x="22225" y="89154"/>
                  </a:lnTo>
                  <a:close/>
                </a:path>
                <a:path w="571500" h="356869">
                  <a:moveTo>
                    <a:pt x="55752" y="89154"/>
                  </a:moveTo>
                  <a:lnTo>
                    <a:pt x="393192" y="89154"/>
                  </a:lnTo>
                  <a:lnTo>
                    <a:pt x="393192" y="0"/>
                  </a:lnTo>
                  <a:lnTo>
                    <a:pt x="571500" y="178308"/>
                  </a:lnTo>
                  <a:lnTo>
                    <a:pt x="393192" y="356616"/>
                  </a:lnTo>
                  <a:lnTo>
                    <a:pt x="393192" y="267462"/>
                  </a:lnTo>
                  <a:lnTo>
                    <a:pt x="55752" y="267462"/>
                  </a:lnTo>
                  <a:lnTo>
                    <a:pt x="55752" y="89154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665987" y="5029200"/>
            <a:ext cx="4956175" cy="1240790"/>
            <a:chOff x="665987" y="5029200"/>
            <a:chExt cx="4956175" cy="1240790"/>
          </a:xfrm>
        </p:grpSpPr>
        <p:sp>
          <p:nvSpPr>
            <p:cNvPr id="21" name="object 21"/>
            <p:cNvSpPr/>
            <p:nvPr/>
          </p:nvSpPr>
          <p:spPr>
            <a:xfrm>
              <a:off x="678941" y="5042153"/>
              <a:ext cx="4930140" cy="1214755"/>
            </a:xfrm>
            <a:custGeom>
              <a:avLst/>
              <a:gdLst/>
              <a:ahLst/>
              <a:cxnLst/>
              <a:rect l="l" t="t" r="r" b="b"/>
              <a:pathLst>
                <a:path w="4930140" h="1214754">
                  <a:moveTo>
                    <a:pt x="2465070" y="0"/>
                  </a:moveTo>
                  <a:lnTo>
                    <a:pt x="1643380" y="303657"/>
                  </a:lnTo>
                  <a:lnTo>
                    <a:pt x="0" y="303657"/>
                  </a:lnTo>
                  <a:lnTo>
                    <a:pt x="821689" y="607314"/>
                  </a:lnTo>
                  <a:lnTo>
                    <a:pt x="0" y="910971"/>
                  </a:lnTo>
                  <a:lnTo>
                    <a:pt x="1643380" y="910971"/>
                  </a:lnTo>
                  <a:lnTo>
                    <a:pt x="2465070" y="1214628"/>
                  </a:lnTo>
                  <a:lnTo>
                    <a:pt x="3286760" y="910971"/>
                  </a:lnTo>
                  <a:lnTo>
                    <a:pt x="4930140" y="910971"/>
                  </a:lnTo>
                  <a:lnTo>
                    <a:pt x="4108450" y="607314"/>
                  </a:lnTo>
                  <a:lnTo>
                    <a:pt x="4930140" y="303657"/>
                  </a:lnTo>
                  <a:lnTo>
                    <a:pt x="3286760" y="303657"/>
                  </a:lnTo>
                  <a:lnTo>
                    <a:pt x="246507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78941" y="5042153"/>
              <a:ext cx="4930140" cy="1214755"/>
            </a:xfrm>
            <a:custGeom>
              <a:avLst/>
              <a:gdLst/>
              <a:ahLst/>
              <a:cxnLst/>
              <a:rect l="l" t="t" r="r" b="b"/>
              <a:pathLst>
                <a:path w="4930140" h="1214754">
                  <a:moveTo>
                    <a:pt x="0" y="303657"/>
                  </a:moveTo>
                  <a:lnTo>
                    <a:pt x="1643380" y="303657"/>
                  </a:lnTo>
                  <a:lnTo>
                    <a:pt x="2465070" y="0"/>
                  </a:lnTo>
                  <a:lnTo>
                    <a:pt x="3286760" y="303657"/>
                  </a:lnTo>
                  <a:lnTo>
                    <a:pt x="4930140" y="303657"/>
                  </a:lnTo>
                  <a:lnTo>
                    <a:pt x="4108450" y="607314"/>
                  </a:lnTo>
                  <a:lnTo>
                    <a:pt x="4930140" y="910971"/>
                  </a:lnTo>
                  <a:lnTo>
                    <a:pt x="3286760" y="910971"/>
                  </a:lnTo>
                  <a:lnTo>
                    <a:pt x="2465070" y="1214628"/>
                  </a:lnTo>
                  <a:lnTo>
                    <a:pt x="1643380" y="910971"/>
                  </a:lnTo>
                  <a:lnTo>
                    <a:pt x="0" y="910971"/>
                  </a:lnTo>
                  <a:lnTo>
                    <a:pt x="821689" y="607314"/>
                  </a:lnTo>
                  <a:lnTo>
                    <a:pt x="0" y="303657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861820" y="5485587"/>
            <a:ext cx="2561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Utilização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da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Força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Elástica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759</Words>
  <Application>Microsoft Office PowerPoint</Application>
  <PresentationFormat>Apresentação no Ecrã (4:3)</PresentationFormat>
  <Paragraphs>148</Paragraphs>
  <Slides>25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1_Office Theme</vt:lpstr>
      <vt:lpstr>ATLETISMO NO DESPORTO ESCOLAR</vt:lpstr>
      <vt:lpstr>Apresentação do PowerPoint</vt:lpstr>
      <vt:lpstr>Os Fundamentos dos Lançamentos</vt:lpstr>
      <vt:lpstr>Apresentação do PowerPoint</vt:lpstr>
      <vt:lpstr>Lançamentos Existem quatro lançamentos no programa olímpico:</vt:lpstr>
      <vt:lpstr>Lançamentos</vt:lpstr>
      <vt:lpstr>Lançamentos</vt:lpstr>
      <vt:lpstr>Definição da Posição de Força</vt:lpstr>
      <vt:lpstr>Lançamentos</vt:lpstr>
      <vt:lpstr>Lançamentos</vt:lpstr>
      <vt:lpstr>Lançamentos</vt:lpstr>
      <vt:lpstr>Apoios</vt:lpstr>
      <vt:lpstr>Ação Propulsora</vt:lpstr>
      <vt:lpstr>Lançamentos</vt:lpstr>
      <vt:lpstr>Lançamentos</vt:lpstr>
      <vt:lpstr>Lançamentos</vt:lpstr>
      <vt:lpstr>Lançamentos</vt:lpstr>
      <vt:lpstr>Os Fundamentos dos Lançamentos</vt:lpstr>
      <vt:lpstr>Lançamento do Peso</vt:lpstr>
      <vt:lpstr>Lançamento do Peso</vt:lpstr>
      <vt:lpstr>Lançamento do Dardo</vt:lpstr>
      <vt:lpstr>Lançamento do Disco</vt:lpstr>
      <vt:lpstr>Lançamento do Martelo</vt:lpstr>
      <vt:lpstr>Lançamentos</vt:lpstr>
      <vt:lpstr>Como Desenvolver: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iespinheira</dc:creator>
  <cp:lastModifiedBy>João Manuel Ribeiro (DGE)</cp:lastModifiedBy>
  <cp:revision>1</cp:revision>
  <dcterms:created xsi:type="dcterms:W3CDTF">2023-07-01T01:09:01Z</dcterms:created>
  <dcterms:modified xsi:type="dcterms:W3CDTF">2024-06-26T14:53:49Z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2022-07-08T00:00:00Z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2023-07-01T00:00:00Z</vt:filetime>
  </property>
  <property fmtid="{D5CDD505-2E9C-101B-9397-08002B2CF9AE}" pid="5" name="Producer">
    <vt:lpwstr>Microsoft® PowerPoint® 2013</vt:lpwstr>
  </property>
</Properties>
</file>