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media/image12.jpg" ContentType="image/jpeg"/>
  <Override PartName="/ppt/media/image13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</p:sldMasterIdLst>
  <p:sldIdLst>
    <p:sldId id="270" r:id="rId3"/>
    <p:sldId id="271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08" y="6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g"/><Relationship Id="rId9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90672" y="6498334"/>
            <a:ext cx="898583" cy="306324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21708" y="6458710"/>
            <a:ext cx="640079" cy="345948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75460" y="6402322"/>
            <a:ext cx="806195" cy="398188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16317" y="6455791"/>
            <a:ext cx="956045" cy="321325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669279" y="6431278"/>
            <a:ext cx="798558" cy="373380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979919" y="6402322"/>
            <a:ext cx="585216" cy="378669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074152" y="6341362"/>
            <a:ext cx="669035" cy="463295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42900" y="124968"/>
            <a:ext cx="1035210" cy="943355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975104" y="19810"/>
            <a:ext cx="7168895" cy="6838186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382768" y="124967"/>
            <a:ext cx="3069463" cy="94335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771269" y="1086688"/>
            <a:ext cx="5601461" cy="173842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191D7-CC91-A042-987B-B86E68619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4D73FC-81D8-5C4A-89BC-81C376202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C9B77F-6944-B942-BF11-98294C1A89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739CAD-9D48-C341-B85A-5CDE030E62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D71F61-AB46-714A-8DCF-1AB1367D6A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0D9670-239D-ED40-BE0A-EAA6351C4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06/26/2024</a:t>
            </a:fld>
            <a:endParaRPr lang="en-P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DCD0D0-D6F4-D444-9A97-442A7F009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7436DE-1ECC-D247-86EE-FE89FF1C6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524877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E91BE-4C17-D447-88CD-6E7CF3B3E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057E01-BC19-DE44-A04F-DF4E70F41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06/26/2024</a:t>
            </a:fld>
            <a:endParaRPr lang="en-P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CADBD9-B2C1-064A-8AF9-4AF87ED7C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AC5A7F-9170-BF4F-9120-56D5C910F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3902510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B156CD-6C68-3D4B-BBB5-64337D849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06/26/2024</a:t>
            </a:fld>
            <a:endParaRPr lang="en-P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EA1A96-2CA1-B347-ABB1-04DBCB123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A21C7A-3BFA-4848-B32B-AEA55E098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084537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85483-198C-E14A-BB07-5B8D6D0A7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565E31-FB0D-CA4A-BC3A-34FD532CD2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535E3C-B15D-4D4A-BEF6-7018F9D09D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36CC92-5042-744A-8E41-BC143E92D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06/26/2024</a:t>
            </a:fld>
            <a:endParaRPr lang="en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34996D-1737-ED43-BE3C-FAFD190C0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AE68D6-622D-5345-9DFA-8836C8D9C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7559250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3790F-6879-DA41-955C-9FF0CA94A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E5AFC4-EC41-534E-A77B-0BE7771202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P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FA3FB0-B11A-804D-99D2-9D8C93B1DF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6390ED-AE90-DF49-BFDA-7FDEF2DE2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06/26/2024</a:t>
            </a:fld>
            <a:endParaRPr lang="en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DFBAA7-DF1D-0B4C-A62B-6095C13B6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5C547B-8BCD-9040-A4E5-0AB1FA652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7245078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6845D-CB62-CC4E-8A56-F0404C47A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B19ECE-4FD5-0A45-9312-DDC281393B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29492E-9754-3E4C-9DBF-5205B7C2E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06/26/2024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F76518-FEF8-E04B-8AD9-0825BBC74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401E8C-92DC-2A41-AA6D-D90835561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701270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75E048-9F1E-4C46-BAA0-FDC5EE54E3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35133B-EDD0-B343-B969-5B1F63F5FA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7D1847-D78A-724B-A099-53DCCAFB1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06/26/2024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3FFB79-8DA1-C34A-9A9F-1314684FC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E566D2-EE01-8145-A4F8-ECC7643B3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47441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A0F6C-D45D-0E48-AD15-67E393CD10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12F9BF-1E24-084B-A48C-B92322046C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0F0BCD-2F53-DA4B-99F3-0F0C1DF63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06/26/2024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28F10E-5BCB-D649-8A9C-E23D77F07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6702D7-AD09-814B-9DA8-F08C54889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765964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FA75C-112F-754B-A6D6-BAAA84F3A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5AA72E-833B-DF4F-82FB-83374F180B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2B78FF-9436-F540-A1B8-5A798866B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06/26/2024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1B4077-07A7-C94E-A81C-65E4B0757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A35659-E507-AC4D-9512-1DF3A889F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533246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6A4E7-7CB4-544F-A996-FD87BB966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D75F06-B146-CE48-B233-7CA59CB019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4104F8-247E-7844-BA47-17D2DFC38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06/26/2024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20592-3F0D-F545-A8A2-9320A58CF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FE7A06-4CD6-F14C-B9A6-7B95194E9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15619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72976-15E6-2F4B-A197-50E9F4E8D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F3115-F74F-9A46-875E-5F7E17501B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571534-6053-D945-B0D3-6FB683F9A2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3A2AAB-DA7D-8B4E-A771-BAE5A3A89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06/26/2024</a:t>
            </a:fld>
            <a:endParaRPr lang="en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5A7008-A01B-8140-B47E-29A3A6109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34438C-4C61-3743-9C2C-7A10DD9A9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891280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1437" y="0"/>
            <a:ext cx="9072562" cy="68579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01034" y="666750"/>
            <a:ext cx="2741930" cy="513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02360" y="1902028"/>
            <a:ext cx="7850505" cy="22821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D8F1B1-053D-DA48-B87B-A4EFCA365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5A104B-F94D-824C-ACAB-06BD8BCB63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FA81C0-6E57-8640-9D7B-E088B0D8E8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9E56C-7FF2-1842-BB24-65CF787EC950}" type="datetimeFigureOut">
              <a:rPr lang="en-PT" smtClean="0"/>
              <a:t>06/26/2024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970B69-6395-BC43-A1EE-B1E043B5B3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F4E6F9-EA8C-3D43-8182-537AB4C18D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386587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P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85725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white banner with text and images&#10;&#10;Description automatically generated">
            <a:extLst>
              <a:ext uri="{FF2B5EF4-FFF2-40B4-BE49-F238E27FC236}">
                <a16:creationId xmlns:a16="http://schemas.microsoft.com/office/drawing/2014/main" id="{A7332150-9C48-E757-7234-3C3F2D16F5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22964"/>
          <a:stretch/>
        </p:blipFill>
        <p:spPr>
          <a:xfrm>
            <a:off x="-1128" y="1"/>
            <a:ext cx="9143985" cy="3962400"/>
          </a:xfrm>
          <a:prstGeom prst="rect">
            <a:avLst/>
          </a:prstGeom>
        </p:spPr>
      </p:pic>
      <p:pic>
        <p:nvPicPr>
          <p:cNvPr id="2" name="Picture 3" descr="A white banner with text and images&#10;&#10;Description automatically generated">
            <a:extLst>
              <a:ext uri="{FF2B5EF4-FFF2-40B4-BE49-F238E27FC236}">
                <a16:creationId xmlns:a16="http://schemas.microsoft.com/office/drawing/2014/main" id="{56624EAE-3413-7492-F628-ACA8B0EB7B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518" b="20"/>
          <a:stretch/>
        </p:blipFill>
        <p:spPr>
          <a:xfrm>
            <a:off x="15" y="5788766"/>
            <a:ext cx="9143985" cy="1103939"/>
          </a:xfrm>
          <a:prstGeom prst="rect">
            <a:avLst/>
          </a:prstGeom>
        </p:spPr>
      </p:pic>
      <p:sp>
        <p:nvSpPr>
          <p:cNvPr id="3" name="object 2">
            <a:extLst>
              <a:ext uri="{FF2B5EF4-FFF2-40B4-BE49-F238E27FC236}">
                <a16:creationId xmlns:a16="http://schemas.microsoft.com/office/drawing/2014/main" id="{9C20BC9B-3CA6-D9A8-3E82-0D3E1B392EDD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914400" y="4067644"/>
            <a:ext cx="7543800" cy="681468"/>
          </a:xfrm>
          <a:prstGeom prst="rect">
            <a:avLst/>
          </a:prstGeom>
        </p:spPr>
        <p:txBody>
          <a:bodyPr vert="horz" wrap="square" lIns="0" tIns="128777" rIns="0" bIns="0" rtlCol="0">
            <a:spAutoFit/>
          </a:bodyPr>
          <a:lstStyle/>
          <a:p>
            <a:pPr marL="1852295" marR="5080" indent="-1840230" algn="l">
              <a:lnSpc>
                <a:spcPts val="4320"/>
              </a:lnSpc>
              <a:spcBef>
                <a:spcPts val="640"/>
              </a:spcBef>
            </a:pPr>
            <a:r>
              <a:rPr sz="4000" b="1" spc="-45" dirty="0"/>
              <a:t>ATLETISMO</a:t>
            </a:r>
            <a:r>
              <a:rPr sz="4000" b="1" spc="-110" dirty="0"/>
              <a:t> </a:t>
            </a:r>
            <a:r>
              <a:rPr sz="4000" b="1" dirty="0"/>
              <a:t>NO</a:t>
            </a:r>
            <a:r>
              <a:rPr lang="pt-PT" sz="4000" b="1" spc="-105" dirty="0"/>
              <a:t> </a:t>
            </a:r>
            <a:r>
              <a:rPr sz="4000" b="1" spc="-10" dirty="0"/>
              <a:t>DESPORTO</a:t>
            </a:r>
            <a:r>
              <a:rPr lang="pt-PT" sz="4000" b="1" spc="-10" dirty="0"/>
              <a:t> </a:t>
            </a:r>
            <a:r>
              <a:rPr sz="4000" b="1" spc="-10" dirty="0"/>
              <a:t>ESCOLAR</a:t>
            </a:r>
            <a:endParaRPr sz="4000" b="1" dirty="0"/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F04A1525-DFB7-8DBA-A99B-456C7623008B}"/>
              </a:ext>
            </a:extLst>
          </p:cNvPr>
          <p:cNvSpPr txBox="1"/>
          <p:nvPr/>
        </p:nvSpPr>
        <p:spPr>
          <a:xfrm>
            <a:off x="1613034" y="4724718"/>
            <a:ext cx="591566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INICIAÇÃO</a:t>
            </a:r>
            <a:r>
              <a:rPr kumimoji="0" sz="3200" b="0" i="0" u="none" strike="noStrike" kern="0" cap="none" spc="-25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3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AO</a:t>
            </a:r>
            <a:r>
              <a:rPr kumimoji="0" sz="3200" b="0" i="0" u="none" strike="noStrike" kern="0" cap="none" spc="-5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3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TREINO</a:t>
            </a:r>
            <a:r>
              <a:rPr kumimoji="0" sz="3200" b="0" i="0" u="none" strike="noStrike" kern="0" cap="none" spc="-45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3200" b="0" i="0" u="none" strike="noStrike" kern="0" cap="none" spc="-1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DESPORTIVO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73397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2360" y="1817954"/>
            <a:ext cx="7851775" cy="18408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PROGRAMA: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50">
              <a:latin typeface="Calibri"/>
              <a:cs typeface="Calibri"/>
            </a:endParaRPr>
          </a:p>
          <a:p>
            <a:pPr marL="12700" marR="5080" algn="just">
              <a:lnSpc>
                <a:spcPct val="200100"/>
              </a:lnSpc>
            </a:pPr>
            <a:r>
              <a:rPr sz="1400" dirty="0">
                <a:latin typeface="Calibri"/>
                <a:cs typeface="Calibri"/>
              </a:rPr>
              <a:t>A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estrutura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do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evento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é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dividida</a:t>
            </a:r>
            <a:r>
              <a:rPr sz="1400" spc="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acordo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com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um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esquema</a:t>
            </a:r>
            <a:r>
              <a:rPr sz="1400" spc="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fixo,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tal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forma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que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três</a:t>
            </a:r>
            <a:r>
              <a:rPr sz="1400" spc="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áreas</a:t>
            </a:r>
            <a:r>
              <a:rPr sz="1400" spc="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distintas</a:t>
            </a:r>
            <a:r>
              <a:rPr sz="1400" spc="40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são </a:t>
            </a:r>
            <a:r>
              <a:rPr sz="1400" dirty="0">
                <a:latin typeface="Calibri"/>
                <a:cs typeface="Calibri"/>
              </a:rPr>
              <a:t>formadas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(velocidade,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saltos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lançamentos),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podem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ser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levadas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cabo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ao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mesmo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tempo,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num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esquema </a:t>
            </a:r>
            <a:r>
              <a:rPr sz="1400" dirty="0">
                <a:latin typeface="Calibri"/>
                <a:cs typeface="Calibri"/>
              </a:rPr>
              <a:t>de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rotação.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corrida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</a:t>
            </a:r>
            <a:r>
              <a:rPr sz="1400" spc="-10" dirty="0">
                <a:latin typeface="Calibri"/>
                <a:cs typeface="Calibri"/>
              </a:rPr>
              <a:t> resistência</a:t>
            </a:r>
            <a:r>
              <a:rPr sz="1400" dirty="0">
                <a:latin typeface="Calibri"/>
                <a:cs typeface="Calibri"/>
              </a:rPr>
              <a:t> é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feita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no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final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com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todos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em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conjunto;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5085">
              <a:lnSpc>
                <a:spcPct val="100000"/>
              </a:lnSpc>
              <a:spcBef>
                <a:spcPts val="105"/>
              </a:spcBef>
            </a:pPr>
            <a:r>
              <a:rPr spc="-55" dirty="0"/>
              <a:t>Kid’s</a:t>
            </a:r>
            <a:r>
              <a:rPr spc="-165" dirty="0"/>
              <a:t> </a:t>
            </a:r>
            <a:r>
              <a:rPr spc="-10" dirty="0"/>
              <a:t>Athletics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96567" y="4378452"/>
            <a:ext cx="2400300" cy="179984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2360" y="2151126"/>
            <a:ext cx="7853045" cy="1412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DURAÇÃO: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>
              <a:latin typeface="Calibri"/>
              <a:cs typeface="Calibri"/>
            </a:endParaRPr>
          </a:p>
          <a:p>
            <a:pPr marL="12700" marR="5080">
              <a:lnSpc>
                <a:spcPct val="200000"/>
              </a:lnSpc>
              <a:spcBef>
                <a:spcPts val="5"/>
              </a:spcBef>
            </a:pPr>
            <a:r>
              <a:rPr sz="1400" dirty="0">
                <a:latin typeface="Calibri"/>
                <a:cs typeface="Calibri"/>
              </a:rPr>
              <a:t>A</a:t>
            </a:r>
            <a:r>
              <a:rPr sz="1400" spc="3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Atividade</a:t>
            </a:r>
            <a:r>
              <a:rPr sz="1400" spc="37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deve</a:t>
            </a:r>
            <a:r>
              <a:rPr sz="1400" spc="38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ter</a:t>
            </a:r>
            <a:r>
              <a:rPr sz="1400" spc="37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uma</a:t>
            </a:r>
            <a:r>
              <a:rPr sz="1400" spc="37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duração</a:t>
            </a:r>
            <a:r>
              <a:rPr sz="1400" spc="38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</a:t>
            </a:r>
            <a:r>
              <a:rPr sz="1400" spc="37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2</a:t>
            </a:r>
            <a:r>
              <a:rPr sz="1400" spc="37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horas,</a:t>
            </a:r>
            <a:r>
              <a:rPr sz="1400" spc="37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incluindo</a:t>
            </a:r>
            <a:r>
              <a:rPr sz="1400" spc="38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37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organização,</a:t>
            </a:r>
            <a:r>
              <a:rPr sz="1400" spc="37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</a:t>
            </a:r>
            <a:r>
              <a:rPr sz="1400" spc="38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aquecimento</a:t>
            </a:r>
            <a:r>
              <a:rPr sz="1400" spc="38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conjunto,</a:t>
            </a:r>
            <a:r>
              <a:rPr sz="1400" spc="380" dirty="0">
                <a:latin typeface="Calibri"/>
                <a:cs typeface="Calibri"/>
              </a:rPr>
              <a:t> </a:t>
            </a:r>
            <a:r>
              <a:rPr sz="1400" spc="-50" dirty="0">
                <a:latin typeface="Calibri"/>
                <a:cs typeface="Calibri"/>
              </a:rPr>
              <a:t>a </a:t>
            </a:r>
            <a:r>
              <a:rPr sz="1400" dirty="0">
                <a:latin typeface="Calibri"/>
                <a:cs typeface="Calibri"/>
              </a:rPr>
              <a:t>competição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propriamente </a:t>
            </a:r>
            <a:r>
              <a:rPr sz="1400" dirty="0">
                <a:latin typeface="Calibri"/>
                <a:cs typeface="Calibri"/>
              </a:rPr>
              <a:t>dita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cerimonia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final.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5085">
              <a:lnSpc>
                <a:spcPct val="100000"/>
              </a:lnSpc>
              <a:spcBef>
                <a:spcPts val="105"/>
              </a:spcBef>
            </a:pPr>
            <a:r>
              <a:rPr spc="-55" dirty="0"/>
              <a:t>Kid’s</a:t>
            </a:r>
            <a:r>
              <a:rPr spc="-165" dirty="0"/>
              <a:t> </a:t>
            </a:r>
            <a:r>
              <a:rPr spc="-10" dirty="0"/>
              <a:t>Athletics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82852" y="4143755"/>
            <a:ext cx="2878836" cy="216103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2360" y="2151126"/>
            <a:ext cx="7849870" cy="1412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LOCAIS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REALIZAÇÃO: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>
              <a:latin typeface="Calibri"/>
              <a:cs typeface="Calibri"/>
            </a:endParaRPr>
          </a:p>
          <a:p>
            <a:pPr marL="12700" marR="5080">
              <a:lnSpc>
                <a:spcPct val="200000"/>
              </a:lnSpc>
              <a:spcBef>
                <a:spcPts val="5"/>
              </a:spcBef>
            </a:pPr>
            <a:r>
              <a:rPr sz="1400" dirty="0">
                <a:latin typeface="Calibri"/>
                <a:cs typeface="Calibri"/>
              </a:rPr>
              <a:t>Normalmente</a:t>
            </a:r>
            <a:r>
              <a:rPr sz="1400" spc="30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realiza-</a:t>
            </a:r>
            <a:r>
              <a:rPr sz="1400" dirty="0">
                <a:latin typeface="Calibri"/>
                <a:cs typeface="Calibri"/>
              </a:rPr>
              <a:t>se</a:t>
            </a:r>
            <a:r>
              <a:rPr sz="1400" spc="3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num</a:t>
            </a:r>
            <a:r>
              <a:rPr sz="1400" spc="3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espaço</a:t>
            </a:r>
            <a:r>
              <a:rPr sz="1400" spc="3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</a:t>
            </a:r>
            <a:r>
              <a:rPr sz="1400" spc="3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40</a:t>
            </a:r>
            <a:r>
              <a:rPr sz="1400" spc="3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mtrs</a:t>
            </a:r>
            <a:r>
              <a:rPr sz="1400" spc="3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x</a:t>
            </a:r>
            <a:r>
              <a:rPr sz="1400" spc="3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20</a:t>
            </a:r>
            <a:r>
              <a:rPr sz="1400" spc="3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mtrs,</a:t>
            </a:r>
            <a:r>
              <a:rPr sz="1400" spc="3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em</a:t>
            </a:r>
            <a:r>
              <a:rPr sz="1400" spc="30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pavilhões,</a:t>
            </a:r>
            <a:r>
              <a:rPr sz="1400" spc="3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pistas,</a:t>
            </a:r>
            <a:r>
              <a:rPr sz="1400" spc="30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pistas</a:t>
            </a:r>
            <a:r>
              <a:rPr sz="1400" spc="3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simplificadas, </a:t>
            </a:r>
            <a:r>
              <a:rPr sz="1400" dirty="0">
                <a:latin typeface="Calibri"/>
                <a:cs typeface="Calibri"/>
              </a:rPr>
              <a:t>espaços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desportivos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descobertos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ou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espaços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comerciais,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etc.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5085">
              <a:lnSpc>
                <a:spcPct val="100000"/>
              </a:lnSpc>
              <a:spcBef>
                <a:spcPts val="105"/>
              </a:spcBef>
            </a:pPr>
            <a:r>
              <a:rPr spc="-55" dirty="0"/>
              <a:t>Kid’s</a:t>
            </a:r>
            <a:r>
              <a:rPr spc="-165" dirty="0"/>
              <a:t> </a:t>
            </a:r>
            <a:r>
              <a:rPr spc="-10" dirty="0"/>
              <a:t>Athletics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08532" y="4006596"/>
            <a:ext cx="2400299" cy="179984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1375" y="5149596"/>
            <a:ext cx="1738883" cy="125882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645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MATERIAIS</a:t>
            </a:r>
            <a:r>
              <a:rPr spc="-45" dirty="0"/>
              <a:t> </a:t>
            </a:r>
            <a:r>
              <a:rPr dirty="0"/>
              <a:t>E</a:t>
            </a:r>
            <a:r>
              <a:rPr spc="-35" dirty="0"/>
              <a:t> </a:t>
            </a:r>
            <a:r>
              <a:rPr spc="-10" dirty="0"/>
              <a:t>EQUIPAMENTO:</a:t>
            </a:r>
          </a:p>
          <a:p>
            <a:pPr>
              <a:lnSpc>
                <a:spcPct val="100000"/>
              </a:lnSpc>
            </a:pPr>
            <a:endParaRPr spc="-10" dirty="0"/>
          </a:p>
          <a:p>
            <a:pPr marL="12700" marR="5080" indent="39370" algn="just">
              <a:lnSpc>
                <a:spcPct val="150000"/>
              </a:lnSpc>
              <a:spcBef>
                <a:spcPts val="1265"/>
              </a:spcBef>
            </a:pPr>
            <a:r>
              <a:rPr sz="1400" dirty="0"/>
              <a:t>Apesar</a:t>
            </a:r>
            <a:r>
              <a:rPr sz="1400" spc="-25" dirty="0"/>
              <a:t> </a:t>
            </a:r>
            <a:r>
              <a:rPr sz="1400" dirty="0"/>
              <a:t>de</a:t>
            </a:r>
            <a:r>
              <a:rPr sz="1400" spc="-5" dirty="0"/>
              <a:t> </a:t>
            </a:r>
            <a:r>
              <a:rPr sz="1400" dirty="0"/>
              <a:t>existirem</a:t>
            </a:r>
            <a:r>
              <a:rPr sz="1400" spc="-15" dirty="0"/>
              <a:t> </a:t>
            </a:r>
            <a:r>
              <a:rPr sz="1400" dirty="0"/>
              <a:t>equipamentos</a:t>
            </a:r>
            <a:r>
              <a:rPr sz="1400" spc="-5" dirty="0"/>
              <a:t> </a:t>
            </a:r>
            <a:r>
              <a:rPr sz="1400" dirty="0"/>
              <a:t>próprios,</a:t>
            </a:r>
            <a:r>
              <a:rPr sz="1400" spc="-5" dirty="0"/>
              <a:t> </a:t>
            </a:r>
            <a:r>
              <a:rPr sz="1400" dirty="0"/>
              <a:t>coloridos</a:t>
            </a:r>
            <a:r>
              <a:rPr sz="1400" spc="-10" dirty="0"/>
              <a:t> </a:t>
            </a:r>
            <a:r>
              <a:rPr sz="1400" dirty="0"/>
              <a:t>e</a:t>
            </a:r>
            <a:r>
              <a:rPr sz="1400" spc="-15" dirty="0"/>
              <a:t> </a:t>
            </a:r>
            <a:r>
              <a:rPr sz="1400" dirty="0"/>
              <a:t>principalmente,</a:t>
            </a:r>
            <a:r>
              <a:rPr sz="1400" spc="-10" dirty="0"/>
              <a:t> </a:t>
            </a:r>
            <a:r>
              <a:rPr sz="1400" dirty="0"/>
              <a:t>construídos</a:t>
            </a:r>
            <a:r>
              <a:rPr sz="1400" spc="-10" dirty="0"/>
              <a:t> </a:t>
            </a:r>
            <a:r>
              <a:rPr sz="1400" dirty="0"/>
              <a:t>a</a:t>
            </a:r>
            <a:r>
              <a:rPr sz="1400" spc="-15" dirty="0"/>
              <a:t> </a:t>
            </a:r>
            <a:r>
              <a:rPr sz="1400" dirty="0"/>
              <a:t>pensar</a:t>
            </a:r>
            <a:r>
              <a:rPr sz="1400" spc="-10" dirty="0"/>
              <a:t> </a:t>
            </a:r>
            <a:r>
              <a:rPr sz="1400" dirty="0"/>
              <a:t>na </a:t>
            </a:r>
            <a:r>
              <a:rPr sz="1400" spc="-10" dirty="0"/>
              <a:t>segurança </a:t>
            </a:r>
            <a:r>
              <a:rPr sz="1400" dirty="0"/>
              <a:t>dos</a:t>
            </a:r>
            <a:r>
              <a:rPr sz="1400" spc="45" dirty="0"/>
              <a:t> </a:t>
            </a:r>
            <a:r>
              <a:rPr sz="1400" dirty="0"/>
              <a:t>participantes,</a:t>
            </a:r>
            <a:r>
              <a:rPr sz="1400" spc="70" dirty="0"/>
              <a:t> </a:t>
            </a:r>
            <a:r>
              <a:rPr sz="1400" spc="-10" dirty="0"/>
              <a:t>pode-</a:t>
            </a:r>
            <a:r>
              <a:rPr sz="1400" dirty="0"/>
              <a:t>se</a:t>
            </a:r>
            <a:r>
              <a:rPr sz="1400" spc="50" dirty="0"/>
              <a:t> </a:t>
            </a:r>
            <a:r>
              <a:rPr sz="1400" dirty="0"/>
              <a:t>utilizar</a:t>
            </a:r>
            <a:r>
              <a:rPr sz="1400" spc="55" dirty="0"/>
              <a:t> </a:t>
            </a:r>
            <a:r>
              <a:rPr sz="1400" dirty="0"/>
              <a:t>uma</a:t>
            </a:r>
            <a:r>
              <a:rPr sz="1400" spc="65" dirty="0"/>
              <a:t> </a:t>
            </a:r>
            <a:r>
              <a:rPr sz="1400" dirty="0"/>
              <a:t>panóplia</a:t>
            </a:r>
            <a:r>
              <a:rPr sz="1400" spc="65" dirty="0"/>
              <a:t> </a:t>
            </a:r>
            <a:r>
              <a:rPr sz="1400" dirty="0"/>
              <a:t>de</a:t>
            </a:r>
            <a:r>
              <a:rPr sz="1400" spc="50" dirty="0"/>
              <a:t> </a:t>
            </a:r>
            <a:r>
              <a:rPr sz="1400" dirty="0"/>
              <a:t>equipamentos</a:t>
            </a:r>
            <a:r>
              <a:rPr sz="1400" spc="65" dirty="0"/>
              <a:t> </a:t>
            </a:r>
            <a:r>
              <a:rPr sz="1400" dirty="0"/>
              <a:t>adaptáveis</a:t>
            </a:r>
            <a:r>
              <a:rPr sz="1400" spc="60" dirty="0"/>
              <a:t> </a:t>
            </a:r>
            <a:r>
              <a:rPr sz="1400" dirty="0"/>
              <a:t>e</a:t>
            </a:r>
            <a:r>
              <a:rPr sz="1400" spc="60" dirty="0"/>
              <a:t> </a:t>
            </a:r>
            <a:r>
              <a:rPr sz="1400" dirty="0"/>
              <a:t>existentes</a:t>
            </a:r>
            <a:r>
              <a:rPr sz="1400" spc="55" dirty="0"/>
              <a:t> </a:t>
            </a:r>
            <a:r>
              <a:rPr sz="1400" dirty="0"/>
              <a:t>na</a:t>
            </a:r>
            <a:r>
              <a:rPr sz="1400" spc="50" dirty="0"/>
              <a:t> </a:t>
            </a:r>
            <a:r>
              <a:rPr sz="1400" spc="-10" dirty="0"/>
              <a:t>generalidade </a:t>
            </a:r>
            <a:r>
              <a:rPr sz="1400" dirty="0"/>
              <a:t>das</a:t>
            </a:r>
            <a:r>
              <a:rPr sz="1400" spc="-5" dirty="0"/>
              <a:t> </a:t>
            </a:r>
            <a:r>
              <a:rPr sz="1400" spc="-10" dirty="0"/>
              <a:t>escolas.</a:t>
            </a:r>
            <a:endParaRPr sz="140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5085">
              <a:lnSpc>
                <a:spcPct val="100000"/>
              </a:lnSpc>
              <a:spcBef>
                <a:spcPts val="105"/>
              </a:spcBef>
            </a:pPr>
            <a:r>
              <a:rPr spc="-55" dirty="0"/>
              <a:t>Kid’s</a:t>
            </a:r>
            <a:r>
              <a:rPr spc="-165" dirty="0"/>
              <a:t> </a:t>
            </a:r>
            <a:r>
              <a:rPr spc="-10" dirty="0"/>
              <a:t>Athletics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5085">
              <a:lnSpc>
                <a:spcPct val="100000"/>
              </a:lnSpc>
              <a:spcBef>
                <a:spcPts val="105"/>
              </a:spcBef>
            </a:pPr>
            <a:r>
              <a:rPr spc="-55" dirty="0"/>
              <a:t>Kid’s</a:t>
            </a:r>
            <a:r>
              <a:rPr spc="-165" dirty="0"/>
              <a:t> </a:t>
            </a:r>
            <a:r>
              <a:rPr spc="-10" dirty="0"/>
              <a:t>Athletics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01011" y="1395983"/>
            <a:ext cx="4800599" cy="360121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77100" y="2194517"/>
            <a:ext cx="1414996" cy="200170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85725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red and white banner with a person running&#10;&#10;Description automatically generated">
            <a:extLst>
              <a:ext uri="{FF2B5EF4-FFF2-40B4-BE49-F238E27FC236}">
                <a16:creationId xmlns:a16="http://schemas.microsoft.com/office/drawing/2014/main" id="{071F4987-6A30-AD8B-A767-AB5E3C23AB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15" y="1715461"/>
            <a:ext cx="9143985" cy="5142539"/>
          </a:xfrm>
          <a:prstGeom prst="rect">
            <a:avLst/>
          </a:prstGeom>
        </p:spPr>
      </p:pic>
      <p:sp>
        <p:nvSpPr>
          <p:cNvPr id="2" name="object 3">
            <a:extLst>
              <a:ext uri="{FF2B5EF4-FFF2-40B4-BE49-F238E27FC236}">
                <a16:creationId xmlns:a16="http://schemas.microsoft.com/office/drawing/2014/main" id="{57929AF3-9C50-AD4B-88DC-ED18D378DDC7}"/>
              </a:ext>
            </a:extLst>
          </p:cNvPr>
          <p:cNvSpPr txBox="1">
            <a:spLocks/>
          </p:cNvSpPr>
          <p:nvPr/>
        </p:nvSpPr>
        <p:spPr>
          <a:xfrm>
            <a:off x="105624" y="4677165"/>
            <a:ext cx="4495800" cy="5643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796925" marR="5080" lvl="0" indent="-784860" algn="ctr" defTabSz="914400" eaLnBrk="1" fontAlgn="auto" latinLnBrk="0" hangingPunct="1">
              <a:lnSpc>
                <a:spcPct val="12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KID’S ATHLETICS</a:t>
            </a:r>
          </a:p>
        </p:txBody>
      </p:sp>
    </p:spTree>
    <p:extLst>
      <p:ext uri="{BB962C8B-B14F-4D97-AF65-F5344CB8AC3E}">
        <p14:creationId xmlns:p14="http://schemas.microsoft.com/office/powerpoint/2010/main" val="3057277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866644" y="1519427"/>
            <a:ext cx="2857500" cy="3183890"/>
            <a:chOff x="2866644" y="1519427"/>
            <a:chExt cx="2857500" cy="31838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66644" y="2683763"/>
              <a:ext cx="2857500" cy="20193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69563" y="1519427"/>
              <a:ext cx="1850136" cy="138531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5708" y="1653032"/>
            <a:ext cx="7167245" cy="4496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O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QUE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É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KID’S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ATHLETICS?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O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CONCEITO: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50000"/>
              </a:lnSpc>
              <a:spcBef>
                <a:spcPts val="1460"/>
              </a:spcBef>
            </a:pPr>
            <a:r>
              <a:rPr sz="1400" dirty="0">
                <a:latin typeface="Calibri"/>
                <a:cs typeface="Calibri"/>
              </a:rPr>
              <a:t>O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Kid’s</a:t>
            </a:r>
            <a:r>
              <a:rPr sz="1400" b="1" u="sng" spc="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Athletics</a:t>
            </a:r>
            <a:r>
              <a:rPr sz="1400" b="1" u="sng" spc="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é uma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forma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 abordagem do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Atletismo,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destinada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às idades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mais jovens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(dos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0" dirty="0">
                <a:latin typeface="Calibri"/>
                <a:cs typeface="Calibri"/>
              </a:rPr>
              <a:t>7 </a:t>
            </a:r>
            <a:r>
              <a:rPr sz="1400" dirty="0">
                <a:latin typeface="Calibri"/>
                <a:cs typeface="Calibri"/>
              </a:rPr>
              <a:t>aos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12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anos).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400" dirty="0">
                <a:latin typeface="Calibri"/>
                <a:cs typeface="Calibri"/>
              </a:rPr>
              <a:t>É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uma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proposta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que tem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origem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na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IAAF.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400">
              <a:latin typeface="Calibri"/>
              <a:cs typeface="Calibri"/>
            </a:endParaRPr>
          </a:p>
          <a:p>
            <a:pPr marL="441959" marR="438150" algn="ctr">
              <a:lnSpc>
                <a:spcPct val="100000"/>
              </a:lnSpc>
              <a:spcBef>
                <a:spcPts val="1040"/>
              </a:spcBef>
            </a:pPr>
            <a:r>
              <a:rPr sz="1800" dirty="0">
                <a:latin typeface="Calibri"/>
                <a:cs typeface="Calibri"/>
              </a:rPr>
              <a:t>É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um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desafio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movimentos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básicos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variados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numa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atmosfera</a:t>
            </a:r>
            <a:r>
              <a:rPr sz="1800" spc="-25" dirty="0">
                <a:latin typeface="Calibri"/>
                <a:cs typeface="Calibri"/>
              </a:rPr>
              <a:t> de </a:t>
            </a:r>
            <a:r>
              <a:rPr sz="1800" dirty="0">
                <a:latin typeface="Calibri"/>
                <a:cs typeface="Calibri"/>
              </a:rPr>
              <a:t>espontaneidade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diversão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450">
              <a:latin typeface="Calibri"/>
              <a:cs typeface="Calibri"/>
            </a:endParaRPr>
          </a:p>
          <a:p>
            <a:pPr marL="3127375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ATRATIVO</a:t>
            </a:r>
            <a:endParaRPr sz="1800">
              <a:latin typeface="Calibri"/>
              <a:cs typeface="Calibri"/>
            </a:endParaRPr>
          </a:p>
          <a:p>
            <a:pPr marL="2027555" marR="2022475" indent="627380">
              <a:lnSpc>
                <a:spcPct val="150000"/>
              </a:lnSpc>
              <a:spcBef>
                <a:spcPts val="5"/>
              </a:spcBef>
            </a:pPr>
            <a:r>
              <a:rPr sz="1800" dirty="0">
                <a:latin typeface="Calibri"/>
                <a:cs typeface="Calibri"/>
              </a:rPr>
              <a:t>ACESSIVEL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20" dirty="0">
                <a:latin typeface="Calibri"/>
                <a:cs typeface="Calibri"/>
              </a:rPr>
              <a:t> TODOS </a:t>
            </a:r>
            <a:r>
              <a:rPr sz="1800" spc="-10" dirty="0">
                <a:latin typeface="Calibri"/>
                <a:cs typeface="Calibri"/>
              </a:rPr>
              <a:t>PROMOVA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DESENVOLVIMENTO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5085">
              <a:lnSpc>
                <a:spcPct val="100000"/>
              </a:lnSpc>
              <a:spcBef>
                <a:spcPts val="105"/>
              </a:spcBef>
            </a:pPr>
            <a:r>
              <a:rPr spc="-55" dirty="0"/>
              <a:t>Kid’s</a:t>
            </a:r>
            <a:r>
              <a:rPr spc="-165" dirty="0"/>
              <a:t> </a:t>
            </a:r>
            <a:r>
              <a:rPr spc="-10" dirty="0"/>
              <a:t>Athletics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819911" y="245363"/>
            <a:ext cx="1430020" cy="1934210"/>
            <a:chOff x="819911" y="245363"/>
            <a:chExt cx="1430020" cy="193421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9911" y="1168908"/>
              <a:ext cx="1429512" cy="101041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16507" y="245363"/>
              <a:ext cx="1232916" cy="92354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1375" y="5149596"/>
            <a:ext cx="1738883" cy="125882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/>
              <a:t>PORQUÊ</a:t>
            </a:r>
            <a:r>
              <a:rPr spc="-25" dirty="0"/>
              <a:t> </a:t>
            </a:r>
            <a:r>
              <a:rPr dirty="0"/>
              <a:t>O</a:t>
            </a:r>
            <a:r>
              <a:rPr spc="-25" dirty="0"/>
              <a:t> </a:t>
            </a:r>
            <a:r>
              <a:rPr dirty="0"/>
              <a:t>KID’S</a:t>
            </a:r>
            <a:r>
              <a:rPr spc="5" dirty="0"/>
              <a:t> </a:t>
            </a:r>
            <a:r>
              <a:rPr spc="-10" dirty="0"/>
              <a:t>ATHLETICS?</a:t>
            </a:r>
          </a:p>
          <a:p>
            <a:pPr marL="12700" marR="5080" algn="just">
              <a:lnSpc>
                <a:spcPct val="150000"/>
              </a:lnSpc>
              <a:spcBef>
                <a:spcPts val="1460"/>
              </a:spcBef>
            </a:pPr>
            <a:r>
              <a:rPr sz="1400" dirty="0"/>
              <a:t>Na</a:t>
            </a:r>
            <a:r>
              <a:rPr sz="1400" spc="210" dirty="0"/>
              <a:t> </a:t>
            </a:r>
            <a:r>
              <a:rPr sz="1400" dirty="0"/>
              <a:t>maioria</a:t>
            </a:r>
            <a:r>
              <a:rPr sz="1400" spc="229" dirty="0"/>
              <a:t> </a:t>
            </a:r>
            <a:r>
              <a:rPr sz="1400" dirty="0"/>
              <a:t>das</a:t>
            </a:r>
            <a:r>
              <a:rPr sz="1400" spc="225" dirty="0"/>
              <a:t> </a:t>
            </a:r>
            <a:r>
              <a:rPr sz="1400" dirty="0"/>
              <a:t>vezes,</a:t>
            </a:r>
            <a:r>
              <a:rPr sz="1400" spc="229" dirty="0"/>
              <a:t> </a:t>
            </a:r>
            <a:r>
              <a:rPr sz="1400" dirty="0"/>
              <a:t>as</a:t>
            </a:r>
            <a:r>
              <a:rPr sz="1400" spc="225" dirty="0"/>
              <a:t> </a:t>
            </a:r>
            <a:r>
              <a:rPr sz="1400" dirty="0"/>
              <a:t>competições</a:t>
            </a:r>
            <a:r>
              <a:rPr sz="1400" spc="245" dirty="0"/>
              <a:t> </a:t>
            </a:r>
            <a:r>
              <a:rPr sz="1400" dirty="0"/>
              <a:t>para</a:t>
            </a:r>
            <a:r>
              <a:rPr sz="1400" spc="225" dirty="0"/>
              <a:t> </a:t>
            </a:r>
            <a:r>
              <a:rPr sz="1400" dirty="0"/>
              <a:t>as</a:t>
            </a:r>
            <a:r>
              <a:rPr sz="1400" spc="229" dirty="0"/>
              <a:t> </a:t>
            </a:r>
            <a:r>
              <a:rPr sz="1400" dirty="0"/>
              <a:t>crianças</a:t>
            </a:r>
            <a:r>
              <a:rPr sz="1400" spc="225" dirty="0"/>
              <a:t> </a:t>
            </a:r>
            <a:r>
              <a:rPr sz="1400" dirty="0"/>
              <a:t>são</a:t>
            </a:r>
            <a:r>
              <a:rPr sz="1400" spc="229" dirty="0"/>
              <a:t> </a:t>
            </a:r>
            <a:r>
              <a:rPr sz="1400" dirty="0"/>
              <a:t>versões</a:t>
            </a:r>
            <a:r>
              <a:rPr sz="1400" spc="225" dirty="0"/>
              <a:t> </a:t>
            </a:r>
            <a:r>
              <a:rPr sz="1400" dirty="0"/>
              <a:t>em</a:t>
            </a:r>
            <a:r>
              <a:rPr sz="1400" spc="220" dirty="0"/>
              <a:t> </a:t>
            </a:r>
            <a:r>
              <a:rPr sz="1400" dirty="0"/>
              <a:t>miniatura</a:t>
            </a:r>
            <a:r>
              <a:rPr sz="1400" spc="225" dirty="0"/>
              <a:t> </a:t>
            </a:r>
            <a:r>
              <a:rPr sz="1400" dirty="0"/>
              <a:t>das</a:t>
            </a:r>
            <a:r>
              <a:rPr sz="1400" spc="225" dirty="0"/>
              <a:t> </a:t>
            </a:r>
            <a:r>
              <a:rPr sz="1400" dirty="0"/>
              <a:t>competições</a:t>
            </a:r>
            <a:r>
              <a:rPr sz="1400" spc="245" dirty="0"/>
              <a:t> </a:t>
            </a:r>
            <a:r>
              <a:rPr sz="1400" spc="-25" dirty="0"/>
              <a:t>dos </a:t>
            </a:r>
            <a:r>
              <a:rPr sz="1400" dirty="0"/>
              <a:t>adultos. Claramente,</a:t>
            </a:r>
            <a:r>
              <a:rPr sz="1400" spc="10" dirty="0"/>
              <a:t> </a:t>
            </a:r>
            <a:r>
              <a:rPr sz="1400" dirty="0"/>
              <a:t>esta</a:t>
            </a:r>
            <a:r>
              <a:rPr sz="1400" spc="10" dirty="0"/>
              <a:t> </a:t>
            </a:r>
            <a:r>
              <a:rPr sz="1400" dirty="0"/>
              <a:t>forma</a:t>
            </a:r>
            <a:r>
              <a:rPr sz="1400" spc="10" dirty="0"/>
              <a:t> </a:t>
            </a:r>
            <a:r>
              <a:rPr sz="1400" dirty="0"/>
              <a:t>entra</a:t>
            </a:r>
            <a:r>
              <a:rPr sz="1400" spc="10" dirty="0"/>
              <a:t> </a:t>
            </a:r>
            <a:r>
              <a:rPr sz="1400" dirty="0"/>
              <a:t>em</a:t>
            </a:r>
            <a:r>
              <a:rPr sz="1400" spc="5" dirty="0"/>
              <a:t> </a:t>
            </a:r>
            <a:r>
              <a:rPr sz="1400" dirty="0"/>
              <a:t>colisão</a:t>
            </a:r>
            <a:r>
              <a:rPr sz="1400" spc="15" dirty="0"/>
              <a:t> </a:t>
            </a:r>
            <a:r>
              <a:rPr sz="1400" dirty="0"/>
              <a:t>com</a:t>
            </a:r>
            <a:r>
              <a:rPr sz="1400" spc="10" dirty="0"/>
              <a:t> </a:t>
            </a:r>
            <a:r>
              <a:rPr sz="1400" dirty="0"/>
              <a:t>o</a:t>
            </a:r>
            <a:r>
              <a:rPr sz="1400" spc="10" dirty="0"/>
              <a:t> </a:t>
            </a:r>
            <a:r>
              <a:rPr sz="1400" dirty="0"/>
              <a:t>princípio</a:t>
            </a:r>
            <a:r>
              <a:rPr sz="1400" spc="15" dirty="0"/>
              <a:t> </a:t>
            </a:r>
            <a:r>
              <a:rPr sz="1400" dirty="0"/>
              <a:t>base,</a:t>
            </a:r>
            <a:r>
              <a:rPr sz="1400" spc="10" dirty="0"/>
              <a:t> </a:t>
            </a:r>
            <a:r>
              <a:rPr sz="1400" dirty="0"/>
              <a:t>ou</a:t>
            </a:r>
            <a:r>
              <a:rPr sz="1400" spc="5" dirty="0"/>
              <a:t> </a:t>
            </a:r>
            <a:r>
              <a:rPr sz="1400" dirty="0"/>
              <a:t>seja,</a:t>
            </a:r>
            <a:r>
              <a:rPr sz="1400" spc="10" dirty="0"/>
              <a:t> </a:t>
            </a:r>
            <a:r>
              <a:rPr sz="1400" dirty="0"/>
              <a:t>desenvolver</a:t>
            </a:r>
            <a:r>
              <a:rPr sz="1400" spc="15" dirty="0"/>
              <a:t> </a:t>
            </a:r>
            <a:r>
              <a:rPr sz="1400" spc="-10" dirty="0"/>
              <a:t>oportunidades </a:t>
            </a:r>
            <a:r>
              <a:rPr sz="1400" dirty="0"/>
              <a:t>adequadas</a:t>
            </a:r>
            <a:r>
              <a:rPr sz="1400" spc="-30" dirty="0"/>
              <a:t> </a:t>
            </a:r>
            <a:r>
              <a:rPr sz="1400" dirty="0"/>
              <a:t>para</a:t>
            </a:r>
            <a:r>
              <a:rPr sz="1400" spc="-15" dirty="0"/>
              <a:t> </a:t>
            </a:r>
            <a:r>
              <a:rPr sz="1400" dirty="0"/>
              <a:t>as</a:t>
            </a:r>
            <a:r>
              <a:rPr sz="1400" spc="-20" dirty="0"/>
              <a:t> </a:t>
            </a:r>
            <a:r>
              <a:rPr sz="1400" dirty="0"/>
              <a:t>crianças</a:t>
            </a:r>
            <a:r>
              <a:rPr sz="1400" spc="-15" dirty="0"/>
              <a:t> </a:t>
            </a:r>
            <a:r>
              <a:rPr sz="1400" dirty="0"/>
              <a:t>no</a:t>
            </a:r>
            <a:r>
              <a:rPr sz="1400" spc="-15" dirty="0"/>
              <a:t> </a:t>
            </a:r>
            <a:r>
              <a:rPr sz="1400" dirty="0"/>
              <a:t>atletismo,</a:t>
            </a:r>
            <a:r>
              <a:rPr sz="1400" spc="-20" dirty="0"/>
              <a:t> </a:t>
            </a:r>
            <a:r>
              <a:rPr sz="1400" dirty="0"/>
              <a:t>que</a:t>
            </a:r>
            <a:r>
              <a:rPr sz="1400" spc="-20" dirty="0"/>
              <a:t> </a:t>
            </a:r>
            <a:r>
              <a:rPr sz="1400" dirty="0"/>
              <a:t>como</a:t>
            </a:r>
            <a:r>
              <a:rPr sz="1400" spc="-15" dirty="0"/>
              <a:t> </a:t>
            </a:r>
            <a:r>
              <a:rPr sz="1400" dirty="0"/>
              <a:t>se</a:t>
            </a:r>
            <a:r>
              <a:rPr sz="1400" spc="-25" dirty="0"/>
              <a:t> </a:t>
            </a:r>
            <a:r>
              <a:rPr sz="1400" dirty="0"/>
              <a:t>pode</a:t>
            </a:r>
            <a:r>
              <a:rPr sz="1400" spc="-25" dirty="0"/>
              <a:t> </a:t>
            </a:r>
            <a:r>
              <a:rPr sz="1400" dirty="0"/>
              <a:t>verificar</a:t>
            </a:r>
            <a:r>
              <a:rPr sz="1400" spc="-15" dirty="0"/>
              <a:t> </a:t>
            </a:r>
            <a:r>
              <a:rPr sz="1400" dirty="0"/>
              <a:t>não</a:t>
            </a:r>
            <a:r>
              <a:rPr sz="1400" spc="-15" dirty="0"/>
              <a:t> </a:t>
            </a:r>
            <a:r>
              <a:rPr sz="1400" spc="-10" dirty="0"/>
              <a:t>acontece,</a:t>
            </a:r>
            <a:r>
              <a:rPr sz="1400" spc="-25" dirty="0"/>
              <a:t> </a:t>
            </a:r>
            <a:r>
              <a:rPr sz="1400" dirty="0"/>
              <a:t>pois</a:t>
            </a:r>
            <a:r>
              <a:rPr sz="1400" spc="-15" dirty="0"/>
              <a:t> </a:t>
            </a:r>
            <a:r>
              <a:rPr sz="1400" dirty="0"/>
              <a:t>as</a:t>
            </a:r>
            <a:r>
              <a:rPr sz="1400" spc="-15" dirty="0"/>
              <a:t> </a:t>
            </a:r>
            <a:r>
              <a:rPr sz="1400" dirty="0"/>
              <a:t>competições </a:t>
            </a:r>
            <a:r>
              <a:rPr sz="1400" spc="-25" dirty="0"/>
              <a:t>não </a:t>
            </a:r>
            <a:r>
              <a:rPr sz="1400" dirty="0"/>
              <a:t>são</a:t>
            </a:r>
            <a:r>
              <a:rPr sz="1400" spc="-25" dirty="0"/>
              <a:t> </a:t>
            </a:r>
            <a:r>
              <a:rPr sz="1400" spc="-10" dirty="0"/>
              <a:t>atrativas</a:t>
            </a:r>
            <a:r>
              <a:rPr sz="1400" spc="-15" dirty="0"/>
              <a:t> </a:t>
            </a:r>
            <a:r>
              <a:rPr sz="1400" dirty="0"/>
              <a:t>para</a:t>
            </a:r>
            <a:r>
              <a:rPr sz="1400" spc="-25" dirty="0"/>
              <a:t> </a:t>
            </a:r>
            <a:r>
              <a:rPr sz="1400" dirty="0"/>
              <a:t>as</a:t>
            </a:r>
            <a:r>
              <a:rPr sz="1400" spc="-25" dirty="0"/>
              <a:t> </a:t>
            </a:r>
            <a:r>
              <a:rPr sz="1400" dirty="0"/>
              <a:t>crianças</a:t>
            </a:r>
            <a:r>
              <a:rPr sz="1400" spc="-10" dirty="0"/>
              <a:t> </a:t>
            </a:r>
            <a:r>
              <a:rPr sz="1400" dirty="0"/>
              <a:t>que</a:t>
            </a:r>
            <a:r>
              <a:rPr sz="1400" spc="-15" dirty="0"/>
              <a:t> </a:t>
            </a:r>
            <a:r>
              <a:rPr sz="1400" dirty="0"/>
              <a:t>nelas</a:t>
            </a:r>
            <a:r>
              <a:rPr sz="1400" spc="-15" dirty="0"/>
              <a:t> </a:t>
            </a:r>
            <a:r>
              <a:rPr sz="1400" dirty="0"/>
              <a:t>se</a:t>
            </a:r>
            <a:r>
              <a:rPr sz="1400" spc="-30" dirty="0"/>
              <a:t> </a:t>
            </a:r>
            <a:r>
              <a:rPr sz="1400" spc="-10" dirty="0"/>
              <a:t>envolvem.</a:t>
            </a:r>
            <a:r>
              <a:rPr sz="1400" spc="-20" dirty="0"/>
              <a:t> </a:t>
            </a:r>
            <a:r>
              <a:rPr sz="1400" dirty="0"/>
              <a:t>Só</a:t>
            </a:r>
            <a:r>
              <a:rPr sz="1400" spc="-30" dirty="0"/>
              <a:t> </a:t>
            </a:r>
            <a:r>
              <a:rPr sz="1400" dirty="0"/>
              <a:t>uma</a:t>
            </a:r>
            <a:r>
              <a:rPr sz="1400" spc="-30" dirty="0"/>
              <a:t> </a:t>
            </a:r>
            <a:r>
              <a:rPr sz="1400" dirty="0"/>
              <a:t>ganha,</a:t>
            </a:r>
            <a:r>
              <a:rPr sz="1400" spc="-5" dirty="0"/>
              <a:t> </a:t>
            </a:r>
            <a:r>
              <a:rPr sz="1400" dirty="0"/>
              <a:t>as</a:t>
            </a:r>
            <a:r>
              <a:rPr sz="1400" spc="-20" dirty="0"/>
              <a:t> </a:t>
            </a:r>
            <a:r>
              <a:rPr sz="1400" dirty="0"/>
              <a:t>outras</a:t>
            </a:r>
            <a:r>
              <a:rPr sz="1400" spc="-25" dirty="0"/>
              <a:t> </a:t>
            </a:r>
            <a:r>
              <a:rPr sz="1400" spc="-20" dirty="0"/>
              <a:t>não.</a:t>
            </a:r>
            <a:endParaRPr sz="1400"/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550"/>
          </a:p>
          <a:p>
            <a:pPr algn="ctr">
              <a:lnSpc>
                <a:spcPct val="100000"/>
              </a:lnSpc>
            </a:pPr>
            <a:r>
              <a:rPr b="1" dirty="0">
                <a:latin typeface="Calibri"/>
                <a:cs typeface="Calibri"/>
              </a:rPr>
              <a:t>ADEQUAR</a:t>
            </a:r>
            <a:r>
              <a:rPr b="1" spc="-4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AO</a:t>
            </a:r>
            <a:r>
              <a:rPr b="1" spc="-3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NÍVEL</a:t>
            </a:r>
            <a:r>
              <a:rPr b="1" spc="-3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DE</a:t>
            </a:r>
            <a:r>
              <a:rPr b="1" spc="-25" dirty="0">
                <a:latin typeface="Calibri"/>
                <a:cs typeface="Calibri"/>
              </a:rPr>
              <a:t> </a:t>
            </a:r>
            <a:r>
              <a:rPr b="1" spc="-20" dirty="0">
                <a:latin typeface="Calibri"/>
                <a:cs typeface="Calibri"/>
              </a:rPr>
              <a:t>DESENVOLVIMENTO</a:t>
            </a:r>
            <a:r>
              <a:rPr b="1" spc="-4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FÍSICO,</a:t>
            </a:r>
            <a:r>
              <a:rPr b="1" spc="-35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COGNITIVO</a:t>
            </a:r>
            <a:r>
              <a:rPr b="1" spc="-4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E</a:t>
            </a:r>
            <a:r>
              <a:rPr b="1" spc="-20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EMOCIONAL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5085">
              <a:lnSpc>
                <a:spcPct val="100000"/>
              </a:lnSpc>
              <a:spcBef>
                <a:spcPts val="105"/>
              </a:spcBef>
            </a:pPr>
            <a:r>
              <a:rPr spc="-55" dirty="0"/>
              <a:t>Kid’s</a:t>
            </a:r>
            <a:r>
              <a:rPr spc="-165" dirty="0"/>
              <a:t> </a:t>
            </a:r>
            <a:r>
              <a:rPr spc="-10" dirty="0"/>
              <a:t>Athletics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1375" y="5149596"/>
            <a:ext cx="1738883" cy="125882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520566" y="1817954"/>
            <a:ext cx="221297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QUAIS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OS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OBJECTIVOS?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2360" y="2656713"/>
            <a:ext cx="6574790" cy="1520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354965" algn="l"/>
              </a:tabLst>
            </a:pPr>
            <a:r>
              <a:rPr sz="1400" dirty="0">
                <a:latin typeface="Calibri"/>
                <a:cs typeface="Calibri"/>
              </a:rPr>
              <a:t>Que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um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alargado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número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crianças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possa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participar ativamente e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em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simultâneo;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Calibri"/>
              <a:buAutoNum type="arabicPeriod"/>
            </a:pPr>
            <a:endParaRPr sz="135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AutoNum type="arabicPeriod"/>
              <a:tabLst>
                <a:tab pos="354965" algn="l"/>
              </a:tabLst>
            </a:pPr>
            <a:r>
              <a:rPr sz="1400" dirty="0">
                <a:latin typeface="Calibri"/>
                <a:cs typeface="Calibri"/>
              </a:rPr>
              <a:t>Que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as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várias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formas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movimentos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básicos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do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atletismo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sejam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experimentadas;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Calibri"/>
              <a:buAutoNum type="arabicPeriod"/>
            </a:pPr>
            <a:endParaRPr sz="135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AutoNum type="arabicPeriod"/>
              <a:tabLst>
                <a:tab pos="354965" algn="l"/>
              </a:tabLst>
            </a:pPr>
            <a:r>
              <a:rPr sz="1400" dirty="0">
                <a:latin typeface="Calibri"/>
                <a:cs typeface="Calibri"/>
              </a:rPr>
              <a:t>Que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não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só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as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crianças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mais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fortes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mais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rápidas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contribuam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para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um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bom</a:t>
            </a:r>
            <a:r>
              <a:rPr sz="1400" spc="-10" dirty="0">
                <a:latin typeface="Calibri"/>
                <a:cs typeface="Calibri"/>
              </a:rPr>
              <a:t> resultado;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Calibri"/>
              <a:buAutoNum type="arabicPeriod"/>
            </a:pPr>
            <a:endParaRPr sz="135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AutoNum type="arabicPeriod"/>
              <a:tabLst>
                <a:tab pos="354965" algn="l"/>
              </a:tabLst>
            </a:pPr>
            <a:r>
              <a:rPr sz="1400" dirty="0">
                <a:latin typeface="Calibri"/>
                <a:cs typeface="Calibri"/>
              </a:rPr>
              <a:t>Que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sejam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requisitadas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as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capacidades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coordenativas</a:t>
            </a:r>
            <a:r>
              <a:rPr sz="1400" dirty="0">
                <a:latin typeface="Calibri"/>
                <a:cs typeface="Calibri"/>
              </a:rPr>
              <a:t> e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perícia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adequadas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à </a:t>
            </a:r>
            <a:r>
              <a:rPr sz="1400" spc="-10" dirty="0">
                <a:latin typeface="Calibri"/>
                <a:cs typeface="Calibri"/>
              </a:rPr>
              <a:t>idade;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5085">
              <a:lnSpc>
                <a:spcPct val="100000"/>
              </a:lnSpc>
              <a:spcBef>
                <a:spcPts val="105"/>
              </a:spcBef>
            </a:pPr>
            <a:r>
              <a:rPr spc="-55" dirty="0"/>
              <a:t>Kid’s</a:t>
            </a:r>
            <a:r>
              <a:rPr spc="-165" dirty="0"/>
              <a:t> </a:t>
            </a:r>
            <a:r>
              <a:rPr spc="-10" dirty="0"/>
              <a:t>Athletics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2360" y="1817954"/>
            <a:ext cx="7767320" cy="25539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1915"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QUAIS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OS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OBJECTIVOS?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2100">
              <a:latin typeface="Calibri"/>
              <a:cs typeface="Calibri"/>
            </a:endParaRPr>
          </a:p>
          <a:p>
            <a:pPr marL="355600" marR="248920" indent="-342900">
              <a:lnSpc>
                <a:spcPct val="150000"/>
              </a:lnSpc>
              <a:buAutoNum type="arabicPeriod" startAt="5"/>
              <a:tabLst>
                <a:tab pos="355600" algn="l"/>
              </a:tabLst>
            </a:pPr>
            <a:r>
              <a:rPr sz="1400" dirty="0">
                <a:latin typeface="Calibri"/>
                <a:cs typeface="Calibri"/>
              </a:rPr>
              <a:t>Que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programa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tenha uma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componente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aventura,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oferecendo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uma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apropriada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aproximação</a:t>
            </a:r>
            <a:r>
              <a:rPr sz="1400" spc="-25" dirty="0">
                <a:latin typeface="Calibri"/>
                <a:cs typeface="Calibri"/>
              </a:rPr>
              <a:t> do </a:t>
            </a:r>
            <a:r>
              <a:rPr sz="1400" dirty="0">
                <a:latin typeface="Calibri"/>
                <a:cs typeface="Calibri"/>
              </a:rPr>
              <a:t>atletismo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às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crianças;</a:t>
            </a:r>
            <a:endParaRPr sz="14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840"/>
              </a:spcBef>
              <a:buAutoNum type="arabicPeriod" startAt="5"/>
              <a:tabLst>
                <a:tab pos="354965" algn="l"/>
              </a:tabLst>
            </a:pPr>
            <a:r>
              <a:rPr sz="1400" dirty="0">
                <a:latin typeface="Calibri"/>
                <a:cs typeface="Calibri"/>
              </a:rPr>
              <a:t>Que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programa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tenha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uma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estrutura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uma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forma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pontuação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fácil,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baseada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na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ordem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das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equipas;</a:t>
            </a:r>
            <a:endParaRPr sz="14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840"/>
              </a:spcBef>
              <a:buAutoNum type="arabicPeriod" startAt="5"/>
              <a:tabLst>
                <a:tab pos="354965" algn="l"/>
              </a:tabLst>
            </a:pPr>
            <a:r>
              <a:rPr sz="1400" dirty="0">
                <a:latin typeface="Calibri"/>
                <a:cs typeface="Calibri"/>
              </a:rPr>
              <a:t>Que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sejam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necessários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poucos</a:t>
            </a:r>
            <a:r>
              <a:rPr sz="1400" spc="-10" dirty="0">
                <a:latin typeface="Calibri"/>
                <a:cs typeface="Calibri"/>
              </a:rPr>
              <a:t> assistentes</a:t>
            </a:r>
            <a:r>
              <a:rPr sz="1400" dirty="0">
                <a:latin typeface="Calibri"/>
                <a:cs typeface="Calibri"/>
              </a:rPr>
              <a:t> e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juízes;</a:t>
            </a:r>
            <a:endParaRPr sz="1400">
              <a:latin typeface="Calibri"/>
              <a:cs typeface="Calibri"/>
            </a:endParaRPr>
          </a:p>
          <a:p>
            <a:pPr marL="355600" marR="271780" indent="-342900">
              <a:lnSpc>
                <a:spcPct val="150000"/>
              </a:lnSpc>
              <a:buAutoNum type="arabicPeriod" startAt="5"/>
              <a:tabLst>
                <a:tab pos="355600" algn="l"/>
              </a:tabLst>
            </a:pPr>
            <a:r>
              <a:rPr sz="1400" dirty="0">
                <a:latin typeface="Calibri"/>
                <a:cs typeface="Calibri"/>
              </a:rPr>
              <a:t>Que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atletismo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seja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oferecido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sobe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forma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equipas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mistas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(rapazes </a:t>
            </a:r>
            <a:r>
              <a:rPr sz="1400" dirty="0">
                <a:latin typeface="Calibri"/>
                <a:cs typeface="Calibri"/>
              </a:rPr>
              <a:t>e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raparigas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participar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em </a:t>
            </a:r>
            <a:r>
              <a:rPr sz="1400" spc="-10" dirty="0">
                <a:latin typeface="Calibri"/>
                <a:cs typeface="Calibri"/>
              </a:rPr>
              <a:t>simultâneo).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5085">
              <a:lnSpc>
                <a:spcPct val="100000"/>
              </a:lnSpc>
              <a:spcBef>
                <a:spcPts val="105"/>
              </a:spcBef>
            </a:pPr>
            <a:r>
              <a:rPr spc="-55" dirty="0"/>
              <a:t>Kid’s</a:t>
            </a:r>
            <a:r>
              <a:rPr spc="-165" dirty="0"/>
              <a:t> </a:t>
            </a:r>
            <a:r>
              <a:rPr spc="-10" dirty="0"/>
              <a:t>Athletics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10283" y="4797552"/>
            <a:ext cx="2400300" cy="179984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2360" y="1817954"/>
            <a:ext cx="7748270" cy="25539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4139"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REGRAS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BASE: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1265"/>
              </a:spcBef>
              <a:buAutoNum type="arabicPeriod"/>
              <a:tabLst>
                <a:tab pos="354965" algn="l"/>
              </a:tabLst>
            </a:pPr>
            <a:r>
              <a:rPr sz="1400" dirty="0">
                <a:latin typeface="Calibri"/>
                <a:cs typeface="Calibri"/>
              </a:rPr>
              <a:t>No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Kid’s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Athletics são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formadas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equipas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mistas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(por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norma,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5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raparigas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5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rapazes,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mas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adaptável);</a:t>
            </a:r>
            <a:endParaRPr sz="14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840"/>
              </a:spcBef>
              <a:buAutoNum type="arabicPeriod"/>
              <a:tabLst>
                <a:tab pos="354965" algn="l"/>
              </a:tabLst>
            </a:pPr>
            <a:r>
              <a:rPr sz="1400" spc="-25" dirty="0">
                <a:latin typeface="Calibri"/>
                <a:cs typeface="Calibri"/>
              </a:rPr>
              <a:t>Todo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os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eventos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são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levados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cabo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como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um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JOGO</a:t>
            </a:r>
            <a:r>
              <a:rPr sz="1400" b="1" u="sng" spc="-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4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COLETIVO</a:t>
            </a:r>
            <a:r>
              <a:rPr sz="1400" spc="-10" dirty="0">
                <a:latin typeface="Calibri"/>
                <a:cs typeface="Calibri"/>
              </a:rPr>
              <a:t>;</a:t>
            </a:r>
            <a:endParaRPr sz="14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840"/>
              </a:spcBef>
              <a:buAutoNum type="arabicPeriod"/>
              <a:tabLst>
                <a:tab pos="354965" algn="l"/>
              </a:tabLst>
            </a:pPr>
            <a:r>
              <a:rPr sz="1400" spc="-20" dirty="0">
                <a:latin typeface="Calibri"/>
                <a:cs typeface="Calibri"/>
              </a:rPr>
              <a:t>Todas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as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crianças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devem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estar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em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atividade,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realizando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todas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as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tarefas;</a:t>
            </a:r>
            <a:endParaRPr sz="1400">
              <a:latin typeface="Calibri"/>
              <a:cs typeface="Calibri"/>
            </a:endParaRPr>
          </a:p>
          <a:p>
            <a:pPr marL="355600" marR="5080" indent="-342900">
              <a:lnSpc>
                <a:spcPct val="150000"/>
              </a:lnSpc>
              <a:spcBef>
                <a:spcPts val="5"/>
              </a:spcBef>
              <a:buAutoNum type="arabicPeriod"/>
              <a:tabLst>
                <a:tab pos="355600" algn="l"/>
              </a:tabLst>
            </a:pPr>
            <a:r>
              <a:rPr sz="1400" dirty="0">
                <a:latin typeface="Calibri"/>
                <a:cs typeface="Calibri"/>
              </a:rPr>
              <a:t>A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estrutura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do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evento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é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dividida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acordo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com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um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esquema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fixo,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tal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forma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que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três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áreas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distintas </a:t>
            </a:r>
            <a:r>
              <a:rPr sz="1400" dirty="0">
                <a:latin typeface="Calibri"/>
                <a:cs typeface="Calibri"/>
              </a:rPr>
              <a:t>são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formadas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(velocidade,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saltos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lançamentos),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podem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ser levadas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cabo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ao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mesmo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tempo.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0" dirty="0">
                <a:latin typeface="Calibri"/>
                <a:cs typeface="Calibri"/>
              </a:rPr>
              <a:t>A </a:t>
            </a:r>
            <a:r>
              <a:rPr sz="1400" dirty="0">
                <a:latin typeface="Calibri"/>
                <a:cs typeface="Calibri"/>
              </a:rPr>
              <a:t>corrida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resistência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é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feita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no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final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com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todos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em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conjunto;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5085">
              <a:lnSpc>
                <a:spcPct val="100000"/>
              </a:lnSpc>
              <a:spcBef>
                <a:spcPts val="105"/>
              </a:spcBef>
            </a:pPr>
            <a:r>
              <a:rPr spc="-55" dirty="0"/>
              <a:t>Kid’s</a:t>
            </a:r>
            <a:r>
              <a:rPr spc="-165" dirty="0"/>
              <a:t> </a:t>
            </a:r>
            <a:r>
              <a:rPr spc="-10" dirty="0"/>
              <a:t>Athletics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0516" y="4893564"/>
            <a:ext cx="2400300" cy="179984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76598" y="1817954"/>
            <a:ext cx="170370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GRUPOS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ETÁRIOS: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2360" y="2806064"/>
            <a:ext cx="5220335" cy="1520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Calibri"/>
                <a:cs typeface="Calibri"/>
              </a:rPr>
              <a:t>O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programa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Kids’Athletics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efectua-</a:t>
            </a:r>
            <a:r>
              <a:rPr sz="1400" dirty="0">
                <a:latin typeface="Calibri"/>
                <a:cs typeface="Calibri"/>
              </a:rPr>
              <a:t>se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com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três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diferentes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grupos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etários: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050">
              <a:latin typeface="Calibri"/>
              <a:cs typeface="Calibri"/>
            </a:endParaRPr>
          </a:p>
          <a:p>
            <a:pPr marL="12700" marR="2640965">
              <a:lnSpc>
                <a:spcPct val="150000"/>
              </a:lnSpc>
              <a:spcBef>
                <a:spcPts val="5"/>
              </a:spcBef>
            </a:pPr>
            <a:r>
              <a:rPr sz="1400" b="1" dirty="0">
                <a:latin typeface="Calibri"/>
                <a:cs typeface="Calibri"/>
              </a:rPr>
              <a:t>Grupo</a:t>
            </a:r>
            <a:r>
              <a:rPr sz="1400" b="1" spc="-4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I</a:t>
            </a:r>
            <a:r>
              <a:rPr sz="1400" dirty="0">
                <a:latin typeface="Calibri"/>
                <a:cs typeface="Calibri"/>
              </a:rPr>
              <a:t>: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Crianças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7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8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anos; </a:t>
            </a:r>
            <a:r>
              <a:rPr sz="1400" b="1" dirty="0">
                <a:latin typeface="Calibri"/>
                <a:cs typeface="Calibri"/>
              </a:rPr>
              <a:t>Grupo</a:t>
            </a:r>
            <a:r>
              <a:rPr sz="1400" b="1" spc="-4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II</a:t>
            </a:r>
            <a:r>
              <a:rPr sz="1400" dirty="0">
                <a:latin typeface="Calibri"/>
                <a:cs typeface="Calibri"/>
              </a:rPr>
              <a:t>: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Crianças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9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10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anos; </a:t>
            </a:r>
            <a:r>
              <a:rPr sz="1400" b="1" dirty="0">
                <a:latin typeface="Calibri"/>
                <a:cs typeface="Calibri"/>
              </a:rPr>
              <a:t>Grupo</a:t>
            </a:r>
            <a:r>
              <a:rPr sz="1400" b="1" spc="-4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III</a:t>
            </a:r>
            <a:r>
              <a:rPr sz="1400" dirty="0">
                <a:latin typeface="Calibri"/>
                <a:cs typeface="Calibri"/>
              </a:rPr>
              <a:t>: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Crianças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 11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12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anos.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5085">
              <a:lnSpc>
                <a:spcPct val="100000"/>
              </a:lnSpc>
              <a:spcBef>
                <a:spcPts val="105"/>
              </a:spcBef>
            </a:pPr>
            <a:r>
              <a:rPr spc="-55" dirty="0"/>
              <a:t>Kid’s</a:t>
            </a:r>
            <a:r>
              <a:rPr spc="-165" dirty="0"/>
              <a:t> </a:t>
            </a:r>
            <a:r>
              <a:rPr spc="-10" dirty="0"/>
              <a:t>Athletics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5652" y="4626864"/>
            <a:ext cx="2400300" cy="179984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610</Words>
  <Application>Microsoft Office PowerPoint</Application>
  <PresentationFormat>Apresentação no Ecrã (4:3)</PresentationFormat>
  <Paragraphs>65</Paragraphs>
  <Slides>14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dos diapositivos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Trebuchet MS</vt:lpstr>
      <vt:lpstr>Office Theme</vt:lpstr>
      <vt:lpstr>1_Office Theme</vt:lpstr>
      <vt:lpstr>ATLETISMO NO DESPORTO ESCOLAR</vt:lpstr>
      <vt:lpstr>Apresentação do PowerPoint</vt:lpstr>
      <vt:lpstr>Apresentação do PowerPoint</vt:lpstr>
      <vt:lpstr>Kid’s Athletics</vt:lpstr>
      <vt:lpstr>Kid’s Athletics</vt:lpstr>
      <vt:lpstr>Kid’s Athletics</vt:lpstr>
      <vt:lpstr>Kid’s Athletics</vt:lpstr>
      <vt:lpstr>Kid’s Athletics</vt:lpstr>
      <vt:lpstr>Kid’s Athletics</vt:lpstr>
      <vt:lpstr>Kid’s Athletics</vt:lpstr>
      <vt:lpstr>Kid’s Athletics</vt:lpstr>
      <vt:lpstr>Kid’s Athletics</vt:lpstr>
      <vt:lpstr>Kid’s Athletics</vt:lpstr>
      <vt:lpstr>Kid’s Athletics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iespinheira</dc:creator>
  <cp:lastModifiedBy>João Manuel Ribeiro (DGE)</cp:lastModifiedBy>
  <cp:revision>1</cp:revision>
  <dcterms:created xsi:type="dcterms:W3CDTF">2023-07-01T01:10:03Z</dcterms:created>
  <dcterms:modified xsi:type="dcterms:W3CDTF">2024-06-26T15:03:05Z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2022-07-08T00:00:00Z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2023-07-01T00:00:00Z</vt:filetime>
  </property>
  <property fmtid="{D5CDD505-2E9C-101B-9397-08002B2CF9AE}" pid="5" name="Producer">
    <vt:lpwstr>Microsoft® PowerPoint® 2013</vt:lpwstr>
  </property>
</Properties>
</file>