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65" r:id="rId4"/>
    <p:sldId id="257" r:id="rId5"/>
    <p:sldId id="258" r:id="rId6"/>
    <p:sldId id="259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A0F6C-D45D-0E48-AD15-67E393CD1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2F9BF-1E24-084B-A48C-B92322046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F0BCD-2F53-DA4B-99F3-0F0C1DF6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56C-7FF2-1842-BB24-65CF787EC950}" type="datetimeFigureOut">
              <a:rPr lang="en-PT" smtClean="0"/>
              <a:t>06/25/2024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8F10E-5BCB-D649-8A9C-E23D77F07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702D7-AD09-814B-9DA8-F08C54889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65233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FA75C-112F-754B-A6D6-BAAA84F3A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AA72E-833B-DF4F-82FB-83374F180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B78FF-9436-F540-A1B8-5A798866B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56C-7FF2-1842-BB24-65CF787EC950}" type="datetimeFigureOut">
              <a:rPr lang="en-PT" smtClean="0"/>
              <a:t>06/25/2024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B4077-07A7-C94E-A81C-65E4B075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35659-E507-AC4D-9512-1DF3A889F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16502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A red and blue flag with a white background&#10;&#10;Description automatically generated">
            <a:extLst>
              <a:ext uri="{FF2B5EF4-FFF2-40B4-BE49-F238E27FC236}">
                <a16:creationId xmlns:a16="http://schemas.microsoft.com/office/drawing/2014/main" id="{C1743365-2544-EB58-9229-C0B9C9B70D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39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53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A0F6C-D45D-0E48-AD15-67E393CD1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2F9BF-1E24-084B-A48C-B92322046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F0BCD-2F53-DA4B-99F3-0F0C1DF6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56C-7FF2-1842-BB24-65CF787EC950}" type="datetimeFigureOut">
              <a:rPr lang="en-PT" smtClean="0"/>
              <a:t>06/25/2024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8F10E-5BCB-D649-8A9C-E23D77F07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702D7-AD09-814B-9DA8-F08C54889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74322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FA75C-112F-754B-A6D6-BAAA84F3A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AA72E-833B-DF4F-82FB-83374F180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B78FF-9436-F540-A1B8-5A798866B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56C-7FF2-1842-BB24-65CF787EC950}" type="datetimeFigureOut">
              <a:rPr lang="en-PT" smtClean="0"/>
              <a:t>06/25/2024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B4077-07A7-C94E-A81C-65E4B075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35659-E507-AC4D-9512-1DF3A889F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14741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A red and blue flag with a white background&#10;&#10;Description automatically generated">
            <a:extLst>
              <a:ext uri="{FF2B5EF4-FFF2-40B4-BE49-F238E27FC236}">
                <a16:creationId xmlns:a16="http://schemas.microsoft.com/office/drawing/2014/main" id="{C1743365-2544-EB58-9229-C0B9C9B70D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23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A81C0-6E57-8640-9D7B-E088B0D8E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9E56C-7FF2-1842-BB24-65CF787EC950}" type="datetimeFigureOut">
              <a:rPr lang="en-PT" smtClean="0"/>
              <a:t>06/25/2024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70B69-6395-BC43-A1EE-B1E043B5B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4E6F9-EA8C-3D43-8182-537AB4C18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44064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D8F1B1-053D-DA48-B87B-A4EFCA365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A104B-F94D-824C-ACAB-06BD8BCB6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A81C0-6E57-8640-9D7B-E088B0D8E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9E56C-7FF2-1842-BB24-65CF787EC950}" type="datetimeFigureOut">
              <a:rPr lang="en-PT" smtClean="0"/>
              <a:t>06/25/2024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70B69-6395-BC43-A1EE-B1E043B5B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4E6F9-EA8C-3D43-8182-537AB4C18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04947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white banner with text and images&#10;&#10;Description automatically generated">
            <a:extLst>
              <a:ext uri="{FF2B5EF4-FFF2-40B4-BE49-F238E27FC236}">
                <a16:creationId xmlns:a16="http://schemas.microsoft.com/office/drawing/2014/main" id="{D0B00614-15E2-EEEF-5B73-C58C01452C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764274" y="327025"/>
            <a:ext cx="8379725" cy="25987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PT" b="1" dirty="0">
                <a:solidFill>
                  <a:schemeClr val="bg1"/>
                </a:solidFill>
              </a:rPr>
              <a:t>Ação Formação Padel Escolar</a:t>
            </a:r>
            <a:br>
              <a:rPr lang="pt-PT" b="1" dirty="0">
                <a:solidFill>
                  <a:schemeClr val="bg1"/>
                </a:solidFill>
              </a:rPr>
            </a:br>
            <a:r>
              <a:rPr lang="pt-PT" b="1" dirty="0">
                <a:solidFill>
                  <a:schemeClr val="bg1"/>
                </a:solidFill>
              </a:rPr>
              <a:t>[nível 1]</a:t>
            </a:r>
            <a:endParaRPr lang="pt-PT" sz="5400" b="1" dirty="0">
              <a:solidFill>
                <a:schemeClr val="bg1"/>
              </a:solidFill>
            </a:endParaRPr>
          </a:p>
        </p:txBody>
      </p:sp>
      <p:pic>
        <p:nvPicPr>
          <p:cNvPr id="3" name="Picture 2" descr="A red and white background with a person holding a tennis racket&#10;&#10;Description automatically generated">
            <a:extLst>
              <a:ext uri="{FF2B5EF4-FFF2-40B4-BE49-F238E27FC236}">
                <a16:creationId xmlns:a16="http://schemas.microsoft.com/office/drawing/2014/main" id="{24AE7AFE-A929-1BD3-141F-FFFB6A0600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53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425588" y="1420553"/>
            <a:ext cx="7221940" cy="740344"/>
          </a:xfrm>
          <a:prstGeom prst="rect">
            <a:avLst/>
          </a:prstGeom>
        </p:spPr>
        <p:txBody>
          <a:bodyPr/>
          <a:lstStyle/>
          <a:p>
            <a:r>
              <a:rPr lang="pt-PT" b="1" dirty="0" err="1"/>
              <a:t>Objectivos</a:t>
            </a:r>
            <a:r>
              <a:rPr lang="pt-PT" b="1" dirty="0"/>
              <a:t> a atingir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4294967295"/>
          </p:nvPr>
        </p:nvSpPr>
        <p:spPr>
          <a:xfrm>
            <a:off x="395785" y="1933433"/>
            <a:ext cx="11646090" cy="3942474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PT" sz="2000" dirty="0"/>
          </a:p>
          <a:p>
            <a:r>
              <a:rPr lang="pt-PT" dirty="0"/>
              <a:t>Providenciar aos professores um instrumento pedagógico de grande valor, assegurando conhecimentos específicos da modalidade, suficientes para que possam lecionar com qualidade o </a:t>
            </a:r>
            <a:r>
              <a:rPr lang="pt-PT" dirty="0" err="1"/>
              <a:t>Padel</a:t>
            </a:r>
            <a:r>
              <a:rPr lang="pt-PT" dirty="0"/>
              <a:t> nas aulas de educação física, bem como, desenvolver projetos nas escolas tanto na vertente curricular como extracurricular, nomeadamente o Desporto Escolar.</a:t>
            </a:r>
          </a:p>
          <a:p>
            <a:pPr lvl="1"/>
            <a:r>
              <a:rPr lang="pt-PT" sz="2600" dirty="0">
                <a:effectLst/>
              </a:rPr>
              <a:t>Conhecer as regras base do </a:t>
            </a:r>
            <a:r>
              <a:rPr lang="pt-PT" sz="2600" dirty="0" err="1">
                <a:effectLst/>
              </a:rPr>
              <a:t>Padel</a:t>
            </a:r>
            <a:endParaRPr lang="pt-PT" sz="2600" dirty="0">
              <a:effectLst/>
            </a:endParaRPr>
          </a:p>
          <a:p>
            <a:pPr lvl="1"/>
            <a:r>
              <a:rPr lang="pt-PT" sz="2600" dirty="0">
                <a:effectLst/>
              </a:rPr>
              <a:t>Identificar a terminologia específica;</a:t>
            </a:r>
          </a:p>
          <a:p>
            <a:pPr lvl="1"/>
            <a:r>
              <a:rPr lang="pt-PT" sz="2600" dirty="0">
                <a:effectLst/>
              </a:rPr>
              <a:t>Conhecer gestos técnicos específicos de base;</a:t>
            </a:r>
          </a:p>
          <a:p>
            <a:pPr lvl="1"/>
            <a:r>
              <a:rPr lang="pt-PT" sz="2600" dirty="0">
                <a:effectLst/>
              </a:rPr>
              <a:t>Conhecer os princípios do jogo; diferenciando as zonas e os princípios táticos inerentes a cada uma delas</a:t>
            </a:r>
          </a:p>
          <a:p>
            <a:pPr lvl="1"/>
            <a:r>
              <a:rPr lang="pt-PT" sz="2600" dirty="0">
                <a:effectLst/>
              </a:rPr>
              <a:t>Conhecer e desenvolver formas jogadas simplificadas; e metodologias específicas para o ensino e treino da modalidade nos escalões mais jovens</a:t>
            </a:r>
          </a:p>
          <a:p>
            <a:pPr lvl="1"/>
            <a:r>
              <a:rPr lang="pt-PT" sz="2600" dirty="0">
                <a:effectLst/>
              </a:rPr>
              <a:t>Dominar as movimentações específicas básicas do jogo formal;</a:t>
            </a:r>
          </a:p>
          <a:p>
            <a:endParaRPr lang="pt-PT" sz="2600" dirty="0"/>
          </a:p>
        </p:txBody>
      </p:sp>
    </p:spTree>
    <p:extLst>
      <p:ext uri="{BB962C8B-B14F-4D97-AF65-F5344CB8AC3E}">
        <p14:creationId xmlns:p14="http://schemas.microsoft.com/office/powerpoint/2010/main" val="148419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245660" y="1460310"/>
            <a:ext cx="6159690" cy="623248"/>
          </a:xfrm>
          <a:prstGeom prst="rect">
            <a:avLst/>
          </a:prstGeom>
        </p:spPr>
        <p:txBody>
          <a:bodyPr/>
          <a:lstStyle/>
          <a:p>
            <a:r>
              <a:rPr lang="pt-PT" b="1" dirty="0"/>
              <a:t>Conteúdos da 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4294967295"/>
          </p:nvPr>
        </p:nvSpPr>
        <p:spPr>
          <a:xfrm>
            <a:off x="304799" y="1872776"/>
            <a:ext cx="10027755" cy="4351338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PT" sz="1800" dirty="0"/>
          </a:p>
          <a:p>
            <a:r>
              <a:rPr lang="pt-PT" sz="4300" b="1" dirty="0">
                <a:effectLst/>
              </a:rPr>
              <a:t>-  Enquadramento Geral (2h)</a:t>
            </a:r>
            <a:endParaRPr lang="pt-PT" sz="4300" dirty="0">
              <a:effectLst/>
            </a:endParaRPr>
          </a:p>
          <a:p>
            <a:pPr lvl="1"/>
            <a:r>
              <a:rPr lang="pt-PT" sz="4300" dirty="0">
                <a:effectLst/>
              </a:rPr>
              <a:t>Enquadramento do aparecimento da modalidade</a:t>
            </a:r>
          </a:p>
          <a:p>
            <a:pPr lvl="1"/>
            <a:r>
              <a:rPr lang="pt-PT" sz="4300" dirty="0">
                <a:effectLst/>
              </a:rPr>
              <a:t>História da Modalidade no Mundo</a:t>
            </a:r>
          </a:p>
          <a:p>
            <a:pPr lvl="1"/>
            <a:r>
              <a:rPr lang="pt-PT" sz="4300" dirty="0">
                <a:effectLst/>
              </a:rPr>
              <a:t>História da modalidade em Portugal</a:t>
            </a:r>
          </a:p>
          <a:p>
            <a:pPr lvl="0"/>
            <a:r>
              <a:rPr lang="pt-PT" sz="4300" dirty="0">
                <a:effectLst/>
              </a:rPr>
              <a:t>Caraterização do jogo</a:t>
            </a:r>
          </a:p>
          <a:p>
            <a:pPr lvl="0"/>
            <a:r>
              <a:rPr lang="pt-PT" sz="4300" dirty="0">
                <a:effectLst/>
              </a:rPr>
              <a:t>Principais regras do Jogo</a:t>
            </a:r>
          </a:p>
          <a:p>
            <a:pPr lvl="0"/>
            <a:r>
              <a:rPr lang="pt-PT" sz="4300" dirty="0">
                <a:effectLst/>
              </a:rPr>
              <a:t>Terminologia específica</a:t>
            </a:r>
          </a:p>
          <a:p>
            <a:pPr lvl="0"/>
            <a:r>
              <a:rPr lang="pt-PT" sz="4300" dirty="0">
                <a:effectLst/>
              </a:rPr>
              <a:t>O projeto do </a:t>
            </a:r>
            <a:r>
              <a:rPr lang="pt-PT" sz="4300" dirty="0" err="1">
                <a:effectLst/>
              </a:rPr>
              <a:t>Padel</a:t>
            </a:r>
            <a:r>
              <a:rPr lang="pt-PT" sz="4300" dirty="0">
                <a:effectLst/>
              </a:rPr>
              <a:t> Escolar</a:t>
            </a:r>
          </a:p>
          <a:p>
            <a:r>
              <a:rPr lang="pt-PT" sz="4300" dirty="0">
                <a:effectLst/>
              </a:rPr>
              <a:t> </a:t>
            </a:r>
            <a:r>
              <a:rPr lang="pt-PT" sz="4300" b="1" dirty="0">
                <a:effectLst/>
              </a:rPr>
              <a:t> </a:t>
            </a:r>
            <a:endParaRPr lang="pt-PT" sz="4300" dirty="0">
              <a:effectLst/>
            </a:endParaRPr>
          </a:p>
          <a:p>
            <a:r>
              <a:rPr lang="pt-PT" sz="4300" b="1" dirty="0">
                <a:effectLst/>
              </a:rPr>
              <a:t>- Conhecer os princípios do Jogo (3h)</a:t>
            </a:r>
            <a:endParaRPr lang="pt-PT" sz="4300" dirty="0">
              <a:effectLst/>
            </a:endParaRPr>
          </a:p>
          <a:p>
            <a:r>
              <a:rPr lang="pt-PT" sz="4300" dirty="0">
                <a:effectLst/>
              </a:rPr>
              <a:t>. Situações defensivas</a:t>
            </a:r>
          </a:p>
          <a:p>
            <a:r>
              <a:rPr lang="pt-PT" sz="4300" dirty="0">
                <a:effectLst/>
              </a:rPr>
              <a:t>. Situações ofensivas</a:t>
            </a:r>
          </a:p>
          <a:p>
            <a:pPr marL="0" indent="0">
              <a:buNone/>
            </a:pPr>
            <a:r>
              <a:rPr lang="pt-PT" sz="4300" dirty="0"/>
              <a:t>       </a:t>
            </a:r>
            <a:r>
              <a:rPr lang="pt-PT" sz="4300" dirty="0">
                <a:effectLst/>
              </a:rPr>
              <a:t>  . Situações de Jogo</a:t>
            </a:r>
          </a:p>
          <a:p>
            <a:r>
              <a:rPr lang="pt-PT" sz="4300" dirty="0">
                <a:effectLst/>
              </a:rPr>
              <a:t>               </a:t>
            </a:r>
          </a:p>
          <a:p>
            <a:r>
              <a:rPr lang="pt-PT" sz="4300" dirty="0">
                <a:effectLst/>
              </a:rPr>
              <a:t> </a:t>
            </a:r>
          </a:p>
          <a:p>
            <a:r>
              <a:rPr lang="pt-PT" sz="4300" b="1" dirty="0">
                <a:effectLst/>
              </a:rPr>
              <a:t>-  ÉTICA E VALORES NO PADEL(2h) na </a:t>
            </a:r>
            <a:r>
              <a:rPr lang="pt-PT" sz="4300" b="1" dirty="0" err="1">
                <a:effectLst/>
              </a:rPr>
              <a:t>perspectiva</a:t>
            </a:r>
            <a:r>
              <a:rPr lang="pt-PT" sz="4300" b="1" dirty="0">
                <a:effectLst/>
              </a:rPr>
              <a:t> do:</a:t>
            </a:r>
            <a:endParaRPr lang="pt-PT" sz="4300" dirty="0">
              <a:effectLst/>
            </a:endParaRPr>
          </a:p>
          <a:p>
            <a:r>
              <a:rPr lang="pt-PT" sz="4300" dirty="0">
                <a:effectLst/>
              </a:rPr>
              <a:t>                 .  Praticante</a:t>
            </a:r>
          </a:p>
          <a:p>
            <a:r>
              <a:rPr lang="pt-PT" sz="4300" dirty="0">
                <a:effectLst/>
              </a:rPr>
              <a:t>                 .  Professor</a:t>
            </a:r>
          </a:p>
          <a:p>
            <a:r>
              <a:rPr lang="pt-PT" sz="4300" dirty="0">
                <a:effectLst/>
              </a:rPr>
              <a:t>                 . Encarregado de Educação</a:t>
            </a:r>
          </a:p>
          <a:p>
            <a:endParaRPr lang="pt-PT" sz="4300" dirty="0"/>
          </a:p>
        </p:txBody>
      </p:sp>
      <p:sp>
        <p:nvSpPr>
          <p:cNvPr id="4" name="Retângulo 3"/>
          <p:cNvSpPr/>
          <p:nvPr/>
        </p:nvSpPr>
        <p:spPr>
          <a:xfrm>
            <a:off x="7135443" y="748330"/>
            <a:ext cx="4497859" cy="4928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dirty="0">
                <a:effectLst/>
              </a:rPr>
              <a:t> </a:t>
            </a:r>
            <a:r>
              <a:rPr lang="pt-PT" b="1" dirty="0">
                <a:effectLst/>
              </a:rPr>
              <a:t>-  Introdução à Metodologia de Ensino(18h)</a:t>
            </a:r>
            <a:endParaRPr lang="pt-PT" dirty="0">
              <a:effectLst/>
            </a:endParaRPr>
          </a:p>
          <a:p>
            <a:r>
              <a:rPr lang="pt-PT" dirty="0">
                <a:effectLst/>
              </a:rPr>
              <a:t>. Progressões de ensino para as principais técnicas e </a:t>
            </a:r>
            <a:r>
              <a:rPr lang="pt-PT" dirty="0" err="1">
                <a:effectLst/>
              </a:rPr>
              <a:t>respectivas</a:t>
            </a:r>
            <a:r>
              <a:rPr lang="pt-PT" dirty="0">
                <a:effectLst/>
              </a:rPr>
              <a:t> componentes </a:t>
            </a:r>
            <a:r>
              <a:rPr lang="pt-PT" dirty="0" err="1">
                <a:effectLst/>
              </a:rPr>
              <a:t>tácticas</a:t>
            </a:r>
            <a:r>
              <a:rPr lang="pt-PT" dirty="0">
                <a:effectLst/>
              </a:rPr>
              <a:t> específicas.</a:t>
            </a:r>
          </a:p>
          <a:p>
            <a:r>
              <a:rPr lang="pt-PT" dirty="0">
                <a:effectLst/>
              </a:rPr>
              <a:t>    . Posição de Espera</a:t>
            </a:r>
          </a:p>
          <a:p>
            <a:r>
              <a:rPr lang="pt-PT" dirty="0"/>
              <a:t>    . Deslocamento</a:t>
            </a:r>
            <a:endParaRPr lang="pt-PT" dirty="0">
              <a:effectLst/>
            </a:endParaRPr>
          </a:p>
          <a:p>
            <a:r>
              <a:rPr lang="pt-PT" dirty="0">
                <a:effectLst/>
              </a:rPr>
              <a:t>   . Gesto Técnico da Direita</a:t>
            </a:r>
          </a:p>
          <a:p>
            <a:r>
              <a:rPr lang="pt-PT" dirty="0">
                <a:effectLst/>
              </a:rPr>
              <a:t>   . Gesto Técnico de esquerda</a:t>
            </a:r>
          </a:p>
          <a:p>
            <a:r>
              <a:rPr lang="pt-PT" dirty="0">
                <a:effectLst/>
              </a:rPr>
              <a:t>   . Gesto Técnico do Serviço</a:t>
            </a:r>
          </a:p>
          <a:p>
            <a:r>
              <a:rPr lang="pt-PT" dirty="0">
                <a:effectLst/>
              </a:rPr>
              <a:t>   . O Balão</a:t>
            </a:r>
          </a:p>
          <a:p>
            <a:r>
              <a:rPr lang="pt-PT" dirty="0">
                <a:effectLst/>
              </a:rPr>
              <a:t>   . Os ressaltos na Parede</a:t>
            </a:r>
          </a:p>
          <a:p>
            <a:r>
              <a:rPr lang="pt-PT" dirty="0">
                <a:effectLst/>
              </a:rPr>
              <a:t>   .  Gesto Técnico do </a:t>
            </a:r>
            <a:r>
              <a:rPr lang="pt-PT" dirty="0" err="1">
                <a:effectLst/>
              </a:rPr>
              <a:t>Voley</a:t>
            </a:r>
            <a:r>
              <a:rPr lang="pt-PT" dirty="0">
                <a:effectLst/>
              </a:rPr>
              <a:t> de Direita</a:t>
            </a:r>
          </a:p>
          <a:p>
            <a:r>
              <a:rPr lang="pt-PT" dirty="0">
                <a:effectLst/>
              </a:rPr>
              <a:t>   . Gesto Técnico de </a:t>
            </a:r>
            <a:r>
              <a:rPr lang="pt-PT" dirty="0" err="1">
                <a:effectLst/>
              </a:rPr>
              <a:t>Voley</a:t>
            </a:r>
            <a:r>
              <a:rPr lang="pt-PT" dirty="0">
                <a:effectLst/>
              </a:rPr>
              <a:t> de Esquerda</a:t>
            </a:r>
          </a:p>
          <a:p>
            <a:r>
              <a:rPr lang="pt-PT" dirty="0"/>
              <a:t>   . </a:t>
            </a:r>
            <a:r>
              <a:rPr lang="pt-PT" dirty="0" err="1"/>
              <a:t>Gest</a:t>
            </a:r>
            <a:r>
              <a:rPr lang="pt-PT" dirty="0"/>
              <a:t> técnico de Smash</a:t>
            </a:r>
            <a:endParaRPr lang="pt-PT" dirty="0">
              <a:effectLst/>
            </a:endParaRPr>
          </a:p>
          <a:p>
            <a:r>
              <a:rPr lang="pt-PT" dirty="0">
                <a:effectLst/>
              </a:rPr>
              <a:t>   . Gesto Técnico da Bandeja</a:t>
            </a:r>
          </a:p>
          <a:p>
            <a:r>
              <a:rPr lang="pt-PT" dirty="0"/>
              <a:t>   . Gesto Técnico da </a:t>
            </a:r>
            <a:r>
              <a:rPr lang="pt-PT" dirty="0" err="1"/>
              <a:t>Vibora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28205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57285" y="1569492"/>
            <a:ext cx="10515600" cy="701912"/>
          </a:xfrm>
          <a:prstGeom prst="rect">
            <a:avLst/>
          </a:prstGeom>
        </p:spPr>
        <p:txBody>
          <a:bodyPr/>
          <a:lstStyle/>
          <a:p>
            <a:r>
              <a:rPr lang="pt-PT" b="1" dirty="0"/>
              <a:t>História da Modalidade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4294967295"/>
          </p:nvPr>
        </p:nvSpPr>
        <p:spPr>
          <a:xfrm>
            <a:off x="664190" y="2311020"/>
            <a:ext cx="11072885" cy="378021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pt-PT" dirty="0"/>
              <a:t>1890 - Nos Barcos para entreter passageiros</a:t>
            </a:r>
          </a:p>
          <a:p>
            <a:r>
              <a:rPr lang="pt-PT" dirty="0"/>
              <a:t>1928 – Plataforma </a:t>
            </a:r>
            <a:r>
              <a:rPr lang="pt-PT" dirty="0" err="1"/>
              <a:t>Tennis</a:t>
            </a:r>
            <a:r>
              <a:rPr lang="pt-PT" dirty="0"/>
              <a:t>- Plataformas de madeira (neve)</a:t>
            </a:r>
          </a:p>
          <a:p>
            <a:r>
              <a:rPr lang="pt-PT" dirty="0"/>
              <a:t>1970 – Mexicano Enrique </a:t>
            </a:r>
            <a:r>
              <a:rPr lang="pt-PT" dirty="0" err="1"/>
              <a:t>Corcuera</a:t>
            </a:r>
            <a:r>
              <a:rPr lang="pt-PT" dirty="0"/>
              <a:t>- </a:t>
            </a:r>
            <a:r>
              <a:rPr lang="pt-PT" dirty="0" err="1"/>
              <a:t>Adapatação</a:t>
            </a:r>
            <a:r>
              <a:rPr lang="pt-PT" dirty="0"/>
              <a:t> no seu jardim</a:t>
            </a:r>
          </a:p>
          <a:p>
            <a:r>
              <a:rPr lang="pt-PT" dirty="0"/>
              <a:t>1974- </a:t>
            </a:r>
            <a:r>
              <a:rPr lang="pt-PT" dirty="0" err="1"/>
              <a:t>Alfonso</a:t>
            </a:r>
            <a:r>
              <a:rPr lang="pt-PT" dirty="0"/>
              <a:t> </a:t>
            </a:r>
            <a:r>
              <a:rPr lang="pt-PT" dirty="0" err="1"/>
              <a:t>Hohenlole</a:t>
            </a:r>
            <a:r>
              <a:rPr lang="pt-PT" dirty="0"/>
              <a:t> – amigo de Enrique , levou para Espanha.</a:t>
            </a:r>
          </a:p>
          <a:p>
            <a:r>
              <a:rPr lang="pt-PT" dirty="0"/>
              <a:t>1975- </a:t>
            </a:r>
            <a:r>
              <a:rPr lang="pt-PT" dirty="0" err="1"/>
              <a:t>Julio</a:t>
            </a:r>
            <a:r>
              <a:rPr lang="pt-PT" dirty="0"/>
              <a:t> </a:t>
            </a:r>
            <a:r>
              <a:rPr lang="pt-PT" dirty="0" err="1"/>
              <a:t>Menditegui</a:t>
            </a:r>
            <a:r>
              <a:rPr lang="pt-PT" dirty="0"/>
              <a:t> – amigo de </a:t>
            </a:r>
            <a:r>
              <a:rPr lang="pt-PT" dirty="0" err="1"/>
              <a:t>Alfonso</a:t>
            </a:r>
            <a:r>
              <a:rPr lang="pt-PT" dirty="0"/>
              <a:t> levou para a Argentina</a:t>
            </a:r>
          </a:p>
          <a:p>
            <a:r>
              <a:rPr lang="pt-PT" dirty="0"/>
              <a:t>1990 – Nasce </a:t>
            </a:r>
            <a:r>
              <a:rPr lang="pt-PT" dirty="0" err="1"/>
              <a:t>Padel</a:t>
            </a:r>
            <a:r>
              <a:rPr lang="pt-PT" dirty="0"/>
              <a:t> em Portugal- Lisboa </a:t>
            </a:r>
            <a:r>
              <a:rPr lang="pt-PT" dirty="0" err="1"/>
              <a:t>Racket</a:t>
            </a:r>
            <a:r>
              <a:rPr lang="pt-PT" dirty="0"/>
              <a:t> </a:t>
            </a:r>
            <a:r>
              <a:rPr lang="pt-PT" dirty="0" err="1"/>
              <a:t>Center</a:t>
            </a:r>
            <a:r>
              <a:rPr lang="pt-PT" dirty="0"/>
              <a:t>- </a:t>
            </a:r>
            <a:r>
              <a:rPr lang="pt-PT" dirty="0" err="1"/>
              <a:t>All</a:t>
            </a:r>
            <a:r>
              <a:rPr lang="pt-PT" dirty="0"/>
              <a:t> </a:t>
            </a:r>
            <a:r>
              <a:rPr lang="pt-PT" dirty="0" err="1"/>
              <a:t>Padel</a:t>
            </a:r>
            <a:endParaRPr lang="pt-PT" dirty="0"/>
          </a:p>
          <a:p>
            <a:r>
              <a:rPr lang="pt-PT" dirty="0"/>
              <a:t>Finais de 90 – 2 campos Vila Real de Santo António,3 quinta da Marinha e 3 clube de Ténis do Estoril….a partir daqui…</a:t>
            </a:r>
          </a:p>
          <a:p>
            <a:r>
              <a:rPr lang="pt-PT" dirty="0"/>
              <a:t>Últimos 5 anos – Enorme crescimento da modalidade e inicio da abrangência em todo o território nacional Norte a Sul, Litoral ao interior.…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3058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41362" y="168906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 b="1" dirty="0"/>
              <a:t>Caracterização da modalidade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4294967295"/>
          </p:nvPr>
        </p:nvSpPr>
        <p:spPr>
          <a:xfrm>
            <a:off x="918949" y="2351846"/>
            <a:ext cx="10731689" cy="435133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PT" dirty="0"/>
              <a:t>- Para além das vantagens na prática de atividade desportiva, tem características muito próprias…</a:t>
            </a:r>
          </a:p>
          <a:p>
            <a:pPr marL="0" indent="0">
              <a:buNone/>
            </a:pPr>
            <a:r>
              <a:rPr lang="pt-PT" dirty="0"/>
              <a:t>- Modalidade de Raquete – muito fácil de praticar.</a:t>
            </a:r>
          </a:p>
          <a:p>
            <a:pPr marL="0" indent="0">
              <a:buNone/>
            </a:pPr>
            <a:r>
              <a:rPr lang="pt-PT" dirty="0"/>
              <a:t>- Socialização.</a:t>
            </a:r>
          </a:p>
          <a:p>
            <a:pPr marL="0" indent="0">
              <a:buNone/>
            </a:pPr>
            <a:r>
              <a:rPr lang="pt-PT" dirty="0"/>
              <a:t>- Diferentes jogadores, com diferentes níveis.</a:t>
            </a:r>
          </a:p>
          <a:p>
            <a:pPr marL="0" indent="0">
              <a:buNone/>
            </a:pPr>
            <a:r>
              <a:rPr lang="pt-PT" dirty="0"/>
              <a:t>- Praticado num espaço reduzido, muitos clubes cobertos.</a:t>
            </a:r>
          </a:p>
          <a:p>
            <a:pPr>
              <a:buFontTx/>
              <a:buChar char="-"/>
            </a:pPr>
            <a:r>
              <a:rPr lang="pt-PT" dirty="0"/>
              <a:t>Atrai muito praticante sedentário.</a:t>
            </a:r>
          </a:p>
          <a:p>
            <a:pPr>
              <a:buFontTx/>
              <a:buChar char="-"/>
            </a:pPr>
            <a:r>
              <a:rPr lang="pt-PT" dirty="0"/>
              <a:t>Sempre jogado a pares. </a:t>
            </a:r>
          </a:p>
        </p:txBody>
      </p:sp>
    </p:spTree>
    <p:extLst>
      <p:ext uri="{BB962C8B-B14F-4D97-AF65-F5344CB8AC3E}">
        <p14:creationId xmlns:p14="http://schemas.microsoft.com/office/powerpoint/2010/main" val="4197498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370" y="1798330"/>
            <a:ext cx="9981063" cy="4351338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605885" y="1089998"/>
            <a:ext cx="9512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6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Etapas Desenvolvimento </a:t>
            </a:r>
            <a:r>
              <a:rPr lang="pt-PT" sz="3600" b="1" dirty="0" err="1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Padel</a:t>
            </a:r>
            <a:r>
              <a:rPr lang="pt-PT" sz="36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Social/Competição</a:t>
            </a:r>
            <a:endParaRPr lang="pt-PT" sz="3600" b="1" dirty="0"/>
          </a:p>
        </p:txBody>
      </p:sp>
      <p:pic>
        <p:nvPicPr>
          <p:cNvPr id="5" name="Picture 2" descr="A red and blue flag with a white background&#10;&#10;Description automatically generated">
            <a:extLst>
              <a:ext uri="{FF2B5EF4-FFF2-40B4-BE49-F238E27FC236}">
                <a16:creationId xmlns:a16="http://schemas.microsoft.com/office/drawing/2014/main" id="{04B02F21-A4C4-C7BC-8234-4EECF6F264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672" t="-4710" r="71568" b="75608"/>
          <a:stretch/>
        </p:blipFill>
        <p:spPr>
          <a:xfrm>
            <a:off x="-50021" y="-106639"/>
            <a:ext cx="2370141" cy="1333115"/>
          </a:xfrm>
          <a:prstGeom prst="rect">
            <a:avLst/>
          </a:prstGeom>
        </p:spPr>
      </p:pic>
      <p:pic>
        <p:nvPicPr>
          <p:cNvPr id="6" name="Picture 2" descr="A red and blue flag with a white background&#10;&#10;Description automatically generated">
            <a:extLst>
              <a:ext uri="{FF2B5EF4-FFF2-40B4-BE49-F238E27FC236}">
                <a16:creationId xmlns:a16="http://schemas.microsoft.com/office/drawing/2014/main" id="{8EE51E6E-105C-A09F-0235-8CFC7694BD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5486" b="20"/>
          <a:stretch/>
        </p:blipFill>
        <p:spPr>
          <a:xfrm>
            <a:off x="20" y="5863988"/>
            <a:ext cx="12191980" cy="99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70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19116"/>
            <a:ext cx="10515600" cy="571572"/>
          </a:xfrm>
        </p:spPr>
        <p:txBody>
          <a:bodyPr/>
          <a:lstStyle/>
          <a:p>
            <a:pPr algn="ctr"/>
            <a:r>
              <a:rPr lang="pt-PT" sz="3600" b="1" dirty="0"/>
              <a:t>Etapas Desenvolvimento </a:t>
            </a:r>
            <a:r>
              <a:rPr lang="pt-PT" sz="3600" b="1" dirty="0" err="1"/>
              <a:t>Padel</a:t>
            </a:r>
            <a:r>
              <a:rPr lang="pt-PT" sz="3600" b="1" dirty="0"/>
              <a:t> Social/Competição</a:t>
            </a: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2183" y="1601669"/>
            <a:ext cx="9807634" cy="4351338"/>
          </a:xfrm>
          <a:prstGeom prst="rect">
            <a:avLst/>
          </a:prstGeom>
        </p:spPr>
      </p:pic>
      <p:pic>
        <p:nvPicPr>
          <p:cNvPr id="3" name="Picture 2" descr="A red and blue flag with a white background&#10;&#10;Description automatically generated">
            <a:extLst>
              <a:ext uri="{FF2B5EF4-FFF2-40B4-BE49-F238E27FC236}">
                <a16:creationId xmlns:a16="http://schemas.microsoft.com/office/drawing/2014/main" id="{B5D883F0-BB72-62D0-71C1-43E3BB89AC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5486" b="20"/>
          <a:stretch/>
        </p:blipFill>
        <p:spPr>
          <a:xfrm>
            <a:off x="20" y="5863988"/>
            <a:ext cx="12191980" cy="994012"/>
          </a:xfrm>
          <a:prstGeom prst="rect">
            <a:avLst/>
          </a:prstGeom>
        </p:spPr>
      </p:pic>
      <p:pic>
        <p:nvPicPr>
          <p:cNvPr id="5" name="Picture 2" descr="A red and blue flag with a white background&#10;&#10;Description automatically generated">
            <a:extLst>
              <a:ext uri="{FF2B5EF4-FFF2-40B4-BE49-F238E27FC236}">
                <a16:creationId xmlns:a16="http://schemas.microsoft.com/office/drawing/2014/main" id="{6D6A459E-EBCA-FE7F-5F55-B77FFEFFBC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672" t="-4710" r="71568" b="75608"/>
          <a:stretch/>
        </p:blipFill>
        <p:spPr>
          <a:xfrm>
            <a:off x="-50021" y="-106639"/>
            <a:ext cx="2370141" cy="133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812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698544" y="921508"/>
            <a:ext cx="6111922" cy="9041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pt-PT" dirty="0"/>
              <a:t>Avaliação da ação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4294967295"/>
          </p:nvPr>
        </p:nvSpPr>
        <p:spPr>
          <a:xfrm>
            <a:off x="1166247" y="1759757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/>
              <a:t>Os critérios de avaliação são:</a:t>
            </a:r>
          </a:p>
          <a:p>
            <a:r>
              <a:rPr lang="pt-PT" sz="1500" dirty="0"/>
              <a:t>1- Apresentação do relatório crítico da ação.(30%)</a:t>
            </a:r>
          </a:p>
          <a:p>
            <a:r>
              <a:rPr lang="pt-PT" sz="1200" dirty="0"/>
              <a:t>Os critérios de avaliação do relatório são:</a:t>
            </a:r>
          </a:p>
          <a:p>
            <a:r>
              <a:rPr lang="pt-PT" sz="1200" dirty="0"/>
              <a:t>a - Correção científica (CC - 25%)</a:t>
            </a:r>
          </a:p>
          <a:p>
            <a:r>
              <a:rPr lang="pt-PT" sz="1200" dirty="0"/>
              <a:t>b - Originalidade (O - 25%)</a:t>
            </a:r>
          </a:p>
          <a:p>
            <a:r>
              <a:rPr lang="pt-PT" sz="1200" dirty="0"/>
              <a:t>c - Pertinência e relevância PR - 25%)</a:t>
            </a:r>
          </a:p>
          <a:p>
            <a:r>
              <a:rPr lang="pt-PT" sz="1200" dirty="0"/>
              <a:t>d - Coerência (C - 25%)</a:t>
            </a:r>
          </a:p>
          <a:p>
            <a:r>
              <a:rPr lang="pt-PT" sz="1500" dirty="0"/>
              <a:t>2 - Apresentação trabalho de gesto técnico de fundo do campo. (15%)</a:t>
            </a:r>
          </a:p>
          <a:p>
            <a:r>
              <a:rPr lang="pt-PT" sz="1500" dirty="0"/>
              <a:t>3 - Apresentação trabalho de gesto técnico de meio campo ou rede.(15%)</a:t>
            </a:r>
          </a:p>
          <a:p>
            <a:r>
              <a:rPr lang="pt-PT" sz="1500" dirty="0"/>
              <a:t>4 - Participação ativa no debate das temáticas da ação. (40%)</a:t>
            </a:r>
          </a:p>
          <a:p>
            <a:pPr marL="0" indent="0">
              <a:buNone/>
            </a:pPr>
            <a:endParaRPr lang="pt-PT" sz="1500" dirty="0"/>
          </a:p>
          <a:p>
            <a:pPr marL="0" indent="0">
              <a:buNone/>
            </a:pPr>
            <a:r>
              <a:rPr lang="pt-PT" sz="1400" dirty="0"/>
              <a:t>A classificação de cada formando será realizada na escala de 1 a 10 conforme indicado no Despacho nº4594/2015 de 6 de maio, respeitando todos os dispositivos legais de avaliação contínua. Poderão existir valores intermédios na escala.</a:t>
            </a:r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62343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639</Words>
  <Application>Microsoft Office PowerPoint</Application>
  <PresentationFormat>Ecrã Panorâmico</PresentationFormat>
  <Paragraphs>77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Apresentação do PowerPoint</vt:lpstr>
      <vt:lpstr>Ação Formação Padel Escolar [nível 1]</vt:lpstr>
      <vt:lpstr>Objectivos a atingir</vt:lpstr>
      <vt:lpstr>Conteúdos da ação</vt:lpstr>
      <vt:lpstr>História da Modalidade</vt:lpstr>
      <vt:lpstr>Caracterização da modalidade</vt:lpstr>
      <vt:lpstr>Apresentação do PowerPoint</vt:lpstr>
      <vt:lpstr>Etapas Desenvolvimento Padel Social/Competição</vt:lpstr>
      <vt:lpstr>Avaliação da 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Ação Formação Padel Escolar</dc:title>
  <dc:creator>paulo sanches</dc:creator>
  <cp:lastModifiedBy>paulo sanches</cp:lastModifiedBy>
  <cp:revision>25</cp:revision>
  <dcterms:created xsi:type="dcterms:W3CDTF">2018-06-07T17:21:51Z</dcterms:created>
  <dcterms:modified xsi:type="dcterms:W3CDTF">2024-06-25T12:41:28Z</dcterms:modified>
</cp:coreProperties>
</file>