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1" r:id="rId7"/>
    <p:sldId id="359" r:id="rId8"/>
    <p:sldId id="360" r:id="rId9"/>
    <p:sldId id="358" r:id="rId10"/>
    <p:sldId id="361" r:id="rId11"/>
    <p:sldId id="362" r:id="rId12"/>
    <p:sldId id="385" r:id="rId13"/>
    <p:sldId id="377" r:id="rId14"/>
    <p:sldId id="386" r:id="rId15"/>
    <p:sldId id="372" r:id="rId16"/>
    <p:sldId id="363" r:id="rId17"/>
    <p:sldId id="376" r:id="rId18"/>
    <p:sldId id="374" r:id="rId19"/>
    <p:sldId id="389" r:id="rId20"/>
    <p:sldId id="390" r:id="rId21"/>
    <p:sldId id="378" r:id="rId22"/>
    <p:sldId id="380" r:id="rId23"/>
    <p:sldId id="383" r:id="rId24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2F5ED-61FE-FCA8-BD88-569952D01825}" v="849" dt="2024-06-30T22:36:43.076"/>
    <p1510:client id="{98C2A1B8-DF71-4E64-378F-FA09994E8A0D}" v="389" dt="2024-07-01T16:55:18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55" d="100"/>
          <a:sy n="55" d="100"/>
        </p:scale>
        <p:origin x="96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207FC-4D7C-4A90-BD9A-5A79CA6B9BB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2CE1BCF-6972-4C99-8908-1716F2AB5645}">
      <dgm:prSet phldrT="[Texto]"/>
      <dgm:spPr/>
      <dgm:t>
        <a:bodyPr/>
        <a:lstStyle/>
        <a:p>
          <a:r>
            <a:rPr lang="pt-PT"/>
            <a:t>Estratégia</a:t>
          </a:r>
        </a:p>
      </dgm:t>
    </dgm:pt>
    <dgm:pt modelId="{05417BE4-808E-4AB5-A680-693D03F2FB95}" type="parTrans" cxnId="{24F0E7D8-895D-4386-B984-81A2DD15992E}">
      <dgm:prSet/>
      <dgm:spPr/>
      <dgm:t>
        <a:bodyPr/>
        <a:lstStyle/>
        <a:p>
          <a:endParaRPr lang="pt-PT"/>
        </a:p>
      </dgm:t>
    </dgm:pt>
    <dgm:pt modelId="{9606D201-66FD-42D8-A31E-24BF710841FC}" type="sibTrans" cxnId="{24F0E7D8-895D-4386-B984-81A2DD15992E}">
      <dgm:prSet/>
      <dgm:spPr/>
      <dgm:t>
        <a:bodyPr/>
        <a:lstStyle/>
        <a:p>
          <a:endParaRPr lang="pt-PT"/>
        </a:p>
      </dgm:t>
    </dgm:pt>
    <dgm:pt modelId="{D1D498BB-11F2-434C-97BE-A8A608B3F9DB}">
      <dgm:prSet phldrT="[Texto]"/>
      <dgm:spPr/>
      <dgm:t>
        <a:bodyPr/>
        <a:lstStyle/>
        <a:p>
          <a:r>
            <a:rPr lang="pt-PT"/>
            <a:t>Recursos Intangíveis</a:t>
          </a:r>
        </a:p>
      </dgm:t>
    </dgm:pt>
    <dgm:pt modelId="{3696F3F0-7FFE-4574-904F-26788D8AADA0}" type="parTrans" cxnId="{B0A863A8-2B3D-4ED4-B8CD-A7546DE7FA01}">
      <dgm:prSet/>
      <dgm:spPr/>
      <dgm:t>
        <a:bodyPr/>
        <a:lstStyle/>
        <a:p>
          <a:endParaRPr lang="pt-PT"/>
        </a:p>
      </dgm:t>
    </dgm:pt>
    <dgm:pt modelId="{E75F8495-7379-4F01-9D08-0BC1DCB814FB}" type="sibTrans" cxnId="{B0A863A8-2B3D-4ED4-B8CD-A7546DE7FA01}">
      <dgm:prSet/>
      <dgm:spPr/>
      <dgm:t>
        <a:bodyPr/>
        <a:lstStyle/>
        <a:p>
          <a:endParaRPr lang="pt-PT"/>
        </a:p>
      </dgm:t>
    </dgm:pt>
    <dgm:pt modelId="{D76B9FD4-47D0-4DDC-9153-D04244F028F4}">
      <dgm:prSet phldrT="[Texto]"/>
      <dgm:spPr/>
      <dgm:t>
        <a:bodyPr/>
        <a:lstStyle/>
        <a:p>
          <a:r>
            <a:rPr lang="pt-PT"/>
            <a:t>Recursos Tangíveis</a:t>
          </a:r>
        </a:p>
      </dgm:t>
    </dgm:pt>
    <dgm:pt modelId="{496BF29F-EFDC-4ED0-A81E-C2EF088E02F0}" type="parTrans" cxnId="{C244A10F-D6F6-4907-B21E-C5BDA8FAAB4C}">
      <dgm:prSet/>
      <dgm:spPr/>
      <dgm:t>
        <a:bodyPr/>
        <a:lstStyle/>
        <a:p>
          <a:endParaRPr lang="pt-PT"/>
        </a:p>
      </dgm:t>
    </dgm:pt>
    <dgm:pt modelId="{9C3FF3EF-4637-4078-870E-52CC843ADC6A}" type="sibTrans" cxnId="{C244A10F-D6F6-4907-B21E-C5BDA8FAAB4C}">
      <dgm:prSet/>
      <dgm:spPr/>
      <dgm:t>
        <a:bodyPr/>
        <a:lstStyle/>
        <a:p>
          <a:endParaRPr lang="pt-PT"/>
        </a:p>
      </dgm:t>
    </dgm:pt>
    <dgm:pt modelId="{E68835EC-0CAF-4097-828F-CCEBB78EBB26}" type="pres">
      <dgm:prSet presAssocID="{89A207FC-4D7C-4A90-BD9A-5A79CA6B9BBC}" presName="Name0" presStyleCnt="0">
        <dgm:presLayoutVars>
          <dgm:dir/>
          <dgm:resizeHandles val="exact"/>
        </dgm:presLayoutVars>
      </dgm:prSet>
      <dgm:spPr/>
    </dgm:pt>
    <dgm:pt modelId="{339BD678-B637-47A5-AB69-DB1E1E2D4097}" type="pres">
      <dgm:prSet presAssocID="{62CE1BCF-6972-4C99-8908-1716F2AB5645}" presName="node" presStyleLbl="node1" presStyleIdx="0" presStyleCnt="3">
        <dgm:presLayoutVars>
          <dgm:bulletEnabled val="1"/>
        </dgm:presLayoutVars>
      </dgm:prSet>
      <dgm:spPr/>
    </dgm:pt>
    <dgm:pt modelId="{F25B9DD9-8F43-46E4-991F-83E95B6B8389}" type="pres">
      <dgm:prSet presAssocID="{9606D201-66FD-42D8-A31E-24BF710841FC}" presName="sibTrans" presStyleLbl="sibTrans2D1" presStyleIdx="0" presStyleCnt="3"/>
      <dgm:spPr/>
    </dgm:pt>
    <dgm:pt modelId="{2E9B9B69-38C0-4681-BB1D-BAB4841D0823}" type="pres">
      <dgm:prSet presAssocID="{9606D201-66FD-42D8-A31E-24BF710841FC}" presName="connectorText" presStyleLbl="sibTrans2D1" presStyleIdx="0" presStyleCnt="3"/>
      <dgm:spPr/>
    </dgm:pt>
    <dgm:pt modelId="{59BA760C-427E-42B9-AF3D-AF7B48F0934D}" type="pres">
      <dgm:prSet presAssocID="{D1D498BB-11F2-434C-97BE-A8A608B3F9DB}" presName="node" presStyleLbl="node1" presStyleIdx="1" presStyleCnt="3">
        <dgm:presLayoutVars>
          <dgm:bulletEnabled val="1"/>
        </dgm:presLayoutVars>
      </dgm:prSet>
      <dgm:spPr/>
    </dgm:pt>
    <dgm:pt modelId="{6E887C86-1199-4B79-B7FE-5693E6C9F42B}" type="pres">
      <dgm:prSet presAssocID="{E75F8495-7379-4F01-9D08-0BC1DCB814FB}" presName="sibTrans" presStyleLbl="sibTrans2D1" presStyleIdx="1" presStyleCnt="3"/>
      <dgm:spPr/>
    </dgm:pt>
    <dgm:pt modelId="{D73818BB-3BAB-456A-A83A-212D9BD0DF8D}" type="pres">
      <dgm:prSet presAssocID="{E75F8495-7379-4F01-9D08-0BC1DCB814FB}" presName="connectorText" presStyleLbl="sibTrans2D1" presStyleIdx="1" presStyleCnt="3"/>
      <dgm:spPr/>
    </dgm:pt>
    <dgm:pt modelId="{E698B208-4128-476F-8CD1-EB3084613563}" type="pres">
      <dgm:prSet presAssocID="{D76B9FD4-47D0-4DDC-9153-D04244F028F4}" presName="node" presStyleLbl="node1" presStyleIdx="2" presStyleCnt="3">
        <dgm:presLayoutVars>
          <dgm:bulletEnabled val="1"/>
        </dgm:presLayoutVars>
      </dgm:prSet>
      <dgm:spPr/>
    </dgm:pt>
    <dgm:pt modelId="{94042133-8D3B-4516-BA74-D424F9840699}" type="pres">
      <dgm:prSet presAssocID="{9C3FF3EF-4637-4078-870E-52CC843ADC6A}" presName="sibTrans" presStyleLbl="sibTrans2D1" presStyleIdx="2" presStyleCnt="3"/>
      <dgm:spPr/>
    </dgm:pt>
    <dgm:pt modelId="{F6901FEF-E701-49D8-B1A8-301D09C8C556}" type="pres">
      <dgm:prSet presAssocID="{9C3FF3EF-4637-4078-870E-52CC843ADC6A}" presName="connectorText" presStyleLbl="sibTrans2D1" presStyleIdx="2" presStyleCnt="3"/>
      <dgm:spPr/>
    </dgm:pt>
  </dgm:ptLst>
  <dgm:cxnLst>
    <dgm:cxn modelId="{CD7CEC04-874E-4A80-962F-00F05D5CDAD6}" type="presOf" srcId="{9C3FF3EF-4637-4078-870E-52CC843ADC6A}" destId="{F6901FEF-E701-49D8-B1A8-301D09C8C556}" srcOrd="1" destOrd="0" presId="urn:microsoft.com/office/officeart/2005/8/layout/cycle7"/>
    <dgm:cxn modelId="{C244A10F-D6F6-4907-B21E-C5BDA8FAAB4C}" srcId="{89A207FC-4D7C-4A90-BD9A-5A79CA6B9BBC}" destId="{D76B9FD4-47D0-4DDC-9153-D04244F028F4}" srcOrd="2" destOrd="0" parTransId="{496BF29F-EFDC-4ED0-A81E-C2EF088E02F0}" sibTransId="{9C3FF3EF-4637-4078-870E-52CC843ADC6A}"/>
    <dgm:cxn modelId="{27987313-CDC4-4C73-B9A2-95C8EB27D802}" type="presOf" srcId="{D76B9FD4-47D0-4DDC-9153-D04244F028F4}" destId="{E698B208-4128-476F-8CD1-EB3084613563}" srcOrd="0" destOrd="0" presId="urn:microsoft.com/office/officeart/2005/8/layout/cycle7"/>
    <dgm:cxn modelId="{D8D66E74-7D90-4B8E-AF24-A324647B5391}" type="presOf" srcId="{E75F8495-7379-4F01-9D08-0BC1DCB814FB}" destId="{D73818BB-3BAB-456A-A83A-212D9BD0DF8D}" srcOrd="1" destOrd="0" presId="urn:microsoft.com/office/officeart/2005/8/layout/cycle7"/>
    <dgm:cxn modelId="{D6C4CB7E-8666-46F5-AFE1-E0DD15885373}" type="presOf" srcId="{9606D201-66FD-42D8-A31E-24BF710841FC}" destId="{F25B9DD9-8F43-46E4-991F-83E95B6B8389}" srcOrd="0" destOrd="0" presId="urn:microsoft.com/office/officeart/2005/8/layout/cycle7"/>
    <dgm:cxn modelId="{0588F38B-6A9B-43BA-8BCE-5D4DF7F42FE4}" type="presOf" srcId="{62CE1BCF-6972-4C99-8908-1716F2AB5645}" destId="{339BD678-B637-47A5-AB69-DB1E1E2D4097}" srcOrd="0" destOrd="0" presId="urn:microsoft.com/office/officeart/2005/8/layout/cycle7"/>
    <dgm:cxn modelId="{8DB1B392-8926-4C33-B4E3-D01E2E06B336}" type="presOf" srcId="{9C3FF3EF-4637-4078-870E-52CC843ADC6A}" destId="{94042133-8D3B-4516-BA74-D424F9840699}" srcOrd="0" destOrd="0" presId="urn:microsoft.com/office/officeart/2005/8/layout/cycle7"/>
    <dgm:cxn modelId="{B0A863A8-2B3D-4ED4-B8CD-A7546DE7FA01}" srcId="{89A207FC-4D7C-4A90-BD9A-5A79CA6B9BBC}" destId="{D1D498BB-11F2-434C-97BE-A8A608B3F9DB}" srcOrd="1" destOrd="0" parTransId="{3696F3F0-7FFE-4574-904F-26788D8AADA0}" sibTransId="{E75F8495-7379-4F01-9D08-0BC1DCB814FB}"/>
    <dgm:cxn modelId="{E2EAA6AD-F0AC-4F67-AD6D-E216D77DF7A1}" type="presOf" srcId="{9606D201-66FD-42D8-A31E-24BF710841FC}" destId="{2E9B9B69-38C0-4681-BB1D-BAB4841D0823}" srcOrd="1" destOrd="0" presId="urn:microsoft.com/office/officeart/2005/8/layout/cycle7"/>
    <dgm:cxn modelId="{24F0E7D8-895D-4386-B984-81A2DD15992E}" srcId="{89A207FC-4D7C-4A90-BD9A-5A79CA6B9BBC}" destId="{62CE1BCF-6972-4C99-8908-1716F2AB5645}" srcOrd="0" destOrd="0" parTransId="{05417BE4-808E-4AB5-A680-693D03F2FB95}" sibTransId="{9606D201-66FD-42D8-A31E-24BF710841FC}"/>
    <dgm:cxn modelId="{E56877E9-07EE-4CB7-A1C9-25178F0ABDE8}" type="presOf" srcId="{D1D498BB-11F2-434C-97BE-A8A608B3F9DB}" destId="{59BA760C-427E-42B9-AF3D-AF7B48F0934D}" srcOrd="0" destOrd="0" presId="urn:microsoft.com/office/officeart/2005/8/layout/cycle7"/>
    <dgm:cxn modelId="{02912CEA-ED62-4FF3-BFA8-DEB0114B3310}" type="presOf" srcId="{E75F8495-7379-4F01-9D08-0BC1DCB814FB}" destId="{6E887C86-1199-4B79-B7FE-5693E6C9F42B}" srcOrd="0" destOrd="0" presId="urn:microsoft.com/office/officeart/2005/8/layout/cycle7"/>
    <dgm:cxn modelId="{88C407ED-F8D8-4F01-97DA-90E9B8CB289A}" type="presOf" srcId="{89A207FC-4D7C-4A90-BD9A-5A79CA6B9BBC}" destId="{E68835EC-0CAF-4097-828F-CCEBB78EBB26}" srcOrd="0" destOrd="0" presId="urn:microsoft.com/office/officeart/2005/8/layout/cycle7"/>
    <dgm:cxn modelId="{1BDF4924-08B4-411C-B76E-59083A8A5E37}" type="presParOf" srcId="{E68835EC-0CAF-4097-828F-CCEBB78EBB26}" destId="{339BD678-B637-47A5-AB69-DB1E1E2D4097}" srcOrd="0" destOrd="0" presId="urn:microsoft.com/office/officeart/2005/8/layout/cycle7"/>
    <dgm:cxn modelId="{12284CB8-55F9-4A6D-B251-65C7EDF5884A}" type="presParOf" srcId="{E68835EC-0CAF-4097-828F-CCEBB78EBB26}" destId="{F25B9DD9-8F43-46E4-991F-83E95B6B8389}" srcOrd="1" destOrd="0" presId="urn:microsoft.com/office/officeart/2005/8/layout/cycle7"/>
    <dgm:cxn modelId="{05BFB772-7908-4366-B397-34D8C1886B95}" type="presParOf" srcId="{F25B9DD9-8F43-46E4-991F-83E95B6B8389}" destId="{2E9B9B69-38C0-4681-BB1D-BAB4841D0823}" srcOrd="0" destOrd="0" presId="urn:microsoft.com/office/officeart/2005/8/layout/cycle7"/>
    <dgm:cxn modelId="{92C12FC8-39E7-4677-8CDF-65E129A363D0}" type="presParOf" srcId="{E68835EC-0CAF-4097-828F-CCEBB78EBB26}" destId="{59BA760C-427E-42B9-AF3D-AF7B48F0934D}" srcOrd="2" destOrd="0" presId="urn:microsoft.com/office/officeart/2005/8/layout/cycle7"/>
    <dgm:cxn modelId="{BB20178F-1FB9-4B62-A4D6-B9C966401E25}" type="presParOf" srcId="{E68835EC-0CAF-4097-828F-CCEBB78EBB26}" destId="{6E887C86-1199-4B79-B7FE-5693E6C9F42B}" srcOrd="3" destOrd="0" presId="urn:microsoft.com/office/officeart/2005/8/layout/cycle7"/>
    <dgm:cxn modelId="{8FD3B07D-5CFE-4C2F-BC97-0F55A20FC7B4}" type="presParOf" srcId="{6E887C86-1199-4B79-B7FE-5693E6C9F42B}" destId="{D73818BB-3BAB-456A-A83A-212D9BD0DF8D}" srcOrd="0" destOrd="0" presId="urn:microsoft.com/office/officeart/2005/8/layout/cycle7"/>
    <dgm:cxn modelId="{19D75E50-B541-4AE1-A7E3-9C70E18368B5}" type="presParOf" srcId="{E68835EC-0CAF-4097-828F-CCEBB78EBB26}" destId="{E698B208-4128-476F-8CD1-EB3084613563}" srcOrd="4" destOrd="0" presId="urn:microsoft.com/office/officeart/2005/8/layout/cycle7"/>
    <dgm:cxn modelId="{946FC2CA-8148-4900-B457-2A8E3939EE16}" type="presParOf" srcId="{E68835EC-0CAF-4097-828F-CCEBB78EBB26}" destId="{94042133-8D3B-4516-BA74-D424F9840699}" srcOrd="5" destOrd="0" presId="urn:microsoft.com/office/officeart/2005/8/layout/cycle7"/>
    <dgm:cxn modelId="{86D5C566-5328-4CE7-8E3C-654E8FFF2E63}" type="presParOf" srcId="{94042133-8D3B-4516-BA74-D424F9840699}" destId="{F6901FEF-E701-49D8-B1A8-301D09C8C55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BD678-B637-47A5-AB69-DB1E1E2D4097}">
      <dsp:nvSpPr>
        <dsp:cNvPr id="0" name=""/>
        <dsp:cNvSpPr/>
      </dsp:nvSpPr>
      <dsp:spPr>
        <a:xfrm>
          <a:off x="1834025" y="1173"/>
          <a:ext cx="2044625" cy="102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Estratégia</a:t>
          </a:r>
        </a:p>
      </dsp:txBody>
      <dsp:txXfrm>
        <a:off x="1863967" y="31115"/>
        <a:ext cx="1984741" cy="962428"/>
      </dsp:txXfrm>
    </dsp:sp>
    <dsp:sp modelId="{F25B9DD9-8F43-46E4-991F-83E95B6B8389}">
      <dsp:nvSpPr>
        <dsp:cNvPr id="0" name=""/>
        <dsp:cNvSpPr/>
      </dsp:nvSpPr>
      <dsp:spPr>
        <a:xfrm rot="3600000">
          <a:off x="3167677" y="1795597"/>
          <a:ext cx="1065694" cy="3578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>
        <a:off x="3275020" y="1867159"/>
        <a:ext cx="851008" cy="214685"/>
      </dsp:txXfrm>
    </dsp:sp>
    <dsp:sp modelId="{59BA760C-427E-42B9-AF3D-AF7B48F0934D}">
      <dsp:nvSpPr>
        <dsp:cNvPr id="0" name=""/>
        <dsp:cNvSpPr/>
      </dsp:nvSpPr>
      <dsp:spPr>
        <a:xfrm>
          <a:off x="3522397" y="2925518"/>
          <a:ext cx="2044625" cy="102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Recursos Intangíveis</a:t>
          </a:r>
        </a:p>
      </dsp:txBody>
      <dsp:txXfrm>
        <a:off x="3552339" y="2955460"/>
        <a:ext cx="1984741" cy="962428"/>
      </dsp:txXfrm>
    </dsp:sp>
    <dsp:sp modelId="{6E887C86-1199-4B79-B7FE-5693E6C9F42B}">
      <dsp:nvSpPr>
        <dsp:cNvPr id="0" name=""/>
        <dsp:cNvSpPr/>
      </dsp:nvSpPr>
      <dsp:spPr>
        <a:xfrm rot="10800000">
          <a:off x="2323491" y="3257770"/>
          <a:ext cx="1065694" cy="3578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 rot="10800000">
        <a:off x="2430834" y="3329332"/>
        <a:ext cx="851008" cy="214685"/>
      </dsp:txXfrm>
    </dsp:sp>
    <dsp:sp modelId="{E698B208-4128-476F-8CD1-EB3084613563}">
      <dsp:nvSpPr>
        <dsp:cNvPr id="0" name=""/>
        <dsp:cNvSpPr/>
      </dsp:nvSpPr>
      <dsp:spPr>
        <a:xfrm>
          <a:off x="145654" y="2925518"/>
          <a:ext cx="2044625" cy="102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Recursos Tangíveis</a:t>
          </a:r>
        </a:p>
      </dsp:txBody>
      <dsp:txXfrm>
        <a:off x="175596" y="2955460"/>
        <a:ext cx="1984741" cy="962428"/>
      </dsp:txXfrm>
    </dsp:sp>
    <dsp:sp modelId="{94042133-8D3B-4516-BA74-D424F9840699}">
      <dsp:nvSpPr>
        <dsp:cNvPr id="0" name=""/>
        <dsp:cNvSpPr/>
      </dsp:nvSpPr>
      <dsp:spPr>
        <a:xfrm rot="18000000">
          <a:off x="1479305" y="1795597"/>
          <a:ext cx="1065694" cy="3578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>
        <a:off x="1586648" y="1867159"/>
        <a:ext cx="851008" cy="21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3943E9-2BCC-3E85-E302-F0087C4AFFED}"/>
              </a:ext>
            </a:extLst>
          </p:cNvPr>
          <p:cNvSpPr txBox="1"/>
          <p:nvPr/>
        </p:nvSpPr>
        <p:spPr>
          <a:xfrm>
            <a:off x="128729" y="1824920"/>
            <a:ext cx="5019033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Os princípios orientadores do planeamento estratégico, numa perspetiva de criação de valor.</a:t>
            </a:r>
          </a:p>
        </p:txBody>
      </p:sp>
      <p:pic>
        <p:nvPicPr>
          <p:cNvPr id="2" name="Imagem 2" descr="Uma imagem com texto, Tipo de letra, captura de ecrã, design&#10;&#10;Descrição gerada automaticamente">
            <a:extLst>
              <a:ext uri="{FF2B5EF4-FFF2-40B4-BE49-F238E27FC236}">
                <a16:creationId xmlns:a16="http://schemas.microsoft.com/office/drawing/2014/main" id="{00F769E4-48E0-AD54-E483-1841F797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91" y="2015425"/>
            <a:ext cx="5992483" cy="3991716"/>
          </a:xfrm>
          <a:prstGeom prst="rect">
            <a:avLst/>
          </a:prstGeom>
        </p:spPr>
      </p:pic>
      <p:cxnSp>
        <p:nvCxnSpPr>
          <p:cNvPr id="3" name="Conexão: Curva 2">
            <a:extLst>
              <a:ext uri="{FF2B5EF4-FFF2-40B4-BE49-F238E27FC236}">
                <a16:creationId xmlns:a16="http://schemas.microsoft.com/office/drawing/2014/main" id="{48BAD4B8-A3D3-AA68-8850-7300DD76EECE}"/>
              </a:ext>
            </a:extLst>
          </p:cNvPr>
          <p:cNvCxnSpPr/>
          <p:nvPr/>
        </p:nvCxnSpPr>
        <p:spPr>
          <a:xfrm flipH="1">
            <a:off x="3577087" y="4294517"/>
            <a:ext cx="1860430" cy="79938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49CBBC2-5764-8CAE-002E-C3666A749907}"/>
              </a:ext>
            </a:extLst>
          </p:cNvPr>
          <p:cNvSpPr/>
          <p:nvPr/>
        </p:nvSpPr>
        <p:spPr>
          <a:xfrm>
            <a:off x="5432246" y="1717197"/>
            <a:ext cx="6369169" cy="44857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8" descr="Uma imagem com texto, Tipo de letra, desenho, Gráficos&#10;&#10;Descrição gerada automaticamente">
            <a:extLst>
              <a:ext uri="{FF2B5EF4-FFF2-40B4-BE49-F238E27FC236}">
                <a16:creationId xmlns:a16="http://schemas.microsoft.com/office/drawing/2014/main" id="{007AF8DC-7D74-B2C1-4CDB-C0B349CA9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9" y="3632979"/>
            <a:ext cx="2783816" cy="27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F394E2-6A43-D315-529A-6086F9A5E7AF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3AC24C-C0B0-2BA1-FED1-9191B4BF617E}"/>
              </a:ext>
            </a:extLst>
          </p:cNvPr>
          <p:cNvSpPr txBox="1"/>
          <p:nvPr/>
        </p:nvSpPr>
        <p:spPr>
          <a:xfrm>
            <a:off x="351074" y="1936262"/>
            <a:ext cx="41644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Planeamento Estratégico</a:t>
            </a:r>
            <a:endParaRPr lang="pt-PT" sz="2000" b="1" dirty="0"/>
          </a:p>
        </p:txBody>
      </p:sp>
      <p:pic>
        <p:nvPicPr>
          <p:cNvPr id="6" name="Imagem 6" descr="Uma imagem com texto, escrita à mão, quadro branco, esboço&#10;&#10;Descrição gerada automaticamente">
            <a:extLst>
              <a:ext uri="{FF2B5EF4-FFF2-40B4-BE49-F238E27FC236}">
                <a16:creationId xmlns:a16="http://schemas.microsoft.com/office/drawing/2014/main" id="{EF7F17E7-2760-27E9-8F19-61ACE3254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9" y="2891814"/>
            <a:ext cx="4324709" cy="31447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79F9499-F888-9DFB-FDB7-3D19C7C06C68}"/>
              </a:ext>
            </a:extLst>
          </p:cNvPr>
          <p:cNvSpPr txBox="1"/>
          <p:nvPr/>
        </p:nvSpPr>
        <p:spPr>
          <a:xfrm>
            <a:off x="5702061" y="1834551"/>
            <a:ext cx="6265652" cy="83099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 </a:t>
            </a:r>
            <a:r>
              <a:rPr lang="pt-PT" sz="2400" dirty="0"/>
              <a:t>Processo</a:t>
            </a:r>
            <a:r>
              <a:rPr lang="en-US" sz="2400" dirty="0"/>
              <a:t> de </a:t>
            </a:r>
            <a:r>
              <a:rPr lang="pt-PT" sz="2400" b="1" dirty="0"/>
              <a:t>identificar oportunidades</a:t>
            </a:r>
            <a:r>
              <a:rPr lang="pt-PT" sz="2400" dirty="0"/>
              <a:t>, definir ações para atingir os objetivos organizacionais.</a:t>
            </a:r>
            <a:endParaRPr lang="pt-PT" sz="2400" dirty="0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E35B36-AE16-587C-268F-183A42226976}"/>
              </a:ext>
            </a:extLst>
          </p:cNvPr>
          <p:cNvSpPr txBox="1"/>
          <p:nvPr/>
        </p:nvSpPr>
        <p:spPr>
          <a:xfrm>
            <a:off x="5702060" y="2869720"/>
            <a:ext cx="6323162" cy="707886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dirty="0">
                <a:solidFill>
                  <a:srgbClr val="323232"/>
                </a:solidFill>
                <a:latin typeface="Graphik"/>
              </a:rPr>
              <a:t>Processo sistémico que identifica as melhores condições e formas para se conquistar o sucesso.</a:t>
            </a:r>
            <a:endParaRPr lang="pt-PT" sz="2000" dirty="0">
              <a:cs typeface="Calibri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395C007-1A89-F97A-5750-0083F1E0A375}"/>
              </a:ext>
            </a:extLst>
          </p:cNvPr>
          <p:cNvSpPr/>
          <p:nvPr/>
        </p:nvSpPr>
        <p:spPr>
          <a:xfrm>
            <a:off x="7787179" y="3674251"/>
            <a:ext cx="2084716" cy="4456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A9468E-BF13-B308-C00A-0097A20AF38A}"/>
              </a:ext>
            </a:extLst>
          </p:cNvPr>
          <p:cNvSpPr txBox="1"/>
          <p:nvPr/>
        </p:nvSpPr>
        <p:spPr>
          <a:xfrm>
            <a:off x="5702061" y="4206815"/>
            <a:ext cx="620814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/>
              <a:t>1. Fortalecimento da motivação;</a:t>
            </a:r>
            <a:endParaRPr lang="pt-PT" dirty="0">
              <a:cs typeface="Calibri" panose="020F0502020204030204"/>
            </a:endParaRPr>
          </a:p>
          <a:p>
            <a:pPr algn="ctr"/>
            <a:endParaRPr lang="pt-PT" b="1" dirty="0">
              <a:cs typeface="Calibri" panose="020F0502020204030204"/>
            </a:endParaRPr>
          </a:p>
          <a:p>
            <a:pPr algn="ctr"/>
            <a:r>
              <a:rPr lang="pt-PT" b="1" dirty="0"/>
              <a:t>2. Aumento da produtividade;</a:t>
            </a:r>
            <a:endParaRPr lang="pt-PT" b="1" dirty="0">
              <a:cs typeface="Calibri"/>
            </a:endParaRPr>
          </a:p>
          <a:p>
            <a:pPr algn="ctr"/>
            <a:endParaRPr lang="pt-PT" b="1" dirty="0">
              <a:cs typeface="Calibri"/>
            </a:endParaRPr>
          </a:p>
          <a:p>
            <a:pPr algn="ctr"/>
            <a:r>
              <a:rPr lang="pt-PT" b="1" dirty="0"/>
              <a:t>3. Priorização de ações e tarefas</a:t>
            </a:r>
            <a:endParaRPr lang="pt-PT" b="1" dirty="0">
              <a:cs typeface="Calibri"/>
            </a:endParaRPr>
          </a:p>
          <a:p>
            <a:pPr algn="ctr"/>
            <a:endParaRPr lang="pt-PT" b="1" dirty="0">
              <a:cs typeface="Calibri"/>
            </a:endParaRPr>
          </a:p>
          <a:p>
            <a:pPr algn="ctr"/>
            <a:r>
              <a:rPr lang="pt-PT" b="1" dirty="0"/>
              <a:t>4. Assertividade na tomada de decisões</a:t>
            </a:r>
            <a:endParaRPr lang="pt-PT" b="1" dirty="0">
              <a:cs typeface="Calibri"/>
            </a:endParaRPr>
          </a:p>
          <a:p>
            <a:pPr algn="ctr"/>
            <a:endParaRPr lang="pt-PT" b="1" dirty="0">
              <a:cs typeface="Calibri"/>
            </a:endParaRPr>
          </a:p>
          <a:p>
            <a:pPr algn="ctr"/>
            <a:r>
              <a:rPr lang="pt-PT" b="1" dirty="0"/>
              <a:t>5. Alinhamento das equipas e da organização</a:t>
            </a:r>
            <a:endParaRPr lang="pt-PT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45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F394E2-6A43-D315-529A-6086F9A5E7AF}"/>
              </a:ext>
            </a:extLst>
          </p:cNvPr>
          <p:cNvSpPr txBox="1"/>
          <p:nvPr/>
        </p:nvSpPr>
        <p:spPr>
          <a:xfrm>
            <a:off x="-5752" y="1173193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3AC24C-C0B0-2BA1-FED1-9191B4BF617E}"/>
              </a:ext>
            </a:extLst>
          </p:cNvPr>
          <p:cNvSpPr txBox="1"/>
          <p:nvPr/>
        </p:nvSpPr>
        <p:spPr>
          <a:xfrm>
            <a:off x="49149" y="1936262"/>
            <a:ext cx="41644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Planeamento Estratégico</a:t>
            </a:r>
            <a:endParaRPr lang="pt-PT" sz="2000" b="1" dirty="0"/>
          </a:p>
        </p:txBody>
      </p:sp>
      <p:pic>
        <p:nvPicPr>
          <p:cNvPr id="11" name="Imagem 11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id="{8F1D4952-9FD5-C326-AEAB-59E6DD6F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95" y="1649154"/>
            <a:ext cx="7415840" cy="51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9A590E-C034-1C06-DBF6-D3B353D1A382}"/>
              </a:ext>
            </a:extLst>
          </p:cNvPr>
          <p:cNvSpPr txBox="1"/>
          <p:nvPr/>
        </p:nvSpPr>
        <p:spPr>
          <a:xfrm>
            <a:off x="-5752" y="1173193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788D32-43C4-7EC9-C568-3BDF07486E37}"/>
              </a:ext>
            </a:extLst>
          </p:cNvPr>
          <p:cNvSpPr txBox="1"/>
          <p:nvPr/>
        </p:nvSpPr>
        <p:spPr>
          <a:xfrm>
            <a:off x="351073" y="2525734"/>
            <a:ext cx="3186758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solidFill>
                  <a:srgbClr val="FFFFFF"/>
                </a:solidFill>
                <a:cs typeface="Calibri"/>
              </a:rPr>
              <a:t>ESTRATÉGIA </a:t>
            </a:r>
            <a:endParaRPr lang="pt-PT" sz="2000" b="1" dirty="0">
              <a:solidFill>
                <a:srgbClr val="FFFFFF"/>
              </a:solidFill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7C348282-7592-C640-B52B-5BE490AC77F0}"/>
              </a:ext>
            </a:extLst>
          </p:cNvPr>
          <p:cNvSpPr/>
          <p:nvPr/>
        </p:nvSpPr>
        <p:spPr>
          <a:xfrm>
            <a:off x="1546165" y="3236104"/>
            <a:ext cx="920150" cy="704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6E1D89-4CF8-A798-9DE8-942F54A8AA67}"/>
              </a:ext>
            </a:extLst>
          </p:cNvPr>
          <p:cNvSpPr txBox="1"/>
          <p:nvPr/>
        </p:nvSpPr>
        <p:spPr>
          <a:xfrm>
            <a:off x="340263" y="4224846"/>
            <a:ext cx="3222625" cy="52322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 dirty="0">
                <a:cs typeface="Calibri"/>
              </a:rPr>
              <a:t>Criação de valor</a:t>
            </a:r>
          </a:p>
        </p:txBody>
      </p:sp>
      <p:sp>
        <p:nvSpPr>
          <p:cNvPr id="21" name="CaixaDeTexto 1">
            <a:extLst>
              <a:ext uri="{FF2B5EF4-FFF2-40B4-BE49-F238E27FC236}">
                <a16:creationId xmlns:a16="http://schemas.microsoft.com/office/drawing/2014/main" id="{F1DF4BD9-5576-2F73-9C19-8D8FA61BDB4E}"/>
              </a:ext>
            </a:extLst>
          </p:cNvPr>
          <p:cNvSpPr txBox="1"/>
          <p:nvPr/>
        </p:nvSpPr>
        <p:spPr>
          <a:xfrm>
            <a:off x="4464072" y="1719515"/>
            <a:ext cx="7469133" cy="5016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highlight>
                  <a:srgbClr val="C0C0C0"/>
                </a:highlight>
                <a:latin typeface="Calibri"/>
                <a:ea typeface="Calibri" panose="020F0502020204030204" pitchFamily="34" charset="0"/>
                <a:cs typeface="Arial"/>
              </a:rPr>
              <a:t>Conceito de "Valor"</a:t>
            </a:r>
            <a:r>
              <a:rPr lang="pt-PT" sz="2800" dirty="0">
                <a:highlight>
                  <a:srgbClr val="C0C0C0"/>
                </a:highlight>
                <a:latin typeface="Calibri"/>
                <a:ea typeface="Calibri" panose="020F0502020204030204" pitchFamily="34" charset="0"/>
                <a:cs typeface="Arial"/>
              </a:rPr>
              <a:t>: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</a:t>
            </a:r>
            <a:r>
              <a:rPr lang="pt-PT" sz="28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a </a:t>
            </a:r>
            <a:r>
              <a:rPr lang="pt-PT" sz="2800" u="sng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importância, utilidade ou qualidade</a:t>
            </a:r>
            <a:r>
              <a:rPr lang="pt-PT" sz="28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 de algo. Diferentes “</a:t>
            </a:r>
            <a:r>
              <a:rPr lang="pt-PT" sz="2800" u="sng" err="1">
                <a:effectLst/>
                <a:latin typeface="Calibri"/>
                <a:ea typeface="Calibri" panose="020F0502020204030204" pitchFamily="34" charset="0"/>
                <a:cs typeface="Arial"/>
              </a:rPr>
              <a:t>stakeholders</a:t>
            </a:r>
            <a:r>
              <a:rPr lang="pt-PT" sz="28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” têm perceções de valor distintas em relação ao mesmo produto ou serviço.</a:t>
            </a:r>
            <a:r>
              <a:rPr lang="pt-PT" sz="2800" u="sng" dirty="0">
                <a:latin typeface="Calibri"/>
                <a:ea typeface="Calibri" panose="020F0502020204030204" pitchFamily="34" charset="0"/>
                <a:cs typeface="Arial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600" dirty="0">
                <a:effectLst/>
                <a:latin typeface="Calibri"/>
                <a:ea typeface="Calibri" panose="020F0502020204030204" pitchFamily="34" charset="0"/>
                <a:cs typeface="Arial"/>
              </a:rPr>
              <a:t>Os clientes podem definir valor como a oportunidade de utilizar as funcionalidades de um produto; as organizações podem utilizar métricas financeiras para determinar o valor alcançado; a criação de valor para a sociedade pode incluir contributos em áreas como o bem-estar das pessoas, comunidades ou preservação do ambiente </a:t>
            </a:r>
            <a:r>
              <a:rPr lang="pt-PT" sz="26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/>
              </a:rPr>
              <a:t> </a:t>
            </a:r>
            <a:endParaRPr lang="pt-PT" sz="26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5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BD2843B5-13DB-D6F5-FAC1-708906829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A6C4C5-D189-428C-8F34-E9E23AD6425F}"/>
              </a:ext>
            </a:extLst>
          </p:cNvPr>
          <p:cNvSpPr txBox="1"/>
          <p:nvPr/>
        </p:nvSpPr>
        <p:spPr>
          <a:xfrm>
            <a:off x="524676" y="2300905"/>
            <a:ext cx="11264755" cy="19159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effectLst/>
                <a:highlight>
                  <a:srgbClr val="00FFFF"/>
                </a:highlight>
                <a:latin typeface="Calibri"/>
                <a:ea typeface="Calibri" panose="020F0502020204030204" pitchFamily="34" charset="0"/>
                <a:cs typeface="Arial"/>
              </a:rPr>
              <a:t>Sistemas de entrega de valor</a:t>
            </a:r>
            <a:r>
              <a:rPr lang="pt-PT" sz="2800" dirty="0">
                <a:effectLst/>
                <a:highlight>
                  <a:srgbClr val="00FFFF"/>
                </a:highlight>
                <a:latin typeface="Calibri"/>
                <a:ea typeface="Calibri" panose="020F0502020204030204" pitchFamily="34" charset="0"/>
                <a:cs typeface="Arial"/>
              </a:rPr>
              <a:t>: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o conjunto de atividades que visam a </a:t>
            </a:r>
            <a:r>
              <a:rPr lang="pt-PT" sz="2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criação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, </a:t>
            </a:r>
            <a:r>
              <a:rPr lang="pt-PT" sz="2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sustentabilidade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e </a:t>
            </a:r>
            <a:r>
              <a:rPr lang="pt-PT" sz="2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desenvolvimento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da organização. Portfólios, programas, projetos, produtos ou serviços e operações, podem fazer parte do sistema de entrega de valor da organização (</a:t>
            </a:r>
            <a:r>
              <a:rPr lang="pt-PT" sz="2800" i="1" dirty="0">
                <a:effectLst/>
                <a:latin typeface="Calibri"/>
                <a:ea typeface="Calibri" panose="020F0502020204030204" pitchFamily="34" charset="0"/>
                <a:cs typeface="Arial"/>
              </a:rPr>
              <a:t>Project Management </a:t>
            </a:r>
            <a:r>
              <a:rPr lang="pt-PT" sz="2800" i="1" err="1">
                <a:effectLst/>
                <a:latin typeface="Calibri"/>
                <a:ea typeface="Calibri" panose="020F0502020204030204" pitchFamily="34" charset="0"/>
                <a:cs typeface="Arial"/>
              </a:rPr>
              <a:t>Institute</a:t>
            </a:r>
            <a:r>
              <a:rPr lang="pt-PT" sz="2800" i="1" dirty="0">
                <a:effectLst/>
                <a:latin typeface="Calibri"/>
                <a:ea typeface="Calibri" panose="020F0502020204030204" pitchFamily="34" charset="0"/>
                <a:cs typeface="Arial"/>
              </a:rPr>
              <a:t>, 2021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2C4D47-7F62-5CFD-4E73-4B759EA8E659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6D5A6A-BE4E-4A61-8336-0DCE00746CEC}"/>
              </a:ext>
            </a:extLst>
          </p:cNvPr>
          <p:cNvSpPr txBox="1"/>
          <p:nvPr/>
        </p:nvSpPr>
        <p:spPr>
          <a:xfrm>
            <a:off x="1937648" y="4656467"/>
            <a:ext cx="277812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+ QUALIDADE </a:t>
            </a:r>
          </a:p>
          <a:p>
            <a:r>
              <a:rPr lang="pt-PT" dirty="0">
                <a:cs typeface="Calibri"/>
              </a:rPr>
              <a:t>+ EFICIÊNCIA</a:t>
            </a:r>
            <a:endParaRPr lang="pt-PT" dirty="0"/>
          </a:p>
          <a:p>
            <a:r>
              <a:rPr lang="pt-PT" dirty="0">
                <a:cs typeface="Calibri"/>
              </a:rPr>
              <a:t>+ PRODUTIVIDADE</a:t>
            </a:r>
          </a:p>
          <a:p>
            <a:r>
              <a:rPr lang="pt-PT" dirty="0">
                <a:cs typeface="Calibri"/>
              </a:rPr>
              <a:t>+ CONFIANÇA</a:t>
            </a:r>
          </a:p>
          <a:p>
            <a:r>
              <a:rPr lang="pt-PT" dirty="0">
                <a:cs typeface="Calibri"/>
              </a:rPr>
              <a:t>+ SATISFAÇÃO</a:t>
            </a:r>
            <a:endParaRPr lang="pt-PT" dirty="0"/>
          </a:p>
          <a:p>
            <a:r>
              <a:rPr lang="pt-PT" dirty="0">
                <a:cs typeface="Calibri"/>
              </a:rPr>
              <a:t>+ REPUTAÇÃO </a:t>
            </a:r>
          </a:p>
          <a:p>
            <a:r>
              <a:rPr lang="pt-PT" dirty="0">
                <a:cs typeface="Calibri"/>
              </a:rPr>
              <a:t>+ RESULTADOS POSITIVOS</a:t>
            </a:r>
          </a:p>
        </p:txBody>
      </p:sp>
    </p:spTree>
    <p:extLst>
      <p:ext uri="{BB962C8B-B14F-4D97-AF65-F5344CB8AC3E}">
        <p14:creationId xmlns:p14="http://schemas.microsoft.com/office/powerpoint/2010/main" val="306783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C79327FB-D355-BC7B-2378-E73D71FF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A6C4C5-D189-428C-8F34-E9E23AD6425F}"/>
              </a:ext>
            </a:extLst>
          </p:cNvPr>
          <p:cNvSpPr txBox="1"/>
          <p:nvPr/>
        </p:nvSpPr>
        <p:spPr>
          <a:xfrm>
            <a:off x="714102" y="2382274"/>
            <a:ext cx="11135359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Alguns exemplos da forma como os </a:t>
            </a:r>
            <a:r>
              <a:rPr lang="pt-PT" sz="2400" b="1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projetos</a:t>
            </a: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 podem contribuir para a criação e oferta de </a:t>
            </a:r>
            <a:r>
              <a:rPr lang="pt-PT" sz="2400" b="1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valor</a:t>
            </a: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 são: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Criar um novo produto, serviço ou resultado que vá de encontro às expetativas e necessidades dos clientes ou utentes;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Contribuir para a criação de um ambiente social positivo;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Melhorar a eficiência, produtividade, eficácia ou capacidade de resposta dos serviços;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Criar as condições necessárias para facilitar a transição da organização para o seu desejado estado futuro;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Permitir a sustentabilidade dos benefícios criados por anteriores programas, projetos ou ações da organização. 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F19E4E96-1E14-859F-4ACB-28C6A0066794}"/>
              </a:ext>
            </a:extLst>
          </p:cNvPr>
          <p:cNvSpPr txBox="1"/>
          <p:nvPr/>
        </p:nvSpPr>
        <p:spPr>
          <a:xfrm>
            <a:off x="4264489" y="501476"/>
            <a:ext cx="4119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chemeClr val="accent1">
                    <a:lumMod val="75000"/>
                  </a:schemeClr>
                </a:solidFill>
              </a:rPr>
              <a:t>Valor</a:t>
            </a:r>
          </a:p>
          <a:p>
            <a:endParaRPr lang="pt-PT">
              <a:solidFill>
                <a:schemeClr val="accent1">
                  <a:lumMod val="75000"/>
                </a:schemeClr>
              </a:solidFill>
            </a:endParaRPr>
          </a:p>
          <a:p>
            <a:endParaRPr lang="en-P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2B85C4-592E-A39D-5BE7-DC9CF99D14E1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0D7BD7-C51C-1554-57B8-44675562FA4A}"/>
              </a:ext>
            </a:extLst>
          </p:cNvPr>
          <p:cNvSpPr txBox="1"/>
          <p:nvPr/>
        </p:nvSpPr>
        <p:spPr>
          <a:xfrm>
            <a:off x="3967874" y="360540"/>
            <a:ext cx="3998287" cy="584775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b="1" dirty="0">
                <a:ea typeface="Calibri"/>
                <a:cs typeface="Calibri"/>
              </a:rPr>
              <a:t>PRODUTO</a:t>
            </a:r>
            <a:r>
              <a:rPr lang="pt-PT" sz="2800" dirty="0">
                <a:ea typeface="Calibri"/>
                <a:cs typeface="Calibri"/>
              </a:rPr>
              <a:t> | </a:t>
            </a:r>
            <a:r>
              <a:rPr lang="pt-PT" sz="3200" b="1" dirty="0">
                <a:ea typeface="Calibri"/>
                <a:cs typeface="Calibri"/>
              </a:rPr>
              <a:t>SERVIÇO</a:t>
            </a:r>
            <a:endParaRPr lang="pt-PT" sz="3200" b="1" dirty="0"/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250D7975-0E7C-51FF-9B51-85A428C491E7}"/>
              </a:ext>
            </a:extLst>
          </p:cNvPr>
          <p:cNvSpPr/>
          <p:nvPr/>
        </p:nvSpPr>
        <p:spPr>
          <a:xfrm>
            <a:off x="1147699" y="1570448"/>
            <a:ext cx="690113" cy="4169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607820-6534-AAFF-3806-C3452B951097}"/>
              </a:ext>
            </a:extLst>
          </p:cNvPr>
          <p:cNvSpPr txBox="1"/>
          <p:nvPr/>
        </p:nvSpPr>
        <p:spPr>
          <a:xfrm>
            <a:off x="330402" y="2100199"/>
            <a:ext cx="2028589" cy="769441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ea typeface="Calibri"/>
                <a:cs typeface="Calibri"/>
              </a:rPr>
              <a:t>NECESSIDADE</a:t>
            </a:r>
            <a:endParaRPr lang="pt-PT" dirty="0">
              <a:ea typeface="Calibri"/>
              <a:cs typeface="Calibri"/>
            </a:endParaRPr>
          </a:p>
          <a:p>
            <a:pPr algn="ctr"/>
            <a:r>
              <a:rPr lang="pt-PT" sz="2000" b="1" dirty="0">
                <a:ea typeface="Calibri"/>
                <a:cs typeface="Calibri"/>
              </a:rPr>
              <a:t>UTILIDADE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1A814C9D-955D-30F2-A1CD-2B4A471D7672}"/>
              </a:ext>
            </a:extLst>
          </p:cNvPr>
          <p:cNvSpPr/>
          <p:nvPr/>
        </p:nvSpPr>
        <p:spPr>
          <a:xfrm>
            <a:off x="2844226" y="2490599"/>
            <a:ext cx="690113" cy="4169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1396CC-8798-1B65-ABE6-D9F0C256286B}"/>
              </a:ext>
            </a:extLst>
          </p:cNvPr>
          <p:cNvSpPr txBox="1"/>
          <p:nvPr/>
        </p:nvSpPr>
        <p:spPr>
          <a:xfrm>
            <a:off x="2098817" y="3020350"/>
            <a:ext cx="217236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ea typeface="Calibri"/>
                <a:cs typeface="Calibri"/>
              </a:rPr>
              <a:t>BENEFÍCIO </a:t>
            </a:r>
            <a:endParaRPr lang="pt-PT" dirty="0">
              <a:ea typeface="Calibri"/>
              <a:cs typeface="Calibri"/>
            </a:endParaRPr>
          </a:p>
          <a:p>
            <a:pPr algn="ctr"/>
            <a:r>
              <a:rPr lang="pt-PT" b="1" dirty="0">
                <a:ea typeface="Calibri"/>
                <a:cs typeface="Calibri"/>
              </a:rPr>
              <a:t>GERADO E SENTIDO</a:t>
            </a:r>
            <a:endParaRPr lang="pt-PT" dirty="0">
              <a:ea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F6E3B2-7768-9F53-1220-5E4F975B3B1D}"/>
              </a:ext>
            </a:extLst>
          </p:cNvPr>
          <p:cNvSpPr txBox="1"/>
          <p:nvPr/>
        </p:nvSpPr>
        <p:spPr>
          <a:xfrm>
            <a:off x="4098100" y="955540"/>
            <a:ext cx="33283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dirty="0">
                <a:ea typeface="Calibri"/>
                <a:cs typeface="Calibri"/>
              </a:rPr>
              <a:t>CLIENTE  |  UTILIZADOR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4AD534AB-6E69-AB1F-7416-D463B675085D}"/>
              </a:ext>
            </a:extLst>
          </p:cNvPr>
          <p:cNvSpPr/>
          <p:nvPr/>
        </p:nvSpPr>
        <p:spPr>
          <a:xfrm>
            <a:off x="4756414" y="3425127"/>
            <a:ext cx="690113" cy="41694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9CB8F3-E104-2E44-2301-51CBD525CDA8}"/>
              </a:ext>
            </a:extLst>
          </p:cNvPr>
          <p:cNvSpPr txBox="1"/>
          <p:nvPr/>
        </p:nvSpPr>
        <p:spPr>
          <a:xfrm>
            <a:off x="4011005" y="3954878"/>
            <a:ext cx="2172362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ea typeface="Calibri"/>
                <a:cs typeface="Calibri"/>
              </a:rPr>
              <a:t>EXPETATIVAS</a:t>
            </a:r>
            <a:endParaRPr lang="pt-PT" dirty="0">
              <a:ea typeface="Calibri"/>
              <a:cs typeface="Calibri"/>
            </a:endParaRPr>
          </a:p>
          <a:p>
            <a:pPr algn="ctr"/>
            <a:r>
              <a:rPr lang="pt-PT" b="1" dirty="0">
                <a:ea typeface="Calibri"/>
                <a:cs typeface="Calibri"/>
              </a:rPr>
              <a:t>expectativas do consumidor | </a:t>
            </a:r>
            <a:r>
              <a:rPr lang="pt-PT" sz="2400" b="1" dirty="0">
                <a:ea typeface="Calibri"/>
                <a:cs typeface="Calibri"/>
              </a:rPr>
              <a:t>satisfação </a:t>
            </a:r>
            <a:r>
              <a:rPr lang="pt-PT" b="1" dirty="0">
                <a:ea typeface="Calibri"/>
                <a:cs typeface="Calibri"/>
              </a:rPr>
              <a:t>das necessidades</a:t>
            </a: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BD3FD69-7CA6-516B-2D0F-F6AE25C63A7C}"/>
              </a:ext>
            </a:extLst>
          </p:cNvPr>
          <p:cNvSpPr txBox="1"/>
          <p:nvPr/>
        </p:nvSpPr>
        <p:spPr>
          <a:xfrm>
            <a:off x="337315" y="6287606"/>
            <a:ext cx="40005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Kotler (1999); Kano (2001)</a:t>
            </a:r>
            <a:endParaRPr lang="pt-PT" dirty="0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E0E71CA-06F3-7D4D-2DFD-68FDA49756EB}"/>
              </a:ext>
            </a:extLst>
          </p:cNvPr>
          <p:cNvSpPr/>
          <p:nvPr/>
        </p:nvSpPr>
        <p:spPr>
          <a:xfrm>
            <a:off x="7186188" y="4115239"/>
            <a:ext cx="690113" cy="416943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F522A-3F85-CAAD-DD53-5DA8E2182510}"/>
              </a:ext>
            </a:extLst>
          </p:cNvPr>
          <p:cNvSpPr txBox="1"/>
          <p:nvPr/>
        </p:nvSpPr>
        <p:spPr>
          <a:xfrm>
            <a:off x="6440779" y="4544349"/>
            <a:ext cx="2316135" cy="1661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ea typeface="Calibri"/>
                <a:cs typeface="Calibri"/>
              </a:rPr>
              <a:t>VALOR ACRESCENTADO</a:t>
            </a:r>
          </a:p>
          <a:p>
            <a:pPr algn="ctr"/>
            <a:r>
              <a:rPr lang="pt-PT" b="1" dirty="0">
                <a:ea typeface="Calibri"/>
                <a:cs typeface="Calibri"/>
              </a:rPr>
              <a:t>atributos e funcionalidades</a:t>
            </a:r>
          </a:p>
          <a:p>
            <a:pPr algn="ctr"/>
            <a:r>
              <a:rPr lang="pt-PT" b="1" dirty="0">
                <a:ea typeface="Calibri"/>
                <a:cs typeface="Calibri"/>
              </a:rPr>
              <a:t>(+ VALOR)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2C7AB47-5CF0-681D-342C-42277B2194DF}"/>
              </a:ext>
            </a:extLst>
          </p:cNvPr>
          <p:cNvSpPr txBox="1"/>
          <p:nvPr/>
        </p:nvSpPr>
        <p:spPr>
          <a:xfrm>
            <a:off x="7193102" y="1135810"/>
            <a:ext cx="47638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5 Níveis (ou critérios que caracterizam o potencial do produto / serviço</a:t>
            </a: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1B930573-2EB0-BDD9-8999-C728DFE02882}"/>
              </a:ext>
            </a:extLst>
          </p:cNvPr>
          <p:cNvSpPr/>
          <p:nvPr/>
        </p:nvSpPr>
        <p:spPr>
          <a:xfrm>
            <a:off x="9682097" y="4928997"/>
            <a:ext cx="690113" cy="416943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5E9D78A-0915-05DF-A9E8-48EF930068EC}"/>
              </a:ext>
            </a:extLst>
          </p:cNvPr>
          <p:cNvSpPr txBox="1"/>
          <p:nvPr/>
        </p:nvSpPr>
        <p:spPr>
          <a:xfrm>
            <a:off x="8936688" y="5401239"/>
            <a:ext cx="2172362" cy="12926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solidFill>
                  <a:srgbClr val="FFFFFF"/>
                </a:solidFill>
                <a:ea typeface="Calibri"/>
                <a:cs typeface="Calibri"/>
              </a:rPr>
              <a:t>INOVAÇÃO</a:t>
            </a:r>
          </a:p>
          <a:p>
            <a:pPr algn="ctr"/>
            <a:endParaRPr lang="pt-PT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pt-PT" b="1" dirty="0">
                <a:solidFill>
                  <a:srgbClr val="FFFFFF"/>
                </a:solidFill>
                <a:ea typeface="Calibri"/>
                <a:cs typeface="Calibri"/>
              </a:rPr>
              <a:t>DIFERENCIAÇÃO</a:t>
            </a:r>
          </a:p>
          <a:p>
            <a:pPr algn="ctr"/>
            <a:endParaRPr lang="pt-PT" b="1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1F1625E-6984-6C0E-E49B-B97375E196AD}"/>
              </a:ext>
            </a:extLst>
          </p:cNvPr>
          <p:cNvSpPr txBox="1"/>
          <p:nvPr/>
        </p:nvSpPr>
        <p:spPr>
          <a:xfrm>
            <a:off x="3991428" y="5696857"/>
            <a:ext cx="2122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ea typeface="Calibri"/>
                <a:cs typeface="Calibri"/>
              </a:rPr>
              <a:t>QUALIDADE </a:t>
            </a:r>
          </a:p>
        </p:txBody>
      </p:sp>
      <p:sp>
        <p:nvSpPr>
          <p:cNvPr id="25" name="Chaveta à esquerda 24">
            <a:extLst>
              <a:ext uri="{FF2B5EF4-FFF2-40B4-BE49-F238E27FC236}">
                <a16:creationId xmlns:a16="http://schemas.microsoft.com/office/drawing/2014/main" id="{7D7A728A-985F-3C9E-15F4-DE6C5B177CE5}"/>
              </a:ext>
            </a:extLst>
          </p:cNvPr>
          <p:cNvSpPr/>
          <p:nvPr/>
        </p:nvSpPr>
        <p:spPr>
          <a:xfrm rot="5400000">
            <a:off x="7529628" y="-305005"/>
            <a:ext cx="733244" cy="70880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543519A-E8B5-336B-5E5B-FCBE12CAEB2D}"/>
              </a:ext>
            </a:extLst>
          </p:cNvPr>
          <p:cNvSpPr txBox="1"/>
          <p:nvPr/>
        </p:nvSpPr>
        <p:spPr>
          <a:xfrm>
            <a:off x="5971738" y="2496868"/>
            <a:ext cx="3846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ea typeface="Calibri"/>
                <a:cs typeface="Calibri"/>
              </a:rPr>
              <a:t>CRIAÇÃO DE VALOR</a:t>
            </a:r>
          </a:p>
        </p:txBody>
      </p:sp>
    </p:spTree>
    <p:extLst>
      <p:ext uri="{BB962C8B-B14F-4D97-AF65-F5344CB8AC3E}">
        <p14:creationId xmlns:p14="http://schemas.microsoft.com/office/powerpoint/2010/main" val="6164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21" grpId="0" animBg="1"/>
      <p:bldP spid="23" grpId="0" animBg="1"/>
      <p:bldP spid="2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CBBC2-5764-8CAE-002E-C3666A749907}"/>
              </a:ext>
            </a:extLst>
          </p:cNvPr>
          <p:cNvSpPr/>
          <p:nvPr/>
        </p:nvSpPr>
        <p:spPr>
          <a:xfrm>
            <a:off x="3318774" y="2321046"/>
            <a:ext cx="5046453" cy="38243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 descr="Uma imagem com logótipo&#10;&#10;Descrição gerada automaticamente">
            <a:extLst>
              <a:ext uri="{FF2B5EF4-FFF2-40B4-BE49-F238E27FC236}">
                <a16:creationId xmlns:a16="http://schemas.microsoft.com/office/drawing/2014/main" id="{2F631BA5-C8DE-EC22-4A79-FDF5DAADF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95" y="2512577"/>
            <a:ext cx="2743200" cy="1832846"/>
          </a:xfrm>
          <a:prstGeom prst="rect">
            <a:avLst/>
          </a:prstGeom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EB830FF7-10B6-1336-5302-8CD20A9B432D}"/>
              </a:ext>
            </a:extLst>
          </p:cNvPr>
          <p:cNvSpPr txBox="1"/>
          <p:nvPr/>
        </p:nvSpPr>
        <p:spPr>
          <a:xfrm>
            <a:off x="1705155" y="4729791"/>
            <a:ext cx="8515350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800" b="1" dirty="0">
                <a:cs typeface="Calibri"/>
              </a:rPr>
              <a:t>Qual é o nosso referencial?</a:t>
            </a:r>
            <a:br>
              <a:rPr lang="pt-PT" sz="2800" b="1" dirty="0">
                <a:cs typeface="Calibri"/>
              </a:rPr>
            </a:br>
            <a:r>
              <a:rPr lang="pt-PT" sz="2800" b="1" dirty="0">
                <a:cs typeface="Calibri"/>
              </a:rPr>
              <a:t>O que nos diferencia? </a:t>
            </a:r>
          </a:p>
        </p:txBody>
      </p:sp>
      <p:cxnSp>
        <p:nvCxnSpPr>
          <p:cNvPr id="3" name="Conexão reta unidirecional 2">
            <a:extLst>
              <a:ext uri="{FF2B5EF4-FFF2-40B4-BE49-F238E27FC236}">
                <a16:creationId xmlns:a16="http://schemas.microsoft.com/office/drawing/2014/main" id="{0393A805-BBF7-636E-1684-27CDF2C15D4D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3D36B0DC-FAEB-77BF-9422-9CC971F98881}"/>
              </a:ext>
            </a:extLst>
          </p:cNvPr>
          <p:cNvCxnSpPr/>
          <p:nvPr/>
        </p:nvCxnSpPr>
        <p:spPr>
          <a:xfrm>
            <a:off x="5781675" y="3114675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E8B96A-D5E7-2CF8-95B6-604FC20F4F5B}"/>
              </a:ext>
            </a:extLst>
          </p:cNvPr>
          <p:cNvSpPr txBox="1"/>
          <p:nvPr/>
        </p:nvSpPr>
        <p:spPr>
          <a:xfrm>
            <a:off x="313536" y="2320007"/>
            <a:ext cx="279888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ea typeface="Calibri"/>
                <a:cs typeface="Calibri"/>
              </a:rPr>
              <a:t>ESCOLA</a:t>
            </a: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r>
              <a:rPr lang="pt-PT" dirty="0">
                <a:ea typeface="Calibri"/>
                <a:cs typeface="Calibri"/>
              </a:rPr>
              <a:t>DIRETORES</a:t>
            </a: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r>
              <a:rPr lang="pt-PT" dirty="0">
                <a:ea typeface="Calibri"/>
                <a:cs typeface="Calibri"/>
              </a:rPr>
              <a:t>COORDENADORES DE / ESCOLA</a:t>
            </a: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r>
              <a:rPr lang="pt-PT" dirty="0">
                <a:ea typeface="Calibri"/>
                <a:cs typeface="Calibri"/>
              </a:rPr>
              <a:t>PROFESSORES GE</a:t>
            </a: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r>
              <a:rPr lang="pt-PT" dirty="0">
                <a:ea typeface="Calibri"/>
                <a:cs typeface="Calibri"/>
              </a:rPr>
              <a:t>PROFESSORES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0BD239-0588-C3C0-0C29-844917516C5A}"/>
              </a:ext>
            </a:extLst>
          </p:cNvPr>
          <p:cNvSpPr txBox="1"/>
          <p:nvPr/>
        </p:nvSpPr>
        <p:spPr>
          <a:xfrm>
            <a:off x="8508630" y="2320006"/>
            <a:ext cx="2798884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ea typeface="Calibri"/>
                <a:cs typeface="Calibri"/>
              </a:rPr>
              <a:t>DECISORES POLÍTICOS</a:t>
            </a:r>
            <a:endParaRPr lang="pt-PT" dirty="0"/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r>
              <a:rPr lang="pt-PT" dirty="0">
                <a:ea typeface="Calibri"/>
                <a:cs typeface="Calibri"/>
              </a:rPr>
              <a:t>AUTARQUIA</a:t>
            </a: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r>
              <a:rPr lang="pt-PT" dirty="0">
                <a:ea typeface="Calibri"/>
                <a:cs typeface="Calibri"/>
              </a:rPr>
              <a:t>INFLUENCIADORES LOCAIS</a:t>
            </a: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endParaRPr lang="pt-PT" dirty="0">
              <a:ea typeface="Calibri"/>
              <a:cs typeface="Calibri"/>
            </a:endParaRPr>
          </a:p>
          <a:p>
            <a:pPr algn="ctr"/>
            <a:endParaRPr lang="pt-PT" dirty="0">
              <a:ea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3C7799-A9ED-5F92-B20F-6D8CF9484F46}"/>
              </a:ext>
            </a:extLst>
          </p:cNvPr>
          <p:cNvSpPr txBox="1"/>
          <p:nvPr/>
        </p:nvSpPr>
        <p:spPr>
          <a:xfrm>
            <a:off x="1931266" y="6237838"/>
            <a:ext cx="8059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>
                <a:ea typeface="Calibri"/>
                <a:cs typeface="Calibri"/>
              </a:rPr>
              <a:t>PAIS E ENCARREGADOS DE EDUCAÇÃO ….......    ALUNOS</a:t>
            </a:r>
            <a:endParaRPr lang="pt-PT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77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3943E9-2BCC-3E85-E302-F0087C4AFFED}"/>
              </a:ext>
            </a:extLst>
          </p:cNvPr>
          <p:cNvSpPr txBox="1"/>
          <p:nvPr/>
        </p:nvSpPr>
        <p:spPr>
          <a:xfrm>
            <a:off x="214993" y="1939939"/>
            <a:ext cx="5019033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Desporto Escolar (Visão; Missão; Objetivos)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CBBC2-5764-8CAE-002E-C3666A749907}"/>
              </a:ext>
            </a:extLst>
          </p:cNvPr>
          <p:cNvSpPr/>
          <p:nvPr/>
        </p:nvSpPr>
        <p:spPr>
          <a:xfrm>
            <a:off x="5432246" y="1717197"/>
            <a:ext cx="6369169" cy="44857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 descr="Uma imagem com logótipo&#10;&#10;Descrição gerada automaticamente">
            <a:extLst>
              <a:ext uri="{FF2B5EF4-FFF2-40B4-BE49-F238E27FC236}">
                <a16:creationId xmlns:a16="http://schemas.microsoft.com/office/drawing/2014/main" id="{2F631BA5-C8DE-EC22-4A79-FDF5DAAD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325" y="2167520"/>
            <a:ext cx="2743200" cy="1832846"/>
          </a:xfrm>
          <a:prstGeom prst="rect">
            <a:avLst/>
          </a:prstGeom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EB830FF7-10B6-1336-5302-8CD20A9B432D}"/>
              </a:ext>
            </a:extLst>
          </p:cNvPr>
          <p:cNvSpPr txBox="1"/>
          <p:nvPr/>
        </p:nvSpPr>
        <p:spPr>
          <a:xfrm>
            <a:off x="4479985" y="4384735"/>
            <a:ext cx="8515350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800" b="1" dirty="0">
                <a:cs typeface="Calibri"/>
              </a:rPr>
              <a:t>Qual é o nosso referencial?</a:t>
            </a:r>
            <a:br>
              <a:rPr lang="pt-PT" sz="2800" b="1" dirty="0">
                <a:cs typeface="Calibri"/>
              </a:rPr>
            </a:br>
            <a:r>
              <a:rPr lang="pt-PT" sz="2800" b="1" dirty="0">
                <a:cs typeface="Calibri"/>
              </a:rPr>
              <a:t>O que nos diferencia?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E9624E-7E76-532C-2884-9F631EC4F140}"/>
              </a:ext>
            </a:extLst>
          </p:cNvPr>
          <p:cNvSpPr txBox="1"/>
          <p:nvPr/>
        </p:nvSpPr>
        <p:spPr>
          <a:xfrm>
            <a:off x="747346" y="4280582"/>
            <a:ext cx="3955708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 dirty="0">
                <a:ea typeface="Calibri"/>
                <a:cs typeface="Calibri"/>
              </a:rPr>
              <a:t>O Desporto Escolar como </a:t>
            </a:r>
            <a:r>
              <a:rPr lang="pt-PT" sz="28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Calibri"/>
              </a:rPr>
              <a:t>Produto | Serviço</a:t>
            </a:r>
            <a:r>
              <a:rPr lang="pt-PT" sz="2800" b="1" dirty="0">
                <a:ea typeface="Calibri"/>
                <a:cs typeface="Calibri"/>
              </a:rPr>
              <a:t>  Diferenciador e Único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22414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7254D0B-D98D-4D9C-3B83-FA1895438511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AA1FF1-BDE6-7D23-9B99-E3AE67B8B686}"/>
              </a:ext>
            </a:extLst>
          </p:cNvPr>
          <p:cNvSpPr txBox="1"/>
          <p:nvPr/>
        </p:nvSpPr>
        <p:spPr>
          <a:xfrm>
            <a:off x="326418" y="2788827"/>
            <a:ext cx="4122958" cy="2277547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dirty="0">
                <a:cs typeface="Calibri"/>
              </a:rPr>
              <a:t>VISÃO</a:t>
            </a:r>
          </a:p>
          <a:p>
            <a:pPr algn="just"/>
            <a:endParaRPr lang="pt-PT" dirty="0">
              <a:solidFill>
                <a:srgbClr val="212529"/>
              </a:solidFill>
              <a:cs typeface="Calibri"/>
            </a:endParaRPr>
          </a:p>
          <a:p>
            <a:pPr algn="just"/>
            <a:r>
              <a:rPr lang="pt-PT" sz="2000" b="1" dirty="0">
                <a:solidFill>
                  <a:srgbClr val="393939"/>
                </a:solidFill>
                <a:ea typeface="+mn-lt"/>
                <a:cs typeface="+mn-lt"/>
              </a:rPr>
              <a:t>Garantir uma oferta desportiva variada aos alunos, envolvendo as comunidades escolar e local, em todos os Agrupamentos de Escolas e Escolas Não Agrupadas (PEDE, 2021).</a:t>
            </a:r>
            <a:endParaRPr lang="pt-PT" sz="2000" b="1" dirty="0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BF2FD4-4DE0-300E-CBF4-BFA74FD3BB44}"/>
              </a:ext>
            </a:extLst>
          </p:cNvPr>
          <p:cNvSpPr txBox="1"/>
          <p:nvPr/>
        </p:nvSpPr>
        <p:spPr>
          <a:xfrm>
            <a:off x="-86846" y="1751776"/>
            <a:ext cx="82647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 dirty="0">
                <a:solidFill>
                  <a:srgbClr val="002060"/>
                </a:solidFill>
                <a:ea typeface="+mn-lt"/>
                <a:cs typeface="+mn-lt"/>
              </a:rPr>
              <a:t>O Desporto Escolar é uma atividade de complemento curricular (Decreto-Lei n.º 95/91, de 26 de fevereiro)</a:t>
            </a:r>
            <a:endParaRPr lang="pt-PT" sz="28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E9A66A-7074-8C48-242C-DB0361120FB4}"/>
              </a:ext>
            </a:extLst>
          </p:cNvPr>
          <p:cNvSpPr txBox="1"/>
          <p:nvPr/>
        </p:nvSpPr>
        <p:spPr>
          <a:xfrm>
            <a:off x="5681146" y="4080000"/>
            <a:ext cx="6184435" cy="2585323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dirty="0">
                <a:cs typeface="Calibri"/>
              </a:rPr>
              <a:t>MISSÃO</a:t>
            </a:r>
          </a:p>
          <a:p>
            <a:pPr algn="just"/>
            <a:endParaRPr lang="pt-PT" dirty="0">
              <a:solidFill>
                <a:srgbClr val="212529"/>
              </a:solidFill>
              <a:cs typeface="Calibri"/>
            </a:endParaRPr>
          </a:p>
          <a:p>
            <a:pPr algn="just"/>
            <a:r>
              <a:rPr lang="pt-PT" sz="2000" b="1" dirty="0"/>
              <a:t>Contribuir de forma articulada para os seis eixos estratégicos do programa: 1. +Desporto | +atividade física; 2. Formação de alunos e professores; 3. Cidadania, inclusão e ética; 4. Cogestão e codecisão na escola; 5. Desporto verde e sustentável; 6. Envolvimento das | nas comunidades (PEDE, 2021).</a:t>
            </a:r>
            <a:endParaRPr lang="pt-PT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91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EA6EC-355F-91C2-FBA9-7ED51AA5C498}"/>
              </a:ext>
            </a:extLst>
          </p:cNvPr>
          <p:cNvSpPr txBox="1"/>
          <p:nvPr/>
        </p:nvSpPr>
        <p:spPr>
          <a:xfrm>
            <a:off x="6096001" y="837103"/>
            <a:ext cx="6096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1: Desporto Escolar, Estratégia e criação de valor</a:t>
            </a:r>
            <a:endParaRPr lang="pt-PT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AA555B-9C3C-DEA8-65DC-B4617BAA7A34}"/>
              </a:ext>
            </a:extLst>
          </p:cNvPr>
          <p:cNvSpPr txBox="1"/>
          <p:nvPr/>
        </p:nvSpPr>
        <p:spPr>
          <a:xfrm>
            <a:off x="869231" y="918053"/>
            <a:ext cx="10588325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cs typeface="Calibri"/>
              </a:rPr>
              <a:t>EXERCÍCIO 2.</a:t>
            </a:r>
          </a:p>
          <a:p>
            <a:endParaRPr lang="pt-PT" dirty="0">
              <a:cs typeface="Calibri"/>
            </a:endParaRPr>
          </a:p>
          <a:p>
            <a:r>
              <a:rPr lang="pt-PT" sz="2000" dirty="0">
                <a:cs typeface="Calibri"/>
              </a:rPr>
              <a:t>A MUDANÇA SOCIAL TEM VINDO A DIFICULTAR A PERCEÇÃO DA NECESSIDADE DO DESPORTO ESCOLAR, O SEU PROPÓSITO E CONTRIBUTO ÚNICO. </a:t>
            </a: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FORAM CRIADOS GRUPOS DE REFLEXÃO PARA ESTRUTURAR E APRESENTAR UM REFERENCIAL DIFERENCIADOR PARA O DESPORTO ESCOLAR NA PRÓXIMA DÉCADA.</a:t>
            </a: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O TEU GRUPO FOI UM DOS DESIGNADOS PARA ESTA TAREFA. PROCURA: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IDENTIFICAR</a:t>
            </a:r>
            <a:r>
              <a:rPr lang="pt-PT" sz="2000" b="1" dirty="0">
                <a:cs typeface="Calibri"/>
              </a:rPr>
              <a:t> O QUE É ÚNICO E DIFERENCIADOR NA OFERTA DO DESPORTO ESCOLAR;</a:t>
            </a:r>
            <a:endParaRPr lang="pt-PT" sz="2000" b="1" dirty="0">
              <a:ea typeface="Calibri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r>
              <a:rPr lang="pt-PT" sz="2000" b="1" dirty="0">
                <a:cs typeface="Calibri"/>
              </a:rPr>
              <a:t>QUE NECESSIDADES ÚNICAS SÃO SATISFEITAS</a:t>
            </a:r>
            <a:r>
              <a:rPr lang="pt-PT" sz="2000" dirty="0">
                <a:cs typeface="Calibri"/>
              </a:rPr>
              <a:t> COM A OFERTA DO DESPORTO ESCOLAR;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QUAIS SÃO OS</a:t>
            </a:r>
            <a:r>
              <a:rPr lang="pt-PT" sz="2000" b="1" dirty="0">
                <a:cs typeface="Calibri"/>
              </a:rPr>
              <a:t> CRITÉRIOS DE VALORIZAÇÃO E DIFERENCIAÇÃO </a:t>
            </a:r>
            <a:r>
              <a:rPr lang="pt-PT" sz="2000" dirty="0">
                <a:cs typeface="Calibri"/>
              </a:rPr>
              <a:t>DO SERVIÇO PRESTADO PELO DESPORTO ESCOLAR - PARA OS DIFERENTES GRUPOS - ALVO (CLIENTES | UTILIZADORES)</a:t>
            </a:r>
            <a:endParaRPr lang="pt-PT" sz="2000" dirty="0">
              <a:ea typeface="Calibri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r>
              <a:rPr lang="pt-PT" sz="2000" b="1" dirty="0">
                <a:cs typeface="Calibri"/>
              </a:rPr>
              <a:t>COMO SE PODE MEDIR E SUSTENTAR A NECESSIDADE</a:t>
            </a:r>
            <a:r>
              <a:rPr lang="pt-PT" sz="2000" dirty="0">
                <a:cs typeface="Calibri"/>
              </a:rPr>
              <a:t> DO DESPORTO ESCOLAR</a:t>
            </a: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CADA GRUPO VAI CRIAR UM MODELO OU REPRESENTAÇÃO GRÁFICA DESSE REFERENCIAL DIFERENCIADOR DO DESPORTO ESCOLAR E PROCURAR ARGUMENTAR A SUA IMPORTÂNCIA E NECESSIDADE PARA A SOCIEDADE</a:t>
            </a:r>
          </a:p>
        </p:txBody>
      </p:sp>
    </p:spTree>
    <p:extLst>
      <p:ext uri="{BB962C8B-B14F-4D97-AF65-F5344CB8AC3E}">
        <p14:creationId xmlns:p14="http://schemas.microsoft.com/office/powerpoint/2010/main" val="224713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6" descr="Uma imagem com logótipo&#10;&#10;Descrição gerada automaticamente">
            <a:extLst>
              <a:ext uri="{FF2B5EF4-FFF2-40B4-BE49-F238E27FC236}">
                <a16:creationId xmlns:a16="http://schemas.microsoft.com/office/drawing/2014/main" id="{510D8B85-4D8E-731D-47C8-DDC8425E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69" y="2025983"/>
            <a:ext cx="8479765" cy="44162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3943E9-2BCC-3E85-E302-F0087C4AFFED}"/>
              </a:ext>
            </a:extLst>
          </p:cNvPr>
          <p:cNvSpPr txBox="1"/>
          <p:nvPr/>
        </p:nvSpPr>
        <p:spPr>
          <a:xfrm>
            <a:off x="128729" y="1824920"/>
            <a:ext cx="234484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Conceito de Estratégia</a:t>
            </a:r>
          </a:p>
        </p:txBody>
      </p:sp>
    </p:spTree>
    <p:extLst>
      <p:ext uri="{BB962C8B-B14F-4D97-AF65-F5344CB8AC3E}">
        <p14:creationId xmlns:p14="http://schemas.microsoft.com/office/powerpoint/2010/main" val="174388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8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EC585333-0EFD-5137-8D1E-8D4868346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882741"/>
            <a:ext cx="12203501" cy="937464"/>
          </a:xfrm>
          <a:prstGeom prst="rect">
            <a:avLst/>
          </a:prstGeom>
        </p:spPr>
      </p:pic>
      <p:pic>
        <p:nvPicPr>
          <p:cNvPr id="9" name="Imagem 9" descr="Uma imagem com texto&#10;&#10;Descrição gerada automaticamente">
            <a:extLst>
              <a:ext uri="{FF2B5EF4-FFF2-40B4-BE49-F238E27FC236}">
                <a16:creationId xmlns:a16="http://schemas.microsoft.com/office/drawing/2014/main" id="{160415B3-31BB-2495-8C1A-0C14F3EF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29" y="4672357"/>
            <a:ext cx="4080295" cy="2085286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C47A876F-357C-090D-EE8D-F3D3F7CA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1" y="1930012"/>
            <a:ext cx="8537275" cy="49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895" y="-1114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26529F-8178-F3EF-05B5-3845D6E4F6FA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5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149D86AF-9412-9897-FE3D-CF20687D2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0" b="58290"/>
          <a:stretch/>
        </p:blipFill>
        <p:spPr>
          <a:xfrm>
            <a:off x="2265872" y="1825746"/>
            <a:ext cx="7343978" cy="2308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5CE52E7-A4C1-DA50-AE56-1FE7BA7BF37C}"/>
              </a:ext>
            </a:extLst>
          </p:cNvPr>
          <p:cNvSpPr txBox="1"/>
          <p:nvPr/>
        </p:nvSpPr>
        <p:spPr>
          <a:xfrm>
            <a:off x="7917243" y="3684615"/>
            <a:ext cx="1683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solidFill>
                  <a:srgbClr val="7F7F7F"/>
                </a:solidFill>
                <a:cs typeface="Calibri"/>
              </a:rPr>
              <a:t>(</a:t>
            </a:r>
            <a:r>
              <a:rPr lang="pt-PT" err="1">
                <a:solidFill>
                  <a:srgbClr val="7F7F7F"/>
                </a:solidFill>
                <a:cs typeface="Calibri"/>
              </a:rPr>
              <a:t>Drucker</a:t>
            </a:r>
            <a:r>
              <a:rPr lang="pt-PT">
                <a:solidFill>
                  <a:srgbClr val="7F7F7F"/>
                </a:solidFill>
                <a:cs typeface="Calibri"/>
              </a:rPr>
              <a:t>, 1997)</a:t>
            </a:r>
            <a:endParaRPr lang="pt-PT">
              <a:solidFill>
                <a:srgbClr val="7F7F7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9DA439-1838-4AE0-9733-0FEE5BC8E5E3}"/>
              </a:ext>
            </a:extLst>
          </p:cNvPr>
          <p:cNvSpPr txBox="1"/>
          <p:nvPr/>
        </p:nvSpPr>
        <p:spPr>
          <a:xfrm>
            <a:off x="1509921" y="4890698"/>
            <a:ext cx="15278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Escolhas</a:t>
            </a:r>
            <a:endParaRPr lang="pt-PT" sz="20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7B48E6C-1AC8-25A5-90BA-C27493C76381}"/>
              </a:ext>
            </a:extLst>
          </p:cNvPr>
          <p:cNvSpPr/>
          <p:nvPr/>
        </p:nvSpPr>
        <p:spPr>
          <a:xfrm>
            <a:off x="2628359" y="3298107"/>
            <a:ext cx="1825925" cy="3881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51C1B1A5-4D99-9E1F-E30A-2C7FFBE17DF9}"/>
              </a:ext>
            </a:extLst>
          </p:cNvPr>
          <p:cNvCxnSpPr/>
          <p:nvPr/>
        </p:nvCxnSpPr>
        <p:spPr>
          <a:xfrm flipH="1">
            <a:off x="2282226" y="3445355"/>
            <a:ext cx="437071" cy="137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7B63F5-7E64-C811-02B0-A9F990E8CE01}"/>
              </a:ext>
            </a:extLst>
          </p:cNvPr>
          <p:cNvSpPr txBox="1"/>
          <p:nvPr/>
        </p:nvSpPr>
        <p:spPr>
          <a:xfrm>
            <a:off x="1509920" y="5437037"/>
            <a:ext cx="15278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Decisões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3BCB7F-2C8F-0135-F43C-EAA8DD7EC397}"/>
              </a:ext>
            </a:extLst>
          </p:cNvPr>
          <p:cNvSpPr txBox="1"/>
          <p:nvPr/>
        </p:nvSpPr>
        <p:spPr>
          <a:xfrm>
            <a:off x="3982826" y="4976962"/>
            <a:ext cx="152789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Meios</a:t>
            </a:r>
            <a:endParaRPr lang="pt-PT" dirty="0">
              <a:cs typeface="Calibri"/>
            </a:endParaRPr>
          </a:p>
          <a:p>
            <a:pPr algn="ctr"/>
            <a:r>
              <a:rPr lang="pt-PT" sz="2000" b="1" dirty="0">
                <a:cs typeface="Calibri"/>
              </a:rPr>
              <a:t>Recursos</a:t>
            </a:r>
          </a:p>
          <a:p>
            <a:pPr algn="ctr"/>
            <a:r>
              <a:rPr lang="pt-PT" sz="2000" b="1" dirty="0">
                <a:cs typeface="Calibri"/>
              </a:rPr>
              <a:t>Prioridades</a:t>
            </a:r>
          </a:p>
          <a:p>
            <a:pPr algn="ctr"/>
            <a:r>
              <a:rPr lang="pt-PT" sz="2000" b="1" dirty="0">
                <a:cs typeface="Calibri"/>
              </a:rPr>
              <a:t>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7830B9-5E55-F02C-4F29-46156D16F418}"/>
              </a:ext>
            </a:extLst>
          </p:cNvPr>
          <p:cNvSpPr txBox="1"/>
          <p:nvPr/>
        </p:nvSpPr>
        <p:spPr>
          <a:xfrm>
            <a:off x="1509919" y="5997753"/>
            <a:ext cx="15278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Programar</a:t>
            </a:r>
            <a:endParaRPr lang="pt-PT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48B1DCFE-1CE4-33DB-A4A6-161D78CD026F}"/>
              </a:ext>
            </a:extLst>
          </p:cNvPr>
          <p:cNvSpPr/>
          <p:nvPr/>
        </p:nvSpPr>
        <p:spPr>
          <a:xfrm>
            <a:off x="3349624" y="5080000"/>
            <a:ext cx="359433" cy="1250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ADE4B7E-5BDC-0A37-F81E-FEBB006644B7}"/>
              </a:ext>
            </a:extLst>
          </p:cNvPr>
          <p:cNvSpPr/>
          <p:nvPr/>
        </p:nvSpPr>
        <p:spPr>
          <a:xfrm>
            <a:off x="5923171" y="5094377"/>
            <a:ext cx="359433" cy="1250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F86B76-FCD8-6198-FCA3-7782E82BBF9E}"/>
              </a:ext>
            </a:extLst>
          </p:cNvPr>
          <p:cNvSpPr txBox="1"/>
          <p:nvPr/>
        </p:nvSpPr>
        <p:spPr>
          <a:xfrm>
            <a:off x="6637247" y="5454110"/>
            <a:ext cx="3185783" cy="38370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solidFill>
                  <a:srgbClr val="000000"/>
                </a:solidFill>
                <a:cs typeface="Calibri"/>
              </a:rPr>
              <a:t>Resultados / Objetivos / Metas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4" name="Chaveta à esquerda 13">
            <a:extLst>
              <a:ext uri="{FF2B5EF4-FFF2-40B4-BE49-F238E27FC236}">
                <a16:creationId xmlns:a16="http://schemas.microsoft.com/office/drawing/2014/main" id="{6CB63347-2E48-A17C-4129-5614A74248D0}"/>
              </a:ext>
            </a:extLst>
          </p:cNvPr>
          <p:cNvSpPr/>
          <p:nvPr/>
        </p:nvSpPr>
        <p:spPr>
          <a:xfrm>
            <a:off x="9810750" y="4379404"/>
            <a:ext cx="560716" cy="2458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535547B-7AAB-FF80-E8C6-DF3637570546}"/>
              </a:ext>
            </a:extLst>
          </p:cNvPr>
          <p:cNvSpPr txBox="1"/>
          <p:nvPr/>
        </p:nvSpPr>
        <p:spPr>
          <a:xfrm>
            <a:off x="10360982" y="4272770"/>
            <a:ext cx="144702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Crescimento</a:t>
            </a:r>
          </a:p>
          <a:p>
            <a:r>
              <a:rPr lang="pt-PT" dirty="0">
                <a:cs typeface="Calibri"/>
              </a:rPr>
              <a:t>Aumento</a:t>
            </a:r>
          </a:p>
          <a:p>
            <a:r>
              <a:rPr lang="pt-PT" dirty="0">
                <a:cs typeface="Calibri"/>
              </a:rPr>
              <a:t>Impacto</a:t>
            </a:r>
          </a:p>
          <a:p>
            <a:r>
              <a:rPr lang="pt-PT" dirty="0">
                <a:cs typeface="Calibri"/>
              </a:rPr>
              <a:t>Mudança</a:t>
            </a:r>
          </a:p>
          <a:p>
            <a:r>
              <a:rPr lang="pt-PT" dirty="0">
                <a:cs typeface="Calibri"/>
              </a:rPr>
              <a:t>Melhoria</a:t>
            </a:r>
          </a:p>
          <a:p>
            <a:r>
              <a:rPr lang="pt-PT" dirty="0">
                <a:cs typeface="Calibri"/>
              </a:rPr>
              <a:t>Afirmação</a:t>
            </a:r>
          </a:p>
          <a:p>
            <a:r>
              <a:rPr lang="pt-PT" dirty="0">
                <a:cs typeface="Calibri"/>
              </a:rPr>
              <a:t>Retorno</a:t>
            </a:r>
          </a:p>
          <a:p>
            <a:r>
              <a:rPr lang="pt-PT" dirty="0">
                <a:cs typeface="Calibri"/>
              </a:rPr>
              <a:t>Liderança</a:t>
            </a:r>
          </a:p>
          <a:p>
            <a:r>
              <a:rPr lang="pt-PT" dirty="0">
                <a:cs typeface="Calibri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4738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39488C3-D3AC-4C4A-AAFA-85EEBF78D998}"/>
              </a:ext>
            </a:extLst>
          </p:cNvPr>
          <p:cNvSpPr txBox="1"/>
          <p:nvPr/>
        </p:nvSpPr>
        <p:spPr>
          <a:xfrm>
            <a:off x="1203589" y="3500066"/>
            <a:ext cx="1848519" cy="150810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pt-PT" sz="2400" b="1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Estratégia</a:t>
            </a:r>
            <a:endParaRPr lang="pt-PT" sz="3200" dirty="0">
              <a:solidFill>
                <a:srgbClr val="FFFF00"/>
              </a:solidFill>
              <a:cs typeface="Calibri" panose="020F0502020204030204"/>
            </a:endParaRPr>
          </a:p>
          <a:p>
            <a:endParaRPr lang="pt-PT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endParaRPr lang="en-PT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BF3964-C765-8458-D9DE-875C1EE6BB26}"/>
              </a:ext>
            </a:extLst>
          </p:cNvPr>
          <p:cNvSpPr txBox="1"/>
          <p:nvPr/>
        </p:nvSpPr>
        <p:spPr>
          <a:xfrm>
            <a:off x="4881319" y="2312281"/>
            <a:ext cx="7200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/>
              <a:t>Estratégia é a escolha dos recursos tangíveis e intangíveis para atingir um determinado objetivo </a:t>
            </a:r>
            <a:endParaRPr lang="pt-PT" sz="2400" b="1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3C9136-1E39-E1CB-7997-137FA5227C18}"/>
              </a:ext>
            </a:extLst>
          </p:cNvPr>
          <p:cNvSpPr txBox="1"/>
          <p:nvPr/>
        </p:nvSpPr>
        <p:spPr>
          <a:xfrm>
            <a:off x="4880635" y="3562702"/>
            <a:ext cx="717131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/>
              <a:t>Tática é a forma como dispomos ou utilizamos esses recursos no espaço e no tempo</a:t>
            </a:r>
            <a:endParaRPr lang="pt-PT" sz="2400" b="1"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5167B8-BA04-1E49-32A9-5DED87CC72B0}"/>
              </a:ext>
            </a:extLst>
          </p:cNvPr>
          <p:cNvSpPr txBox="1"/>
          <p:nvPr/>
        </p:nvSpPr>
        <p:spPr>
          <a:xfrm>
            <a:off x="4881319" y="4953551"/>
            <a:ext cx="720116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>
                <a:latin typeface="Calibri"/>
                <a:cs typeface="Calibri"/>
              </a:rPr>
              <a:t>Técnica é o domínio e excelência pessoal da estrutura física, cognitiva e emocional, que conduz ao resultado máximo ser atingido eficientemente em cada contexto específico de trabalho.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26529F-8178-F3EF-05B5-3845D6E4F6FA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A01F279-DE25-FC33-668E-BE0B7CC79AAC}"/>
              </a:ext>
            </a:extLst>
          </p:cNvPr>
          <p:cNvSpPr/>
          <p:nvPr/>
        </p:nvSpPr>
        <p:spPr>
          <a:xfrm>
            <a:off x="3168368" y="3057027"/>
            <a:ext cx="675735" cy="23435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3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CDC3196-E69B-ADB1-9BAA-40FD2ECF98D9}"/>
              </a:ext>
            </a:extLst>
          </p:cNvPr>
          <p:cNvGraphicFramePr/>
          <p:nvPr/>
        </p:nvGraphicFramePr>
        <p:xfrm>
          <a:off x="2482117" y="2255754"/>
          <a:ext cx="5712677" cy="394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B4FC3A9-B7D9-133D-E3D7-1EE075F12B46}"/>
              </a:ext>
            </a:extLst>
          </p:cNvPr>
          <p:cNvSpPr txBox="1"/>
          <p:nvPr/>
        </p:nvSpPr>
        <p:spPr>
          <a:xfrm>
            <a:off x="8396077" y="3162673"/>
            <a:ext cx="21491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Motivação</a:t>
            </a:r>
          </a:p>
          <a:p>
            <a:r>
              <a:rPr lang="pt-PT" sz="1400"/>
              <a:t>Carisma</a:t>
            </a:r>
          </a:p>
          <a:p>
            <a:r>
              <a:rPr lang="pt-PT" sz="1400"/>
              <a:t>Coesão</a:t>
            </a:r>
          </a:p>
          <a:p>
            <a:r>
              <a:rPr lang="pt-PT" sz="1400"/>
              <a:t>Confiança</a:t>
            </a:r>
          </a:p>
          <a:p>
            <a:r>
              <a:rPr lang="pt-PT" sz="1400"/>
              <a:t>Criatividade</a:t>
            </a:r>
          </a:p>
          <a:p>
            <a:r>
              <a:rPr lang="pt-PT" sz="1400"/>
              <a:t>Persuasão</a:t>
            </a:r>
          </a:p>
          <a:p>
            <a:r>
              <a:rPr lang="pt-PT" sz="1400"/>
              <a:t>Inspiração</a:t>
            </a:r>
          </a:p>
          <a:p>
            <a:r>
              <a:rPr lang="pt-PT" sz="1400"/>
              <a:t>Honestidade</a:t>
            </a:r>
          </a:p>
          <a:p>
            <a:r>
              <a:rPr lang="pt-PT" sz="1400"/>
              <a:t>Integridade</a:t>
            </a:r>
          </a:p>
          <a:p>
            <a:r>
              <a:rPr lang="pt-PT" sz="1400"/>
              <a:t>Iniciativa</a:t>
            </a:r>
          </a:p>
          <a:p>
            <a:r>
              <a:rPr lang="pt-PT" sz="1400"/>
              <a:t>Disponibilidade</a:t>
            </a:r>
          </a:p>
          <a:p>
            <a:r>
              <a:rPr lang="pt-PT" sz="1400"/>
              <a:t>Facilitação</a:t>
            </a:r>
          </a:p>
          <a:p>
            <a:r>
              <a:rPr lang="pt-PT" sz="1400"/>
              <a:t>Partilha</a:t>
            </a:r>
          </a:p>
          <a:p>
            <a:r>
              <a:rPr lang="pt-PT" sz="1400"/>
              <a:t>Ligações emocionais</a:t>
            </a:r>
          </a:p>
          <a:p>
            <a:endParaRPr lang="pt-PT" sz="140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EC865C-CD0B-7DDB-9E83-004C984572BF}"/>
              </a:ext>
            </a:extLst>
          </p:cNvPr>
          <p:cNvSpPr txBox="1"/>
          <p:nvPr/>
        </p:nvSpPr>
        <p:spPr>
          <a:xfrm>
            <a:off x="855980" y="4615635"/>
            <a:ext cx="187220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400" dirty="0"/>
              <a:t>Transportes</a:t>
            </a:r>
          </a:p>
          <a:p>
            <a:r>
              <a:rPr lang="pt-PT" sz="1400" dirty="0"/>
              <a:t>Material Desportivo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Pessoas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Espaços Desportivos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Alimentação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Prémios</a:t>
            </a:r>
            <a:endParaRPr lang="pt-PT" sz="1400" dirty="0">
              <a:cs typeface="Calibri"/>
            </a:endParaRPr>
          </a:p>
          <a:p>
            <a:r>
              <a:rPr lang="pt-PT" sz="1400" dirty="0">
                <a:cs typeface="Calibri"/>
              </a:rPr>
              <a:t>Recursos financeiros</a:t>
            </a:r>
          </a:p>
          <a:p>
            <a:r>
              <a:rPr lang="pt-PT" sz="1400" dirty="0">
                <a:cs typeface="Calibri"/>
              </a:rPr>
              <a:t>Recursos Tecnológicos</a:t>
            </a:r>
          </a:p>
          <a:p>
            <a:r>
              <a:rPr lang="pt-PT" sz="1400" dirty="0"/>
              <a:t>…</a:t>
            </a:r>
            <a:endParaRPr lang="pt-PT" sz="1400" dirty="0">
              <a:cs typeface="Calibri"/>
            </a:endParaRPr>
          </a:p>
          <a:p>
            <a:endParaRPr lang="pt-PT" sz="1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CE9D8A-70C4-0882-8505-0D874385456E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A37488-884E-DEDB-822F-FF0BE44386D5}"/>
              </a:ext>
            </a:extLst>
          </p:cNvPr>
          <p:cNvSpPr txBox="1"/>
          <p:nvPr/>
        </p:nvSpPr>
        <p:spPr>
          <a:xfrm>
            <a:off x="754675" y="2994105"/>
            <a:ext cx="532859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3600">
                <a:latin typeface="MS Sans Serif"/>
              </a:rPr>
              <a:t>É possível planear a utilização dos recursos intangíveis?</a:t>
            </a:r>
            <a:endParaRPr lang="pt-PT" sz="3600"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E22CB8-7D07-39BE-098F-8E720782784E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6" name="Imagem 6" descr="Uma imagem com texto, escrita à mão, quadro branco, Cara humana&#10;&#10;Descrição gerada automaticamente">
            <a:extLst>
              <a:ext uri="{FF2B5EF4-FFF2-40B4-BE49-F238E27FC236}">
                <a16:creationId xmlns:a16="http://schemas.microsoft.com/office/drawing/2014/main" id="{ACDE5375-4A36-CCAA-388A-3BFB794A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78" y="2353585"/>
            <a:ext cx="5877464" cy="3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2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AB1522F8-D9AA-1B22-1900-0005687DD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3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F56319F-270A-E869-2967-4952ABB26F4A}"/>
              </a:ext>
            </a:extLst>
          </p:cNvPr>
          <p:cNvSpPr txBox="1"/>
          <p:nvPr/>
        </p:nvSpPr>
        <p:spPr>
          <a:xfrm>
            <a:off x="8625" y="1230702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9976D5-4D6E-2AED-064E-17155BD0B5BC}"/>
              </a:ext>
            </a:extLst>
          </p:cNvPr>
          <p:cNvSpPr txBox="1"/>
          <p:nvPr/>
        </p:nvSpPr>
        <p:spPr>
          <a:xfrm>
            <a:off x="380864" y="2936596"/>
            <a:ext cx="532859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3600">
                <a:latin typeface="MS Sans Serif"/>
              </a:rPr>
              <a:t>É possível planear a utilização dos recursos intangíveis?</a:t>
            </a:r>
            <a:endParaRPr lang="pt-PT" sz="3600"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12B34D-1F09-483A-F4F2-3254D6675E7B}"/>
              </a:ext>
            </a:extLst>
          </p:cNvPr>
          <p:cNvSpPr txBox="1"/>
          <p:nvPr/>
        </p:nvSpPr>
        <p:spPr>
          <a:xfrm>
            <a:off x="6508263" y="1827930"/>
            <a:ext cx="5247398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RECURSOS HUMANOS – GERAR CAPITAL HUMANO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Competências | Experiência | Capacitação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Rotinas | Motivação | Cooperação ! Compromisso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Perfis | Fatores Psicológicos | Ética | Emoções | ...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3B9463-D1FD-2894-3814-B92C0B6A0E11}"/>
              </a:ext>
            </a:extLst>
          </p:cNvPr>
          <p:cNvSpPr txBox="1"/>
          <p:nvPr/>
        </p:nvSpPr>
        <p:spPr>
          <a:xfrm>
            <a:off x="6508262" y="3208156"/>
            <a:ext cx="5247398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INOVAÇÃO </a:t>
            </a:r>
            <a:endParaRPr lang="pt-PT" dirty="0"/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Ideias | Tecnologia | Antecipação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Empreendedorismo | Conhecimento | Iniciativa 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Criatividade| Ousadia | Inspiração | Parcerias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1C6CF3-2B8B-FBAF-AE51-FDC5E96281AD}"/>
              </a:ext>
            </a:extLst>
          </p:cNvPr>
          <p:cNvSpPr txBox="1"/>
          <p:nvPr/>
        </p:nvSpPr>
        <p:spPr>
          <a:xfrm>
            <a:off x="6508261" y="4689023"/>
            <a:ext cx="5247398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REPUTAÇÃO</a:t>
            </a:r>
            <a:endParaRPr lang="pt-PT" dirty="0"/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Gerir Expetativas | Gerar Satisfação (cliente)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Qualidade | Credibilidade | Impacto positivo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Confiança (cliente, parceiros, ...) | Valor  da marca</a:t>
            </a:r>
          </a:p>
        </p:txBody>
      </p:sp>
    </p:spTree>
    <p:extLst>
      <p:ext uri="{BB962C8B-B14F-4D97-AF65-F5344CB8AC3E}">
        <p14:creationId xmlns:p14="http://schemas.microsoft.com/office/powerpoint/2010/main" val="5871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39241-68FA-48B2-8BE3-66BCF0C32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6a269-c768-4452-829d-7e6f949ca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A4FEB-310A-4A39-ACF5-0838C5DDCB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1037</Words>
  <Application>Microsoft Office PowerPoint</Application>
  <PresentationFormat>Ecrã Panorâmico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Gastão Sousa</cp:lastModifiedBy>
  <cp:revision>232</cp:revision>
  <dcterms:created xsi:type="dcterms:W3CDTF">2022-10-16T10:41:36Z</dcterms:created>
  <dcterms:modified xsi:type="dcterms:W3CDTF">2024-07-01T22:19:06Z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