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0" r:id="rId7"/>
    <p:sldId id="476" r:id="rId8"/>
    <p:sldId id="477" r:id="rId9"/>
    <p:sldId id="478" r:id="rId10"/>
    <p:sldId id="497" r:id="rId11"/>
    <p:sldId id="479" r:id="rId12"/>
    <p:sldId id="481" r:id="rId13"/>
    <p:sldId id="484" r:id="rId14"/>
    <p:sldId id="483" r:id="rId15"/>
    <p:sldId id="482" r:id="rId16"/>
    <p:sldId id="485" r:id="rId17"/>
    <p:sldId id="502" r:id="rId18"/>
    <p:sldId id="501" r:id="rId19"/>
    <p:sldId id="486" r:id="rId20"/>
    <p:sldId id="487" r:id="rId21"/>
    <p:sldId id="490" r:id="rId22"/>
    <p:sldId id="488" r:id="rId23"/>
    <p:sldId id="489" r:id="rId24"/>
    <p:sldId id="499" r:id="rId25"/>
    <p:sldId id="498" r:id="rId26"/>
    <p:sldId id="491" r:id="rId27"/>
    <p:sldId id="500" r:id="rId28"/>
    <p:sldId id="493" r:id="rId29"/>
    <p:sldId id="503" r:id="rId30"/>
    <p:sldId id="494" r:id="rId31"/>
    <p:sldId id="258" r:id="rId3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AA7AE3-AC95-4B1F-B0DB-984F31CAC490}" v="110" dt="2024-06-30T22:52:51.807"/>
    <p1510:client id="{7AF5E6F1-FB5C-8476-E949-26E730A72FBC}" v="594" dt="2024-07-01T14:18:54.976"/>
    <p1510:client id="{AE26EE7C-F7B6-39B5-3904-638256E3EF3E}" v="669" dt="2024-07-01T13:13:16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C82FA-D8A6-4827-B107-162970F03E99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8DA310B-9B20-4B5F-868A-F7AE59095C6A}">
      <dgm:prSet phldrT="[Texto]" custT="1"/>
      <dgm:spPr/>
      <dgm:t>
        <a:bodyPr/>
        <a:lstStyle/>
        <a:p>
          <a:r>
            <a:rPr lang="pt-PT" sz="1800" b="1">
              <a:solidFill>
                <a:schemeClr val="bg1"/>
              </a:solidFill>
            </a:rPr>
            <a:t>Tipos de Inovação</a:t>
          </a:r>
        </a:p>
      </dgm:t>
    </dgm:pt>
    <dgm:pt modelId="{324A5C39-047C-4D5D-ADF2-94BC3CEC2AC5}" type="parTrans" cxnId="{66C285AC-17F4-4806-A7EC-14A27DCEAB7D}">
      <dgm:prSet/>
      <dgm:spPr/>
      <dgm:t>
        <a:bodyPr/>
        <a:lstStyle/>
        <a:p>
          <a:endParaRPr lang="pt-PT" sz="2800"/>
        </a:p>
      </dgm:t>
    </dgm:pt>
    <dgm:pt modelId="{74230139-2E21-4949-9D14-AE38DE6B657F}" type="sibTrans" cxnId="{66C285AC-17F4-4806-A7EC-14A27DCEAB7D}">
      <dgm:prSet/>
      <dgm:spPr/>
      <dgm:t>
        <a:bodyPr/>
        <a:lstStyle/>
        <a:p>
          <a:endParaRPr lang="pt-PT" sz="2800"/>
        </a:p>
      </dgm:t>
    </dgm:pt>
    <dgm:pt modelId="{A94E252F-D3CC-49A8-8C37-DF1F6FEA2093}">
      <dgm:prSet phldrT="[Texto]" custT="1"/>
      <dgm:spPr/>
      <dgm:t>
        <a:bodyPr/>
        <a:lstStyle/>
        <a:p>
          <a:r>
            <a:rPr lang="pt-PT" sz="1600" b="1">
              <a:solidFill>
                <a:schemeClr val="bg1"/>
              </a:solidFill>
            </a:rPr>
            <a:t>Serviço</a:t>
          </a:r>
        </a:p>
      </dgm:t>
    </dgm:pt>
    <dgm:pt modelId="{2740FE04-2AAF-40F1-8231-46F8A05F9FE7}" type="parTrans" cxnId="{DD4BF667-5959-4597-A844-D1E69AB13CF4}">
      <dgm:prSet custT="1"/>
      <dgm:spPr/>
      <dgm:t>
        <a:bodyPr/>
        <a:lstStyle/>
        <a:p>
          <a:endParaRPr lang="pt-PT" sz="800"/>
        </a:p>
      </dgm:t>
    </dgm:pt>
    <dgm:pt modelId="{CDAADDA7-C92B-4338-A86E-43EB206ECBCD}" type="sibTrans" cxnId="{DD4BF667-5959-4597-A844-D1E69AB13CF4}">
      <dgm:prSet/>
      <dgm:spPr/>
      <dgm:t>
        <a:bodyPr/>
        <a:lstStyle/>
        <a:p>
          <a:endParaRPr lang="pt-PT" sz="2800"/>
        </a:p>
      </dgm:t>
    </dgm:pt>
    <dgm:pt modelId="{C4FF5C41-9541-42D6-A0EE-2BA2DA1D05C8}">
      <dgm:prSet phldrT="[Texto]" custT="1"/>
      <dgm:spPr/>
      <dgm:t>
        <a:bodyPr/>
        <a:lstStyle/>
        <a:p>
          <a:r>
            <a:rPr lang="pt-PT" sz="1600" b="1">
              <a:solidFill>
                <a:schemeClr val="bg1"/>
              </a:solidFill>
            </a:rPr>
            <a:t>Processo</a:t>
          </a:r>
        </a:p>
      </dgm:t>
    </dgm:pt>
    <dgm:pt modelId="{76A4DB94-258E-41BB-9F33-F0611564B088}" type="parTrans" cxnId="{8C3F15B5-3F1D-4ADF-9C9B-7528A35D7D3F}">
      <dgm:prSet custT="1"/>
      <dgm:spPr/>
      <dgm:t>
        <a:bodyPr/>
        <a:lstStyle/>
        <a:p>
          <a:endParaRPr lang="pt-PT" sz="800"/>
        </a:p>
      </dgm:t>
    </dgm:pt>
    <dgm:pt modelId="{DE969D56-F9C5-4188-B734-E609C872FF0B}" type="sibTrans" cxnId="{8C3F15B5-3F1D-4ADF-9C9B-7528A35D7D3F}">
      <dgm:prSet/>
      <dgm:spPr/>
      <dgm:t>
        <a:bodyPr/>
        <a:lstStyle/>
        <a:p>
          <a:endParaRPr lang="pt-PT" sz="2800"/>
        </a:p>
      </dgm:t>
    </dgm:pt>
    <dgm:pt modelId="{33ED67B0-F5E1-4F85-95E9-3A06BB87297E}">
      <dgm:prSet phldrT="[Texto]" custT="1"/>
      <dgm:spPr/>
      <dgm:t>
        <a:bodyPr/>
        <a:lstStyle/>
        <a:p>
          <a:r>
            <a:rPr lang="pt-PT" sz="1600" b="1">
              <a:solidFill>
                <a:schemeClr val="bg1"/>
              </a:solidFill>
            </a:rPr>
            <a:t>Marketing</a:t>
          </a:r>
        </a:p>
      </dgm:t>
    </dgm:pt>
    <dgm:pt modelId="{8B1DF38F-17F6-493A-8FE5-515FC86076AA}" type="parTrans" cxnId="{9940B9AC-978E-4E18-8797-43456411B56F}">
      <dgm:prSet custT="1"/>
      <dgm:spPr/>
      <dgm:t>
        <a:bodyPr/>
        <a:lstStyle/>
        <a:p>
          <a:endParaRPr lang="pt-PT" sz="800"/>
        </a:p>
      </dgm:t>
    </dgm:pt>
    <dgm:pt modelId="{8B323B14-E968-4129-A2DB-E506D226BAA9}" type="sibTrans" cxnId="{9940B9AC-978E-4E18-8797-43456411B56F}">
      <dgm:prSet/>
      <dgm:spPr/>
      <dgm:t>
        <a:bodyPr/>
        <a:lstStyle/>
        <a:p>
          <a:endParaRPr lang="pt-PT" sz="2800"/>
        </a:p>
      </dgm:t>
    </dgm:pt>
    <dgm:pt modelId="{B9CB40FC-7C6A-4141-8E5A-AB9D1969F5E0}">
      <dgm:prSet phldrT="[Texto]" custT="1"/>
      <dgm:spPr/>
      <dgm:t>
        <a:bodyPr/>
        <a:lstStyle/>
        <a:p>
          <a:r>
            <a:rPr lang="pt-PT" sz="1600" b="1">
              <a:solidFill>
                <a:schemeClr val="bg1"/>
              </a:solidFill>
            </a:rPr>
            <a:t>Organizacional</a:t>
          </a:r>
        </a:p>
      </dgm:t>
    </dgm:pt>
    <dgm:pt modelId="{471B76CE-FA7F-41F5-B89A-4060AE5A46D8}" type="parTrans" cxnId="{F9926835-D096-4520-82AD-886D364B6F66}">
      <dgm:prSet custT="1"/>
      <dgm:spPr/>
      <dgm:t>
        <a:bodyPr/>
        <a:lstStyle/>
        <a:p>
          <a:endParaRPr lang="pt-PT" sz="800"/>
        </a:p>
      </dgm:t>
    </dgm:pt>
    <dgm:pt modelId="{5C6FF0A7-C07C-4962-ADB2-A4550D59DF44}" type="sibTrans" cxnId="{F9926835-D096-4520-82AD-886D364B6F66}">
      <dgm:prSet/>
      <dgm:spPr/>
      <dgm:t>
        <a:bodyPr/>
        <a:lstStyle/>
        <a:p>
          <a:endParaRPr lang="pt-PT" sz="2800"/>
        </a:p>
      </dgm:t>
    </dgm:pt>
    <dgm:pt modelId="{044B23A7-526D-4378-AE09-12DEBCA46D5E}" type="pres">
      <dgm:prSet presAssocID="{881C82FA-D8A6-4827-B107-162970F03E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37065C9-A8AD-42D3-AA93-B188582B4526}" type="pres">
      <dgm:prSet presAssocID="{18DA310B-9B20-4B5F-868A-F7AE59095C6A}" presName="centerShape" presStyleLbl="node0" presStyleIdx="0" presStyleCnt="1"/>
      <dgm:spPr/>
      <dgm:t>
        <a:bodyPr/>
        <a:lstStyle/>
        <a:p>
          <a:endParaRPr lang="pt-PT"/>
        </a:p>
      </dgm:t>
    </dgm:pt>
    <dgm:pt modelId="{13FA53C9-E1F1-4015-A5D2-7E0604D232A2}" type="pres">
      <dgm:prSet presAssocID="{2740FE04-2AAF-40F1-8231-46F8A05F9FE7}" presName="Name9" presStyleLbl="parChTrans1D2" presStyleIdx="0" presStyleCnt="4"/>
      <dgm:spPr/>
      <dgm:t>
        <a:bodyPr/>
        <a:lstStyle/>
        <a:p>
          <a:endParaRPr lang="pt-PT"/>
        </a:p>
      </dgm:t>
    </dgm:pt>
    <dgm:pt modelId="{05C19E84-D43C-42A5-A477-040F276BBE48}" type="pres">
      <dgm:prSet presAssocID="{2740FE04-2AAF-40F1-8231-46F8A05F9FE7}" presName="connTx" presStyleLbl="parChTrans1D2" presStyleIdx="0" presStyleCnt="4"/>
      <dgm:spPr/>
      <dgm:t>
        <a:bodyPr/>
        <a:lstStyle/>
        <a:p>
          <a:endParaRPr lang="pt-PT"/>
        </a:p>
      </dgm:t>
    </dgm:pt>
    <dgm:pt modelId="{7A37E272-FEDF-4979-8746-60FBDC9B3067}" type="pres">
      <dgm:prSet presAssocID="{A94E252F-D3CC-49A8-8C37-DF1F6FEA2093}" presName="node" presStyleLbl="node1" presStyleIdx="0" presStyleCnt="4" custScaleX="136528" custScaleY="12744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F938402-959E-4F81-A219-4AC9205BD83B}" type="pres">
      <dgm:prSet presAssocID="{76A4DB94-258E-41BB-9F33-F0611564B088}" presName="Name9" presStyleLbl="parChTrans1D2" presStyleIdx="1" presStyleCnt="4"/>
      <dgm:spPr/>
      <dgm:t>
        <a:bodyPr/>
        <a:lstStyle/>
        <a:p>
          <a:endParaRPr lang="pt-PT"/>
        </a:p>
      </dgm:t>
    </dgm:pt>
    <dgm:pt modelId="{AC24137D-88ED-44BF-8980-0F09FA928611}" type="pres">
      <dgm:prSet presAssocID="{76A4DB94-258E-41BB-9F33-F0611564B088}" presName="connTx" presStyleLbl="parChTrans1D2" presStyleIdx="1" presStyleCnt="4"/>
      <dgm:spPr/>
      <dgm:t>
        <a:bodyPr/>
        <a:lstStyle/>
        <a:p>
          <a:endParaRPr lang="pt-PT"/>
        </a:p>
      </dgm:t>
    </dgm:pt>
    <dgm:pt modelId="{2513493E-920E-4E68-840C-B63C61355AF9}" type="pres">
      <dgm:prSet presAssocID="{C4FF5C41-9541-42D6-A0EE-2BA2DA1D05C8}" presName="node" presStyleLbl="node1" presStyleIdx="1" presStyleCnt="4" custScaleX="140865" custScaleY="12528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37124A4-483D-4379-9064-A6E48ADB3D5C}" type="pres">
      <dgm:prSet presAssocID="{8B1DF38F-17F6-493A-8FE5-515FC86076AA}" presName="Name9" presStyleLbl="parChTrans1D2" presStyleIdx="2" presStyleCnt="4"/>
      <dgm:spPr/>
      <dgm:t>
        <a:bodyPr/>
        <a:lstStyle/>
        <a:p>
          <a:endParaRPr lang="pt-PT"/>
        </a:p>
      </dgm:t>
    </dgm:pt>
    <dgm:pt modelId="{2FC0380D-6CD8-4818-B5AD-CB052187E35E}" type="pres">
      <dgm:prSet presAssocID="{8B1DF38F-17F6-493A-8FE5-515FC86076AA}" presName="connTx" presStyleLbl="parChTrans1D2" presStyleIdx="2" presStyleCnt="4"/>
      <dgm:spPr/>
      <dgm:t>
        <a:bodyPr/>
        <a:lstStyle/>
        <a:p>
          <a:endParaRPr lang="pt-PT"/>
        </a:p>
      </dgm:t>
    </dgm:pt>
    <dgm:pt modelId="{D33225CD-93BB-4AA0-B7FC-48B0BF27C0DB}" type="pres">
      <dgm:prSet presAssocID="{33ED67B0-F5E1-4F85-95E9-3A06BB87297E}" presName="node" presStyleLbl="node1" presStyleIdx="2" presStyleCnt="4" custScaleX="135379" custScaleY="12501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0BB3E7-2209-44B1-A575-0FCD30396F4F}" type="pres">
      <dgm:prSet presAssocID="{471B76CE-FA7F-41F5-B89A-4060AE5A46D8}" presName="Name9" presStyleLbl="parChTrans1D2" presStyleIdx="3" presStyleCnt="4"/>
      <dgm:spPr/>
      <dgm:t>
        <a:bodyPr/>
        <a:lstStyle/>
        <a:p>
          <a:endParaRPr lang="pt-PT"/>
        </a:p>
      </dgm:t>
    </dgm:pt>
    <dgm:pt modelId="{7062C841-A037-46C6-85EF-A13697E387D7}" type="pres">
      <dgm:prSet presAssocID="{471B76CE-FA7F-41F5-B89A-4060AE5A46D8}" presName="connTx" presStyleLbl="parChTrans1D2" presStyleIdx="3" presStyleCnt="4"/>
      <dgm:spPr/>
      <dgm:t>
        <a:bodyPr/>
        <a:lstStyle/>
        <a:p>
          <a:endParaRPr lang="pt-PT"/>
        </a:p>
      </dgm:t>
    </dgm:pt>
    <dgm:pt modelId="{42F53835-BB15-40C3-A329-AF997637BD5B}" type="pres">
      <dgm:prSet presAssocID="{B9CB40FC-7C6A-4141-8E5A-AB9D1969F5E0}" presName="node" presStyleLbl="node1" presStyleIdx="3" presStyleCnt="4" custScaleX="140072" custScaleY="121955" custRadScaleRad="98827" custRadScaleInc="104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2F41AA0-4FDD-4E47-95A4-FB9BA0B7F0C9}" type="presOf" srcId="{76A4DB94-258E-41BB-9F33-F0611564B088}" destId="{0F938402-959E-4F81-A219-4AC9205BD83B}" srcOrd="0" destOrd="0" presId="urn:microsoft.com/office/officeart/2005/8/layout/radial1"/>
    <dgm:cxn modelId="{D79DB01A-54D7-4016-9D35-C04FC55C8B19}" type="presOf" srcId="{33ED67B0-F5E1-4F85-95E9-3A06BB87297E}" destId="{D33225CD-93BB-4AA0-B7FC-48B0BF27C0DB}" srcOrd="0" destOrd="0" presId="urn:microsoft.com/office/officeart/2005/8/layout/radial1"/>
    <dgm:cxn modelId="{8C3F15B5-3F1D-4ADF-9C9B-7528A35D7D3F}" srcId="{18DA310B-9B20-4B5F-868A-F7AE59095C6A}" destId="{C4FF5C41-9541-42D6-A0EE-2BA2DA1D05C8}" srcOrd="1" destOrd="0" parTransId="{76A4DB94-258E-41BB-9F33-F0611564B088}" sibTransId="{DE969D56-F9C5-4188-B734-E609C872FF0B}"/>
    <dgm:cxn modelId="{DACA3207-C256-4171-B732-66B14083305A}" type="presOf" srcId="{C4FF5C41-9541-42D6-A0EE-2BA2DA1D05C8}" destId="{2513493E-920E-4E68-840C-B63C61355AF9}" srcOrd="0" destOrd="0" presId="urn:microsoft.com/office/officeart/2005/8/layout/radial1"/>
    <dgm:cxn modelId="{06119C25-ED19-4D49-91F0-A70E6283AB73}" type="presOf" srcId="{8B1DF38F-17F6-493A-8FE5-515FC86076AA}" destId="{737124A4-483D-4379-9064-A6E48ADB3D5C}" srcOrd="0" destOrd="0" presId="urn:microsoft.com/office/officeart/2005/8/layout/radial1"/>
    <dgm:cxn modelId="{4350497C-E0FC-4EA8-8A2A-8B68EA508E28}" type="presOf" srcId="{471B76CE-FA7F-41F5-B89A-4060AE5A46D8}" destId="{7062C841-A037-46C6-85EF-A13697E387D7}" srcOrd="1" destOrd="0" presId="urn:microsoft.com/office/officeart/2005/8/layout/radial1"/>
    <dgm:cxn modelId="{70D73B30-FDEF-4C80-9469-89EB2AFB6AD4}" type="presOf" srcId="{8B1DF38F-17F6-493A-8FE5-515FC86076AA}" destId="{2FC0380D-6CD8-4818-B5AD-CB052187E35E}" srcOrd="1" destOrd="0" presId="urn:microsoft.com/office/officeart/2005/8/layout/radial1"/>
    <dgm:cxn modelId="{03B51AEB-CD14-43E1-8B51-24C5958F8F9C}" type="presOf" srcId="{18DA310B-9B20-4B5F-868A-F7AE59095C6A}" destId="{D37065C9-A8AD-42D3-AA93-B188582B4526}" srcOrd="0" destOrd="0" presId="urn:microsoft.com/office/officeart/2005/8/layout/radial1"/>
    <dgm:cxn modelId="{248C6DBA-6333-4EAD-8E2E-D91EFA5CEFD7}" type="presOf" srcId="{B9CB40FC-7C6A-4141-8E5A-AB9D1969F5E0}" destId="{42F53835-BB15-40C3-A329-AF997637BD5B}" srcOrd="0" destOrd="0" presId="urn:microsoft.com/office/officeart/2005/8/layout/radial1"/>
    <dgm:cxn modelId="{F9926835-D096-4520-82AD-886D364B6F66}" srcId="{18DA310B-9B20-4B5F-868A-F7AE59095C6A}" destId="{B9CB40FC-7C6A-4141-8E5A-AB9D1969F5E0}" srcOrd="3" destOrd="0" parTransId="{471B76CE-FA7F-41F5-B89A-4060AE5A46D8}" sibTransId="{5C6FF0A7-C07C-4962-ADB2-A4550D59DF44}"/>
    <dgm:cxn modelId="{FC7DF611-9942-4CF3-A58D-2E8284DA0E70}" type="presOf" srcId="{471B76CE-FA7F-41F5-B89A-4060AE5A46D8}" destId="{D20BB3E7-2209-44B1-A575-0FCD30396F4F}" srcOrd="0" destOrd="0" presId="urn:microsoft.com/office/officeart/2005/8/layout/radial1"/>
    <dgm:cxn modelId="{53682C9A-2887-48CA-8928-D41AF36589A3}" type="presOf" srcId="{76A4DB94-258E-41BB-9F33-F0611564B088}" destId="{AC24137D-88ED-44BF-8980-0F09FA928611}" srcOrd="1" destOrd="0" presId="urn:microsoft.com/office/officeart/2005/8/layout/radial1"/>
    <dgm:cxn modelId="{DD4BF667-5959-4597-A844-D1E69AB13CF4}" srcId="{18DA310B-9B20-4B5F-868A-F7AE59095C6A}" destId="{A94E252F-D3CC-49A8-8C37-DF1F6FEA2093}" srcOrd="0" destOrd="0" parTransId="{2740FE04-2AAF-40F1-8231-46F8A05F9FE7}" sibTransId="{CDAADDA7-C92B-4338-A86E-43EB206ECBCD}"/>
    <dgm:cxn modelId="{B45A2547-AC7C-4A13-8485-4DE95EE5D5C4}" type="presOf" srcId="{A94E252F-D3CC-49A8-8C37-DF1F6FEA2093}" destId="{7A37E272-FEDF-4979-8746-60FBDC9B3067}" srcOrd="0" destOrd="0" presId="urn:microsoft.com/office/officeart/2005/8/layout/radial1"/>
    <dgm:cxn modelId="{AEC7B65C-876C-4CAA-8FC7-FDBBDD903F5D}" type="presOf" srcId="{2740FE04-2AAF-40F1-8231-46F8A05F9FE7}" destId="{13FA53C9-E1F1-4015-A5D2-7E0604D232A2}" srcOrd="0" destOrd="0" presId="urn:microsoft.com/office/officeart/2005/8/layout/radial1"/>
    <dgm:cxn modelId="{66C285AC-17F4-4806-A7EC-14A27DCEAB7D}" srcId="{881C82FA-D8A6-4827-B107-162970F03E99}" destId="{18DA310B-9B20-4B5F-868A-F7AE59095C6A}" srcOrd="0" destOrd="0" parTransId="{324A5C39-047C-4D5D-ADF2-94BC3CEC2AC5}" sibTransId="{74230139-2E21-4949-9D14-AE38DE6B657F}"/>
    <dgm:cxn modelId="{9940B9AC-978E-4E18-8797-43456411B56F}" srcId="{18DA310B-9B20-4B5F-868A-F7AE59095C6A}" destId="{33ED67B0-F5E1-4F85-95E9-3A06BB87297E}" srcOrd="2" destOrd="0" parTransId="{8B1DF38F-17F6-493A-8FE5-515FC86076AA}" sibTransId="{8B323B14-E968-4129-A2DB-E506D226BAA9}"/>
    <dgm:cxn modelId="{E415F31D-EAAD-4E69-BCB9-7CC0811D3FB5}" type="presOf" srcId="{2740FE04-2AAF-40F1-8231-46F8A05F9FE7}" destId="{05C19E84-D43C-42A5-A477-040F276BBE48}" srcOrd="1" destOrd="0" presId="urn:microsoft.com/office/officeart/2005/8/layout/radial1"/>
    <dgm:cxn modelId="{7C7D6A37-C0BF-4EAD-95EF-ABE4495ADAFA}" type="presOf" srcId="{881C82FA-D8A6-4827-B107-162970F03E99}" destId="{044B23A7-526D-4378-AE09-12DEBCA46D5E}" srcOrd="0" destOrd="0" presId="urn:microsoft.com/office/officeart/2005/8/layout/radial1"/>
    <dgm:cxn modelId="{B9981712-17EE-4172-A0E9-DAD699B94AF3}" type="presParOf" srcId="{044B23A7-526D-4378-AE09-12DEBCA46D5E}" destId="{D37065C9-A8AD-42D3-AA93-B188582B4526}" srcOrd="0" destOrd="0" presId="urn:microsoft.com/office/officeart/2005/8/layout/radial1"/>
    <dgm:cxn modelId="{B07CB7D3-C8C1-4F83-A786-EC82DA8AB02B}" type="presParOf" srcId="{044B23A7-526D-4378-AE09-12DEBCA46D5E}" destId="{13FA53C9-E1F1-4015-A5D2-7E0604D232A2}" srcOrd="1" destOrd="0" presId="urn:microsoft.com/office/officeart/2005/8/layout/radial1"/>
    <dgm:cxn modelId="{BC1714D1-77EA-4E80-9C1B-F112B6F56CC0}" type="presParOf" srcId="{13FA53C9-E1F1-4015-A5D2-7E0604D232A2}" destId="{05C19E84-D43C-42A5-A477-040F276BBE48}" srcOrd="0" destOrd="0" presId="urn:microsoft.com/office/officeart/2005/8/layout/radial1"/>
    <dgm:cxn modelId="{7B81241C-C434-4699-A955-6B475F31B7D9}" type="presParOf" srcId="{044B23A7-526D-4378-AE09-12DEBCA46D5E}" destId="{7A37E272-FEDF-4979-8746-60FBDC9B3067}" srcOrd="2" destOrd="0" presId="urn:microsoft.com/office/officeart/2005/8/layout/radial1"/>
    <dgm:cxn modelId="{01514133-AF88-483C-A233-BBABC7860D1C}" type="presParOf" srcId="{044B23A7-526D-4378-AE09-12DEBCA46D5E}" destId="{0F938402-959E-4F81-A219-4AC9205BD83B}" srcOrd="3" destOrd="0" presId="urn:microsoft.com/office/officeart/2005/8/layout/radial1"/>
    <dgm:cxn modelId="{C4514877-AFE1-42EC-92FE-80B9E7F7D30E}" type="presParOf" srcId="{0F938402-959E-4F81-A219-4AC9205BD83B}" destId="{AC24137D-88ED-44BF-8980-0F09FA928611}" srcOrd="0" destOrd="0" presId="urn:microsoft.com/office/officeart/2005/8/layout/radial1"/>
    <dgm:cxn modelId="{D1079E59-10DE-45C6-A760-225D5F596B34}" type="presParOf" srcId="{044B23A7-526D-4378-AE09-12DEBCA46D5E}" destId="{2513493E-920E-4E68-840C-B63C61355AF9}" srcOrd="4" destOrd="0" presId="urn:microsoft.com/office/officeart/2005/8/layout/radial1"/>
    <dgm:cxn modelId="{FABB1CF5-36C7-4761-BE35-E85492F01FEF}" type="presParOf" srcId="{044B23A7-526D-4378-AE09-12DEBCA46D5E}" destId="{737124A4-483D-4379-9064-A6E48ADB3D5C}" srcOrd="5" destOrd="0" presId="urn:microsoft.com/office/officeart/2005/8/layout/radial1"/>
    <dgm:cxn modelId="{5255A3A2-F834-403C-A913-5726353135E5}" type="presParOf" srcId="{737124A4-483D-4379-9064-A6E48ADB3D5C}" destId="{2FC0380D-6CD8-4818-B5AD-CB052187E35E}" srcOrd="0" destOrd="0" presId="urn:microsoft.com/office/officeart/2005/8/layout/radial1"/>
    <dgm:cxn modelId="{1B6BE573-EA8C-41E1-9F20-7F4FD510A652}" type="presParOf" srcId="{044B23A7-526D-4378-AE09-12DEBCA46D5E}" destId="{D33225CD-93BB-4AA0-B7FC-48B0BF27C0DB}" srcOrd="6" destOrd="0" presId="urn:microsoft.com/office/officeart/2005/8/layout/radial1"/>
    <dgm:cxn modelId="{8DE56815-159A-42D2-86F7-60FA71F63380}" type="presParOf" srcId="{044B23A7-526D-4378-AE09-12DEBCA46D5E}" destId="{D20BB3E7-2209-44B1-A575-0FCD30396F4F}" srcOrd="7" destOrd="0" presId="urn:microsoft.com/office/officeart/2005/8/layout/radial1"/>
    <dgm:cxn modelId="{1C152629-6E93-4B8E-9237-4B22E3E693B5}" type="presParOf" srcId="{D20BB3E7-2209-44B1-A575-0FCD30396F4F}" destId="{7062C841-A037-46C6-85EF-A13697E387D7}" srcOrd="0" destOrd="0" presId="urn:microsoft.com/office/officeart/2005/8/layout/radial1"/>
    <dgm:cxn modelId="{06A0D24D-9298-4C62-B742-AF5A57C9F191}" type="presParOf" srcId="{044B23A7-526D-4378-AE09-12DEBCA46D5E}" destId="{42F53835-BB15-40C3-A329-AF997637BD5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49FC93-37E1-4066-9F11-78C4E99F3382}" type="doc">
      <dgm:prSet loTypeId="urn:microsoft.com/office/officeart/2009/layout/ReverseList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2EBB2C8-B7AB-44A0-A352-3D390EEC0CEB}">
      <dgm:prSet phldrT="[Texto]"/>
      <dgm:spPr/>
      <dgm:t>
        <a:bodyPr/>
        <a:lstStyle/>
        <a:p>
          <a:endParaRPr lang="pt-PT"/>
        </a:p>
        <a:p>
          <a:r>
            <a:rPr lang="pt-PT"/>
            <a:t>Inovação</a:t>
          </a:r>
        </a:p>
      </dgm:t>
    </dgm:pt>
    <dgm:pt modelId="{A39CF52C-04BD-421F-B48D-7069483A568C}" type="parTrans" cxnId="{FA49212E-D44D-41FB-BC57-D7FCAE3724EB}">
      <dgm:prSet/>
      <dgm:spPr/>
      <dgm:t>
        <a:bodyPr/>
        <a:lstStyle/>
        <a:p>
          <a:endParaRPr lang="pt-PT"/>
        </a:p>
      </dgm:t>
    </dgm:pt>
    <dgm:pt modelId="{E9B25645-A460-454D-8007-74330B8C2E44}" type="sibTrans" cxnId="{FA49212E-D44D-41FB-BC57-D7FCAE3724EB}">
      <dgm:prSet/>
      <dgm:spPr/>
      <dgm:t>
        <a:bodyPr/>
        <a:lstStyle/>
        <a:p>
          <a:endParaRPr lang="pt-PT"/>
        </a:p>
      </dgm:t>
    </dgm:pt>
    <dgm:pt modelId="{B6A935B0-128D-4702-964C-1E941E29B5BB}">
      <dgm:prSet phldrT="[Texto]"/>
      <dgm:spPr/>
      <dgm:t>
        <a:bodyPr/>
        <a:lstStyle/>
        <a:p>
          <a:endParaRPr lang="pt-PT"/>
        </a:p>
        <a:p>
          <a:r>
            <a:rPr lang="pt-PT"/>
            <a:t>Gestão de projetos</a:t>
          </a:r>
        </a:p>
      </dgm:t>
    </dgm:pt>
    <dgm:pt modelId="{9CC008BA-C940-4A89-AE3F-8F9857400050}" type="parTrans" cxnId="{C5E28D6B-40B5-47D3-9184-7CA58781BA2F}">
      <dgm:prSet/>
      <dgm:spPr/>
      <dgm:t>
        <a:bodyPr/>
        <a:lstStyle/>
        <a:p>
          <a:endParaRPr lang="pt-PT"/>
        </a:p>
      </dgm:t>
    </dgm:pt>
    <dgm:pt modelId="{9F88A470-76F0-4188-AEC5-B9FD974AD3BD}" type="sibTrans" cxnId="{C5E28D6B-40B5-47D3-9184-7CA58781BA2F}">
      <dgm:prSet/>
      <dgm:spPr/>
      <dgm:t>
        <a:bodyPr/>
        <a:lstStyle/>
        <a:p>
          <a:endParaRPr lang="pt-PT"/>
        </a:p>
      </dgm:t>
    </dgm:pt>
    <dgm:pt modelId="{96C75156-4277-4D69-91D4-6901A03C3D25}" type="pres">
      <dgm:prSet presAssocID="{1F49FC93-37E1-4066-9F11-78C4E99F338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150768A6-2033-4894-AD87-A069A31FACC8}" type="pres">
      <dgm:prSet presAssocID="{1F49FC93-37E1-4066-9F11-78C4E99F338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ABA6FB-283D-4BA9-81AE-34657C7A0898}" type="pres">
      <dgm:prSet presAssocID="{1F49FC93-37E1-4066-9F11-78C4E99F3382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pt-PT"/>
        </a:p>
      </dgm:t>
    </dgm:pt>
    <dgm:pt modelId="{4B1BC772-669F-44E1-A9CD-640221F474A1}" type="pres">
      <dgm:prSet presAssocID="{1F49FC93-37E1-4066-9F11-78C4E99F338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F0F28AB-BCF9-4E4B-B937-E56872BCB5FE}" type="pres">
      <dgm:prSet presAssocID="{1F49FC93-37E1-4066-9F11-78C4E99F3382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  <dgm:pt modelId="{A5387E71-FC9F-4F76-B904-EE2D3807374D}" type="pres">
      <dgm:prSet presAssocID="{1F49FC93-37E1-4066-9F11-78C4E99F3382}" presName="TopArrow" presStyleLbl="node1" presStyleIdx="0" presStyleCnt="2"/>
      <dgm:spPr/>
    </dgm:pt>
    <dgm:pt modelId="{71CE31DA-6774-43BE-A7A8-B9D1E925AE11}" type="pres">
      <dgm:prSet presAssocID="{1F49FC93-37E1-4066-9F11-78C4E99F3382}" presName="BottomArrow" presStyleLbl="node1" presStyleIdx="1" presStyleCnt="2"/>
      <dgm:spPr/>
    </dgm:pt>
  </dgm:ptLst>
  <dgm:cxnLst>
    <dgm:cxn modelId="{C5E28D6B-40B5-47D3-9184-7CA58781BA2F}" srcId="{1F49FC93-37E1-4066-9F11-78C4E99F3382}" destId="{B6A935B0-128D-4702-964C-1E941E29B5BB}" srcOrd="1" destOrd="0" parTransId="{9CC008BA-C940-4A89-AE3F-8F9857400050}" sibTransId="{9F88A470-76F0-4188-AEC5-B9FD974AD3BD}"/>
    <dgm:cxn modelId="{FA49212E-D44D-41FB-BC57-D7FCAE3724EB}" srcId="{1F49FC93-37E1-4066-9F11-78C4E99F3382}" destId="{E2EBB2C8-B7AB-44A0-A352-3D390EEC0CEB}" srcOrd="0" destOrd="0" parTransId="{A39CF52C-04BD-421F-B48D-7069483A568C}" sibTransId="{E9B25645-A460-454D-8007-74330B8C2E44}"/>
    <dgm:cxn modelId="{070B894B-695F-42FA-AF1A-AE57029842E7}" type="presOf" srcId="{E2EBB2C8-B7AB-44A0-A352-3D390EEC0CEB}" destId="{150768A6-2033-4894-AD87-A069A31FACC8}" srcOrd="0" destOrd="0" presId="urn:microsoft.com/office/officeart/2009/layout/ReverseList"/>
    <dgm:cxn modelId="{488013BE-363E-4771-A665-6AD724BBA3BC}" type="presOf" srcId="{E2EBB2C8-B7AB-44A0-A352-3D390EEC0CEB}" destId="{3FABA6FB-283D-4BA9-81AE-34657C7A0898}" srcOrd="1" destOrd="0" presId="urn:microsoft.com/office/officeart/2009/layout/ReverseList"/>
    <dgm:cxn modelId="{476DB567-1769-401B-B718-1E9606DC3316}" type="presOf" srcId="{B6A935B0-128D-4702-964C-1E941E29B5BB}" destId="{4B1BC772-669F-44E1-A9CD-640221F474A1}" srcOrd="0" destOrd="0" presId="urn:microsoft.com/office/officeart/2009/layout/ReverseList"/>
    <dgm:cxn modelId="{CF5E815C-9337-4233-952B-15C1F6CD2A10}" type="presOf" srcId="{1F49FC93-37E1-4066-9F11-78C4E99F3382}" destId="{96C75156-4277-4D69-91D4-6901A03C3D25}" srcOrd="0" destOrd="0" presId="urn:microsoft.com/office/officeart/2009/layout/ReverseList"/>
    <dgm:cxn modelId="{F1ACCE72-0C6F-4E15-BA2F-720CD73023B1}" type="presOf" srcId="{B6A935B0-128D-4702-964C-1E941E29B5BB}" destId="{5F0F28AB-BCF9-4E4B-B937-E56872BCB5FE}" srcOrd="1" destOrd="0" presId="urn:microsoft.com/office/officeart/2009/layout/ReverseList"/>
    <dgm:cxn modelId="{12914B2B-E665-4454-9DAE-EB2D6292C33B}" type="presParOf" srcId="{96C75156-4277-4D69-91D4-6901A03C3D25}" destId="{150768A6-2033-4894-AD87-A069A31FACC8}" srcOrd="0" destOrd="0" presId="urn:microsoft.com/office/officeart/2009/layout/ReverseList"/>
    <dgm:cxn modelId="{4D4C9C2E-7B78-4282-B0AB-CDE56C19AF37}" type="presParOf" srcId="{96C75156-4277-4D69-91D4-6901A03C3D25}" destId="{3FABA6FB-283D-4BA9-81AE-34657C7A0898}" srcOrd="1" destOrd="0" presId="urn:microsoft.com/office/officeart/2009/layout/ReverseList"/>
    <dgm:cxn modelId="{98CD8C8D-E410-4B8B-ADEA-4B294E64D71D}" type="presParOf" srcId="{96C75156-4277-4D69-91D4-6901A03C3D25}" destId="{4B1BC772-669F-44E1-A9CD-640221F474A1}" srcOrd="2" destOrd="0" presId="urn:microsoft.com/office/officeart/2009/layout/ReverseList"/>
    <dgm:cxn modelId="{8AE0C23F-9EF1-4D7F-8AA2-C864BA3905AC}" type="presParOf" srcId="{96C75156-4277-4D69-91D4-6901A03C3D25}" destId="{5F0F28AB-BCF9-4E4B-B937-E56872BCB5FE}" srcOrd="3" destOrd="0" presId="urn:microsoft.com/office/officeart/2009/layout/ReverseList"/>
    <dgm:cxn modelId="{66CB41F4-FE9B-4C59-83D4-21F0F2F0F5B0}" type="presParOf" srcId="{96C75156-4277-4D69-91D4-6901A03C3D25}" destId="{A5387E71-FC9F-4F76-B904-EE2D3807374D}" srcOrd="4" destOrd="0" presId="urn:microsoft.com/office/officeart/2009/layout/ReverseList"/>
    <dgm:cxn modelId="{F4DFD7A7-C27F-44AF-AC54-A4C5BBD3C4CC}" type="presParOf" srcId="{96C75156-4277-4D69-91D4-6901A03C3D25}" destId="{71CE31DA-6774-43BE-A7A8-B9D1E925AE1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65C9-A8AD-42D3-AA93-B188582B4526}">
      <dsp:nvSpPr>
        <dsp:cNvPr id="0" name=""/>
        <dsp:cNvSpPr/>
      </dsp:nvSpPr>
      <dsp:spPr>
        <a:xfrm>
          <a:off x="2479012" y="1685345"/>
          <a:ext cx="1275432" cy="1275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>
              <a:solidFill>
                <a:schemeClr val="bg1"/>
              </a:solidFill>
            </a:rPr>
            <a:t>Tipos de Inovação</a:t>
          </a:r>
        </a:p>
      </dsp:txBody>
      <dsp:txXfrm>
        <a:off x="2665795" y="1872128"/>
        <a:ext cx="901866" cy="901866"/>
      </dsp:txXfrm>
    </dsp:sp>
    <dsp:sp modelId="{13FA53C9-E1F1-4015-A5D2-7E0604D232A2}">
      <dsp:nvSpPr>
        <dsp:cNvPr id="0" name=""/>
        <dsp:cNvSpPr/>
      </dsp:nvSpPr>
      <dsp:spPr>
        <a:xfrm rot="16200000">
          <a:off x="3011852" y="1562069"/>
          <a:ext cx="209751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209751" y="18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3111485" y="1575225"/>
        <a:ext cx="10487" cy="10487"/>
      </dsp:txXfrm>
    </dsp:sp>
    <dsp:sp modelId="{7A37E272-FEDF-4979-8746-60FBDC9B3067}">
      <dsp:nvSpPr>
        <dsp:cNvPr id="0" name=""/>
        <dsp:cNvSpPr/>
      </dsp:nvSpPr>
      <dsp:spPr>
        <a:xfrm>
          <a:off x="2246067" y="-149919"/>
          <a:ext cx="1741322" cy="16255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>
              <a:solidFill>
                <a:schemeClr val="bg1"/>
              </a:solidFill>
            </a:rPr>
            <a:t>Serviço</a:t>
          </a:r>
        </a:p>
      </dsp:txBody>
      <dsp:txXfrm>
        <a:off x="2501078" y="88132"/>
        <a:ext cx="1231300" cy="1149411"/>
      </dsp:txXfrm>
    </dsp:sp>
    <dsp:sp modelId="{0F938402-959E-4F81-A219-4AC9205BD83B}">
      <dsp:nvSpPr>
        <dsp:cNvPr id="0" name=""/>
        <dsp:cNvSpPr/>
      </dsp:nvSpPr>
      <dsp:spPr>
        <a:xfrm>
          <a:off x="3754445" y="2304661"/>
          <a:ext cx="124189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124189" y="18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3813435" y="2319956"/>
        <a:ext cx="6209" cy="6209"/>
      </dsp:txXfrm>
    </dsp:sp>
    <dsp:sp modelId="{2513493E-920E-4E68-840C-B63C61355AF9}">
      <dsp:nvSpPr>
        <dsp:cNvPr id="0" name=""/>
        <dsp:cNvSpPr/>
      </dsp:nvSpPr>
      <dsp:spPr>
        <a:xfrm>
          <a:off x="3878634" y="1524085"/>
          <a:ext cx="1796637" cy="15979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>
              <a:solidFill>
                <a:schemeClr val="bg1"/>
              </a:solidFill>
            </a:rPr>
            <a:t>Processo</a:t>
          </a:r>
        </a:p>
      </dsp:txBody>
      <dsp:txXfrm>
        <a:off x="4141745" y="1758100"/>
        <a:ext cx="1270415" cy="1129921"/>
      </dsp:txXfrm>
    </dsp:sp>
    <dsp:sp modelId="{737124A4-483D-4379-9064-A6E48ADB3D5C}">
      <dsp:nvSpPr>
        <dsp:cNvPr id="0" name=""/>
        <dsp:cNvSpPr/>
      </dsp:nvSpPr>
      <dsp:spPr>
        <a:xfrm rot="5400000">
          <a:off x="3004101" y="3055005"/>
          <a:ext cx="225254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225254" y="18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3111097" y="3067773"/>
        <a:ext cx="11262" cy="11262"/>
      </dsp:txXfrm>
    </dsp:sp>
    <dsp:sp modelId="{D33225CD-93BB-4AA0-B7FC-48B0BF27C0DB}">
      <dsp:nvSpPr>
        <dsp:cNvPr id="0" name=""/>
        <dsp:cNvSpPr/>
      </dsp:nvSpPr>
      <dsp:spPr>
        <a:xfrm>
          <a:off x="2253395" y="3186032"/>
          <a:ext cx="1726667" cy="15945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>
              <a:solidFill>
                <a:schemeClr val="bg1"/>
              </a:solidFill>
            </a:rPr>
            <a:t>Marketing</a:t>
          </a:r>
        </a:p>
      </dsp:txBody>
      <dsp:txXfrm>
        <a:off x="2506260" y="3419542"/>
        <a:ext cx="1220937" cy="1127487"/>
      </dsp:txXfrm>
    </dsp:sp>
    <dsp:sp modelId="{D20BB3E7-2209-44B1-A575-0FCD30396F4F}">
      <dsp:nvSpPr>
        <dsp:cNvPr id="0" name=""/>
        <dsp:cNvSpPr/>
      </dsp:nvSpPr>
      <dsp:spPr>
        <a:xfrm rot="10828269">
          <a:off x="2369254" y="2298966"/>
          <a:ext cx="109781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109781" y="18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 rot="10800000">
        <a:off x="2421400" y="2314621"/>
        <a:ext cx="5489" cy="5489"/>
      </dsp:txXfrm>
    </dsp:sp>
    <dsp:sp modelId="{42F53835-BB15-40C3-A329-AF997637BD5B}">
      <dsp:nvSpPr>
        <dsp:cNvPr id="0" name=""/>
        <dsp:cNvSpPr/>
      </dsp:nvSpPr>
      <dsp:spPr>
        <a:xfrm>
          <a:off x="582772" y="1531842"/>
          <a:ext cx="1786523" cy="15554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>
              <a:solidFill>
                <a:schemeClr val="bg1"/>
              </a:solidFill>
            </a:rPr>
            <a:t>Organizacional</a:t>
          </a:r>
        </a:p>
      </dsp:txBody>
      <dsp:txXfrm>
        <a:off x="844402" y="1759633"/>
        <a:ext cx="1263263" cy="1099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BA6FB-283D-4BA9-81AE-34657C7A0898}">
      <dsp:nvSpPr>
        <dsp:cNvPr id="0" name=""/>
        <dsp:cNvSpPr/>
      </dsp:nvSpPr>
      <dsp:spPr>
        <a:xfrm rot="16200000">
          <a:off x="1209392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37160" tIns="228600" rIns="205740" bIns="22860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/>
            <a:t>Inovação</a:t>
          </a:r>
        </a:p>
      </dsp:txBody>
      <dsp:txXfrm rot="5400000">
        <a:off x="1990721" y="1071716"/>
        <a:ext cx="2024944" cy="3275777"/>
      </dsp:txXfrm>
    </dsp:sp>
    <dsp:sp modelId="{5F0F28AB-BCF9-4E4B-B937-E56872BCB5FE}">
      <dsp:nvSpPr>
        <dsp:cNvPr id="0" name=""/>
        <dsp:cNvSpPr/>
      </dsp:nvSpPr>
      <dsp:spPr>
        <a:xfrm rot="5400000">
          <a:off x="3434946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05740" tIns="228600" rIns="137160" bIns="22860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/>
            <a:t>Gestão de projetos</a:t>
          </a:r>
        </a:p>
      </dsp:txBody>
      <dsp:txXfrm rot="-5400000">
        <a:off x="4112333" y="1071716"/>
        <a:ext cx="2024944" cy="3275777"/>
      </dsp:txXfrm>
    </dsp:sp>
    <dsp:sp modelId="{A5387E71-FC9F-4F76-B904-EE2D3807374D}">
      <dsp:nvSpPr>
        <dsp:cNvPr id="0" name=""/>
        <dsp:cNvSpPr/>
      </dsp:nvSpPr>
      <dsp:spPr>
        <a:xfrm>
          <a:off x="2951004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CE31DA-6774-43BE-A7A8-B9D1E925AE11}">
      <dsp:nvSpPr>
        <dsp:cNvPr id="0" name=""/>
        <dsp:cNvSpPr/>
      </dsp:nvSpPr>
      <dsp:spPr>
        <a:xfrm rot="10800000">
          <a:off x="2951004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xmlns="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Google Shape;132;g2c0a53fd639_0_61">
            <a:extLst>
              <a:ext uri="{FF2B5EF4-FFF2-40B4-BE49-F238E27FC236}">
                <a16:creationId xmlns:a16="http://schemas.microsoft.com/office/drawing/2014/main" xmlns="" id="{2499AE2C-2096-3124-8CE3-DD04201585DD}"/>
              </a:ext>
            </a:extLst>
          </p:cNvPr>
          <p:cNvSpPr txBox="1"/>
          <p:nvPr/>
        </p:nvSpPr>
        <p:spPr>
          <a:xfrm>
            <a:off x="2728800" y="2838317"/>
            <a:ext cx="67344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/>
            <a:r>
              <a:rPr lang="pt-PT" sz="3600" b="1">
                <a:latin typeface="Calibri"/>
                <a:ea typeface="Calibri"/>
                <a:cs typeface="Calibri"/>
                <a:sym typeface="Calibri"/>
              </a:rPr>
              <a:t>O que é um problema?</a:t>
            </a:r>
            <a:endParaRPr lang="pt-PT" sz="3600" b="1">
              <a:solidFill>
                <a:srgbClr val="1F3864"/>
              </a:solidFill>
              <a:latin typeface="Arial Black"/>
              <a:ea typeface="Calibri"/>
              <a:cs typeface="Calibri"/>
              <a:sym typeface="Calibri"/>
            </a:endParaRPr>
          </a:p>
          <a:p>
            <a:pPr marL="45720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>
                <a:latin typeface="Calibri"/>
                <a:ea typeface="Calibri"/>
                <a:cs typeface="Calibri"/>
                <a:sym typeface="Calibri"/>
              </a:rPr>
              <a:t>Que problemas as pessoas têm e qual o papel do Desporto?</a:t>
            </a:r>
            <a:endParaRPr sz="3600" b="1" i="0" u="none" strike="noStrike" cap="none">
              <a:solidFill>
                <a:srgbClr val="1F3864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905B91A-4C9E-40A5-5D75-71E2D5B065CC}"/>
              </a:ext>
            </a:extLst>
          </p:cNvPr>
          <p:cNvSpPr txBox="1"/>
          <p:nvPr/>
        </p:nvSpPr>
        <p:spPr>
          <a:xfrm>
            <a:off x="221883" y="1935356"/>
            <a:ext cx="6101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3. Problemas, Pessoas e Desporto</a:t>
            </a:r>
          </a:p>
        </p:txBody>
      </p:sp>
    </p:spTree>
    <p:extLst>
      <p:ext uri="{BB962C8B-B14F-4D97-AF65-F5344CB8AC3E}">
        <p14:creationId xmlns:p14="http://schemas.microsoft.com/office/powerpoint/2010/main" val="3952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Google Shape;132;g2c0a53fd639_0_61">
            <a:extLst>
              <a:ext uri="{FF2B5EF4-FFF2-40B4-BE49-F238E27FC236}">
                <a16:creationId xmlns:a16="http://schemas.microsoft.com/office/drawing/2014/main" xmlns="" id="{B0190F44-E9B0-2C24-B396-6F9F3474CD64}"/>
              </a:ext>
            </a:extLst>
          </p:cNvPr>
          <p:cNvSpPr txBox="1"/>
          <p:nvPr/>
        </p:nvSpPr>
        <p:spPr>
          <a:xfrm>
            <a:off x="1213598" y="2251807"/>
            <a:ext cx="67344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Um problema…</a:t>
            </a:r>
            <a:endParaRPr lang="pt-PT" sz="3600" b="1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900D371-F074-FF24-A9BC-0453AECB4868}"/>
              </a:ext>
            </a:extLst>
          </p:cNvPr>
          <p:cNvSpPr txBox="1"/>
          <p:nvPr/>
        </p:nvSpPr>
        <p:spPr>
          <a:xfrm>
            <a:off x="6445398" y="2833756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chemeClr val="accent6">
                    <a:lumMod val="75000"/>
                  </a:schemeClr>
                </a:solidFill>
              </a:rPr>
              <a:t>Bloqueia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1A20131-F22F-A67F-C648-B3AE25BB795A}"/>
              </a:ext>
            </a:extLst>
          </p:cNvPr>
          <p:cNvSpPr txBox="1"/>
          <p:nvPr/>
        </p:nvSpPr>
        <p:spPr>
          <a:xfrm>
            <a:off x="7051956" y="494440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chemeClr val="accent6">
                    <a:lumMod val="75000"/>
                  </a:schemeClr>
                </a:solidFill>
              </a:rPr>
              <a:t>Condiciona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86794F0-4B9B-A980-731D-19176E6BDC7C}"/>
              </a:ext>
            </a:extLst>
          </p:cNvPr>
          <p:cNvSpPr txBox="1"/>
          <p:nvPr/>
        </p:nvSpPr>
        <p:spPr>
          <a:xfrm>
            <a:off x="8293580" y="159949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chemeClr val="accent6">
                    <a:lumMod val="75000"/>
                  </a:schemeClr>
                </a:solidFill>
              </a:rPr>
              <a:t>Limita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15E2303-4502-5361-DE63-D2D93299E680}"/>
              </a:ext>
            </a:extLst>
          </p:cNvPr>
          <p:cNvSpPr txBox="1"/>
          <p:nvPr/>
        </p:nvSpPr>
        <p:spPr>
          <a:xfrm>
            <a:off x="8790129" y="3622180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chemeClr val="accent6">
                    <a:lumMod val="75000"/>
                  </a:schemeClr>
                </a:solidFill>
              </a:rPr>
              <a:t>Impossibilita</a:t>
            </a:r>
          </a:p>
        </p:txBody>
      </p:sp>
      <p:pic>
        <p:nvPicPr>
          <p:cNvPr id="4" name="Imagem 3" descr="Método de Análise e Solução de Problemas (MASP): o que é e como funcionam seus 8 passos?">
            <a:extLst>
              <a:ext uri="{FF2B5EF4-FFF2-40B4-BE49-F238E27FC236}">
                <a16:creationId xmlns:a16="http://schemas.microsoft.com/office/drawing/2014/main" xmlns="" id="{421EA30B-A0C5-BE80-C5A4-1DCDC56D8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6" t="-1296" r="-172" b="16667"/>
          <a:stretch/>
        </p:blipFill>
        <p:spPr>
          <a:xfrm>
            <a:off x="365715" y="2838893"/>
            <a:ext cx="5535905" cy="2524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51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Google Shape;132;g2c0a53fd639_0_61">
            <a:extLst>
              <a:ext uri="{FF2B5EF4-FFF2-40B4-BE49-F238E27FC236}">
                <a16:creationId xmlns:a16="http://schemas.microsoft.com/office/drawing/2014/main" xmlns="" id="{CE7BD63E-7CDF-A00A-C659-2EA9E32B237F}"/>
              </a:ext>
            </a:extLst>
          </p:cNvPr>
          <p:cNvSpPr txBox="1"/>
          <p:nvPr/>
        </p:nvSpPr>
        <p:spPr>
          <a:xfrm>
            <a:off x="1880058" y="2650200"/>
            <a:ext cx="67344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Um problema ocorre …</a:t>
            </a:r>
            <a:endParaRPr sz="3600" b="1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0E17C2B-824F-86FF-8588-EF7DD50F7B0E}"/>
              </a:ext>
            </a:extLst>
          </p:cNvPr>
          <p:cNvSpPr txBox="1"/>
          <p:nvPr/>
        </p:nvSpPr>
        <p:spPr>
          <a:xfrm>
            <a:off x="3746548" y="898148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chemeClr val="accent3">
                    <a:lumMod val="50000"/>
                  </a:schemeClr>
                </a:solidFill>
              </a:rPr>
              <a:t>Número de praticantes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5F79895-1B1A-6D33-C0D7-DE7BF8A752D2}"/>
              </a:ext>
            </a:extLst>
          </p:cNvPr>
          <p:cNvSpPr txBox="1"/>
          <p:nvPr/>
        </p:nvSpPr>
        <p:spPr>
          <a:xfrm>
            <a:off x="9643679" y="382941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chemeClr val="accent3">
                    <a:lumMod val="50000"/>
                  </a:schemeClr>
                </a:solidFill>
              </a:rPr>
              <a:t>Tempo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221FB82-D800-6405-DD12-CCDC7E7849AC}"/>
              </a:ext>
            </a:extLst>
          </p:cNvPr>
          <p:cNvSpPr txBox="1"/>
          <p:nvPr/>
        </p:nvSpPr>
        <p:spPr>
          <a:xfrm>
            <a:off x="8971691" y="502030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chemeClr val="accent3">
                    <a:lumMod val="50000"/>
                  </a:schemeClr>
                </a:solidFill>
              </a:rPr>
              <a:t>Espaço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6CA2E84-FD90-769D-EAD7-9E04AD1F2321}"/>
              </a:ext>
            </a:extLst>
          </p:cNvPr>
          <p:cNvSpPr txBox="1"/>
          <p:nvPr/>
        </p:nvSpPr>
        <p:spPr>
          <a:xfrm>
            <a:off x="5837328" y="446925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chemeClr val="accent3">
                    <a:lumMod val="50000"/>
                  </a:schemeClr>
                </a:solidFill>
              </a:rPr>
              <a:t>Recursos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F156369-AC8D-C34E-25B1-250A9B471312}"/>
              </a:ext>
            </a:extLst>
          </p:cNvPr>
          <p:cNvSpPr txBox="1"/>
          <p:nvPr/>
        </p:nvSpPr>
        <p:spPr>
          <a:xfrm>
            <a:off x="8862450" y="135611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chemeClr val="accent3">
                    <a:lumMod val="50000"/>
                  </a:schemeClr>
                </a:solidFill>
              </a:rPr>
              <a:t>Ambiente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A0B8C64-E72B-16C4-E12C-3A4B5B9829E7}"/>
              </a:ext>
            </a:extLst>
          </p:cNvPr>
          <p:cNvSpPr txBox="1"/>
          <p:nvPr/>
        </p:nvSpPr>
        <p:spPr>
          <a:xfrm>
            <a:off x="2504771" y="4359008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chemeClr val="accent3">
                    <a:lumMod val="50000"/>
                  </a:schemeClr>
                </a:solidFill>
              </a:rPr>
              <a:t>Liderança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72D347D-12BC-5951-7179-EA4FFB7BF9D1}"/>
              </a:ext>
            </a:extLst>
          </p:cNvPr>
          <p:cNvSpPr txBox="1"/>
          <p:nvPr/>
        </p:nvSpPr>
        <p:spPr>
          <a:xfrm>
            <a:off x="7478942" y="2469744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chemeClr val="accent3">
                    <a:lumMod val="50000"/>
                  </a:schemeClr>
                </a:solidFill>
              </a:rPr>
              <a:t>Processos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69236EF-B346-90B6-5D8E-076CD4A3FE84}"/>
              </a:ext>
            </a:extLst>
          </p:cNvPr>
          <p:cNvSpPr txBox="1"/>
          <p:nvPr/>
        </p:nvSpPr>
        <p:spPr>
          <a:xfrm>
            <a:off x="727413" y="1720192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chemeClr val="accent3">
                    <a:lumMod val="50000"/>
                  </a:schemeClr>
                </a:solidFill>
              </a:rPr>
              <a:t>Comunicação</a:t>
            </a:r>
          </a:p>
        </p:txBody>
      </p:sp>
    </p:spTree>
    <p:extLst>
      <p:ext uri="{BB962C8B-B14F-4D97-AF65-F5344CB8AC3E}">
        <p14:creationId xmlns:p14="http://schemas.microsoft.com/office/powerpoint/2010/main" val="19574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Google Shape;132;g2c0a53fd639_0_61">
            <a:extLst>
              <a:ext uri="{FF2B5EF4-FFF2-40B4-BE49-F238E27FC236}">
                <a16:creationId xmlns:a16="http://schemas.microsoft.com/office/drawing/2014/main" xmlns="" id="{CCAF7135-8E2F-7A77-5D85-C239DB527398}"/>
              </a:ext>
            </a:extLst>
          </p:cNvPr>
          <p:cNvSpPr txBox="1"/>
          <p:nvPr/>
        </p:nvSpPr>
        <p:spPr>
          <a:xfrm>
            <a:off x="1880058" y="2650200"/>
            <a:ext cx="7166446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Um problema tem impacto em …</a:t>
            </a:r>
            <a:endParaRPr lang="pt-PT" sz="3600" b="1" i="0" u="none" strike="noStrike" cap="none">
              <a:solidFill>
                <a:srgbClr val="FF000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B7B2AB4-5D22-F662-E998-05ED1F381D95}"/>
              </a:ext>
            </a:extLst>
          </p:cNvPr>
          <p:cNvSpPr txBox="1"/>
          <p:nvPr/>
        </p:nvSpPr>
        <p:spPr>
          <a:xfrm>
            <a:off x="3358007" y="1397896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rgbClr val="0070C0"/>
                </a:solidFill>
              </a:rPr>
              <a:t>Expetativas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C810955-56FD-2778-4FE1-A3C49292F9CD}"/>
              </a:ext>
            </a:extLst>
          </p:cNvPr>
          <p:cNvSpPr txBox="1"/>
          <p:nvPr/>
        </p:nvSpPr>
        <p:spPr>
          <a:xfrm>
            <a:off x="9643679" y="382941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rgbClr val="0070C0"/>
                </a:solidFill>
              </a:rPr>
              <a:t>Tempo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521ACD4-9192-B317-9764-D9119530B0B0}"/>
              </a:ext>
            </a:extLst>
          </p:cNvPr>
          <p:cNvSpPr txBox="1"/>
          <p:nvPr/>
        </p:nvSpPr>
        <p:spPr>
          <a:xfrm>
            <a:off x="9784741" y="5194225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rgbClr val="0070C0"/>
                </a:solidFill>
              </a:rPr>
              <a:t>Espaço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67AED0E-165A-7EC4-4B78-E879983D26CC}"/>
              </a:ext>
            </a:extLst>
          </p:cNvPr>
          <p:cNvSpPr txBox="1"/>
          <p:nvPr/>
        </p:nvSpPr>
        <p:spPr>
          <a:xfrm>
            <a:off x="4484800" y="5020305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rgbClr val="0070C0"/>
                </a:solidFill>
              </a:rPr>
              <a:t>Recursos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6A16EBE-054A-3393-CC9F-A187F99F3127}"/>
              </a:ext>
            </a:extLst>
          </p:cNvPr>
          <p:cNvSpPr txBox="1"/>
          <p:nvPr/>
        </p:nvSpPr>
        <p:spPr>
          <a:xfrm>
            <a:off x="9643678" y="2393269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rgbClr val="0070C0"/>
                </a:solidFill>
              </a:rPr>
              <a:t>Prestígio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362BFDF-08EC-DFB4-DA9B-FA36D29A82BD}"/>
              </a:ext>
            </a:extLst>
          </p:cNvPr>
          <p:cNvSpPr txBox="1"/>
          <p:nvPr/>
        </p:nvSpPr>
        <p:spPr>
          <a:xfrm>
            <a:off x="616704" y="4184293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rgbClr val="0070C0"/>
                </a:solidFill>
              </a:rPr>
              <a:t>Imagem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4AD0E60-D53B-A6DB-E63A-B72C2947810E}"/>
              </a:ext>
            </a:extLst>
          </p:cNvPr>
          <p:cNvSpPr txBox="1"/>
          <p:nvPr/>
        </p:nvSpPr>
        <p:spPr>
          <a:xfrm>
            <a:off x="3518925" y="3884389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rgbClr val="0070C0"/>
                </a:solidFill>
              </a:rPr>
              <a:t>Facilitação de processos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DE850D4-F9A4-AC1B-2A55-AC89C5B341D1}"/>
              </a:ext>
            </a:extLst>
          </p:cNvPr>
          <p:cNvSpPr txBox="1"/>
          <p:nvPr/>
        </p:nvSpPr>
        <p:spPr>
          <a:xfrm>
            <a:off x="7080125" y="751565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rgbClr val="0070C0"/>
                </a:solidFill>
              </a:rPr>
              <a:t>Custos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8B222F65-D834-EDB7-0029-1411261E5598}"/>
              </a:ext>
            </a:extLst>
          </p:cNvPr>
          <p:cNvSpPr txBox="1"/>
          <p:nvPr/>
        </p:nvSpPr>
        <p:spPr>
          <a:xfrm>
            <a:off x="8862450" y="131481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>
                <a:solidFill>
                  <a:srgbClr val="0070C0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9888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2BB465B-F09E-E1B7-A729-5EABDDDAD8DB}"/>
              </a:ext>
            </a:extLst>
          </p:cNvPr>
          <p:cNvSpPr txBox="1"/>
          <p:nvPr/>
        </p:nvSpPr>
        <p:spPr>
          <a:xfrm>
            <a:off x="399863" y="2938591"/>
            <a:ext cx="54411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PROBLEMA INTERNO COM IMPACTO INTERNO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33AF0AE-4483-446F-8707-7978DE8DD9D0}"/>
              </a:ext>
            </a:extLst>
          </p:cNvPr>
          <p:cNvSpPr txBox="1"/>
          <p:nvPr/>
        </p:nvSpPr>
        <p:spPr>
          <a:xfrm>
            <a:off x="399862" y="3543664"/>
            <a:ext cx="54411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PROBLEMA INTERNO COM IMPACTO EXTERNO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1AA0303-77D4-7942-90EC-159AB7D1137D}"/>
              </a:ext>
            </a:extLst>
          </p:cNvPr>
          <p:cNvSpPr txBox="1"/>
          <p:nvPr/>
        </p:nvSpPr>
        <p:spPr>
          <a:xfrm>
            <a:off x="399862" y="4148737"/>
            <a:ext cx="54411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PROBLEMA EXTERNO COM IMPACTO INTERNO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17D9E31-7591-4909-5B64-316A2E5500E2}"/>
              </a:ext>
            </a:extLst>
          </p:cNvPr>
          <p:cNvSpPr txBox="1"/>
          <p:nvPr/>
        </p:nvSpPr>
        <p:spPr>
          <a:xfrm>
            <a:off x="304799" y="657306"/>
            <a:ext cx="26541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INTERNA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23020B5-2694-82DD-AE61-48DBFB374EA2}"/>
              </a:ext>
            </a:extLst>
          </p:cNvPr>
          <p:cNvSpPr txBox="1"/>
          <p:nvPr/>
        </p:nvSpPr>
        <p:spPr>
          <a:xfrm>
            <a:off x="3274335" y="654477"/>
            <a:ext cx="26541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EXTERNA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F5E27DE-BF2A-A6FB-4A59-0180742081DE}"/>
              </a:ext>
            </a:extLst>
          </p:cNvPr>
          <p:cNvSpPr txBox="1"/>
          <p:nvPr/>
        </p:nvSpPr>
        <p:spPr>
          <a:xfrm>
            <a:off x="298765" y="2524859"/>
            <a:ext cx="54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FF0000"/>
                </a:solidFill>
              </a:rPr>
              <a:t>RELAÇÃO ORIGEM COM IMPACTO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363BD5B-4C91-A614-CE35-5D76193C8EB8}"/>
              </a:ext>
            </a:extLst>
          </p:cNvPr>
          <p:cNvSpPr txBox="1"/>
          <p:nvPr/>
        </p:nvSpPr>
        <p:spPr>
          <a:xfrm>
            <a:off x="534154" y="287974"/>
            <a:ext cx="501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FF0000"/>
                </a:solidFill>
              </a:rPr>
              <a:t>ORIGEM PROBLEMA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3C33D1C-4DF5-863B-2AD5-40516C6AA491}"/>
              </a:ext>
            </a:extLst>
          </p:cNvPr>
          <p:cNvSpPr txBox="1"/>
          <p:nvPr/>
        </p:nvSpPr>
        <p:spPr>
          <a:xfrm>
            <a:off x="304798" y="1211304"/>
            <a:ext cx="26541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SINGULAR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7AFA7D2-72BD-2ADA-445E-FBA991172641}"/>
              </a:ext>
            </a:extLst>
          </p:cNvPr>
          <p:cNvSpPr txBox="1"/>
          <p:nvPr/>
        </p:nvSpPr>
        <p:spPr>
          <a:xfrm>
            <a:off x="3274334" y="1262379"/>
            <a:ext cx="26541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PLURAL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F945EA1-D193-2BC0-3D10-A83C7EAAD57B}"/>
              </a:ext>
            </a:extLst>
          </p:cNvPr>
          <p:cNvSpPr txBox="1"/>
          <p:nvPr/>
        </p:nvSpPr>
        <p:spPr>
          <a:xfrm>
            <a:off x="6477752" y="5483295"/>
            <a:ext cx="489189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IMPACTO REDUZIDO |  IMPACTO ELEVADO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F48E28A7-EFEE-D6D5-16EB-2AB144A8D9CB}"/>
              </a:ext>
            </a:extLst>
          </p:cNvPr>
          <p:cNvSpPr txBox="1"/>
          <p:nvPr/>
        </p:nvSpPr>
        <p:spPr>
          <a:xfrm>
            <a:off x="6477751" y="6088368"/>
            <a:ext cx="489189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CONTAMINADOR </a:t>
            </a:r>
          </a:p>
          <a:p>
            <a:pPr algn="ctr"/>
            <a:r>
              <a:rPr lang="pt-PT" dirty="0"/>
              <a:t>FRACA INFLUÊNCIA  | FORTE INFLUÊNCIA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58B1165-8CE1-3031-3881-6D8FEBA4EA40}"/>
              </a:ext>
            </a:extLst>
          </p:cNvPr>
          <p:cNvSpPr txBox="1"/>
          <p:nvPr/>
        </p:nvSpPr>
        <p:spPr>
          <a:xfrm>
            <a:off x="6277067" y="5113963"/>
            <a:ext cx="54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FF0000"/>
                </a:solidFill>
              </a:rPr>
              <a:t>EFEITO DO PROBLEMA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9893C50-A67A-AED2-FCE1-D70E84B3FBBB}"/>
              </a:ext>
            </a:extLst>
          </p:cNvPr>
          <p:cNvSpPr txBox="1"/>
          <p:nvPr/>
        </p:nvSpPr>
        <p:spPr>
          <a:xfrm>
            <a:off x="6646753" y="657306"/>
            <a:ext cx="48918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CIRCUNSCRITA  |  ISOLADA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3BF5F48-3240-685F-6BF9-10B8BDFEDD89}"/>
              </a:ext>
            </a:extLst>
          </p:cNvPr>
          <p:cNvSpPr txBox="1"/>
          <p:nvPr/>
        </p:nvSpPr>
        <p:spPr>
          <a:xfrm>
            <a:off x="6646752" y="1262379"/>
            <a:ext cx="48918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MULTIFATORIAL   | DIVERSIFICADA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D56BA38C-1F53-D764-B120-E6103079817E}"/>
              </a:ext>
            </a:extLst>
          </p:cNvPr>
          <p:cNvSpPr txBox="1"/>
          <p:nvPr/>
        </p:nvSpPr>
        <p:spPr>
          <a:xfrm>
            <a:off x="6446068" y="287974"/>
            <a:ext cx="54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FF0000"/>
                </a:solidFill>
              </a:rPr>
              <a:t>CAUSA DO PROBLEMA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04F8054E-3713-CC45-1DD2-F3058C130517}"/>
              </a:ext>
            </a:extLst>
          </p:cNvPr>
          <p:cNvSpPr txBox="1"/>
          <p:nvPr/>
        </p:nvSpPr>
        <p:spPr>
          <a:xfrm>
            <a:off x="499450" y="5318622"/>
            <a:ext cx="48918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ROTINA (crónicos / frequentes)   </a:t>
            </a:r>
          </a:p>
          <a:p>
            <a:pPr algn="ctr"/>
            <a:r>
              <a:rPr lang="pt-PT" dirty="0"/>
              <a:t> PONTUAL (esporádicos / Extraordinários)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17D78EDB-0A07-1E40-9F49-26D10C34A435}"/>
              </a:ext>
            </a:extLst>
          </p:cNvPr>
          <p:cNvSpPr txBox="1"/>
          <p:nvPr/>
        </p:nvSpPr>
        <p:spPr>
          <a:xfrm>
            <a:off x="499450" y="6149619"/>
            <a:ext cx="48918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ESTRUTURADO  | NÃO </a:t>
            </a:r>
            <a:r>
              <a:rPr lang="pt-PT" dirty="0" smtClean="0"/>
              <a:t>ESTRUTURADO</a:t>
            </a:r>
          </a:p>
          <a:p>
            <a:pPr algn="ctr"/>
            <a:r>
              <a:rPr lang="pt-PT" dirty="0" smtClean="0"/>
              <a:t>(Rotina)  | (Excecionais)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E46133DA-5082-13B8-296A-78B09A2A8A4E}"/>
              </a:ext>
            </a:extLst>
          </p:cNvPr>
          <p:cNvSpPr txBox="1"/>
          <p:nvPr/>
        </p:nvSpPr>
        <p:spPr>
          <a:xfrm>
            <a:off x="298765" y="4949290"/>
            <a:ext cx="54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FF0000"/>
                </a:solidFill>
              </a:rPr>
              <a:t>TIPO DE PROBLEMA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03A86B5B-64F9-D589-5894-2DB057553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27"/>
          <a:stretch/>
        </p:blipFill>
        <p:spPr>
          <a:xfrm>
            <a:off x="7199975" y="1985763"/>
            <a:ext cx="3429923" cy="2952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17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0" grpId="0" animBg="1"/>
      <p:bldP spid="21" grpId="0"/>
      <p:bldP spid="22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998CC01-8400-0F85-0212-398A1522A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585"/>
          <a:stretch/>
        </p:blipFill>
        <p:spPr>
          <a:xfrm>
            <a:off x="984062" y="170405"/>
            <a:ext cx="2802848" cy="651718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44DAA3C-A0A8-2B46-A027-34F77CFF4DC0}"/>
              </a:ext>
            </a:extLst>
          </p:cNvPr>
          <p:cNvSpPr txBox="1"/>
          <p:nvPr/>
        </p:nvSpPr>
        <p:spPr>
          <a:xfrm>
            <a:off x="3786909" y="341745"/>
            <a:ext cx="7973542" cy="13542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Inovação </a:t>
            </a:r>
            <a:r>
              <a:rPr lang="pt-PT" dirty="0" smtClean="0"/>
              <a:t>| Problemas que obrigam à mudança</a:t>
            </a:r>
            <a:endParaRPr lang="pt-PT" dirty="0"/>
          </a:p>
          <a:p>
            <a:r>
              <a:rPr lang="pt-PT" dirty="0" smtClean="0"/>
              <a:t>Solução do problema</a:t>
            </a:r>
            <a:r>
              <a:rPr lang="pt-PT" dirty="0"/>
              <a:t>: </a:t>
            </a:r>
            <a:r>
              <a:rPr lang="pt-PT" b="1" dirty="0" smtClean="0"/>
              <a:t>Disrupção </a:t>
            </a:r>
            <a:r>
              <a:rPr lang="pt-PT" b="1" dirty="0"/>
              <a:t>| Mudança de paradigma </a:t>
            </a:r>
            <a:endParaRPr lang="pt-PT" b="1" dirty="0"/>
          </a:p>
          <a:p>
            <a:r>
              <a:rPr lang="pt-PT" dirty="0" smtClean="0"/>
              <a:t>Criar novo produto | Novos </a:t>
            </a:r>
            <a:r>
              <a:rPr lang="pt-PT" dirty="0"/>
              <a:t>mercados </a:t>
            </a:r>
            <a:r>
              <a:rPr lang="pt-PT" dirty="0" smtClean="0"/>
              <a:t>|Valor diferenciado</a:t>
            </a:r>
          </a:p>
          <a:p>
            <a:r>
              <a:rPr lang="pt-PT" dirty="0" smtClean="0"/>
              <a:t>(Perspetiva a longo prazo - </a:t>
            </a:r>
            <a:endParaRPr lang="pt-PT" dirty="0"/>
          </a:p>
          <a:p>
            <a:endParaRPr lang="pt-PT" sz="1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A3354FB-2076-3124-482B-DA4D4F68B4B3}"/>
              </a:ext>
            </a:extLst>
          </p:cNvPr>
          <p:cNvSpPr txBox="1"/>
          <p:nvPr/>
        </p:nvSpPr>
        <p:spPr>
          <a:xfrm>
            <a:off x="3786909" y="1888379"/>
            <a:ext cx="7973542" cy="12772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Condição-alvo</a:t>
            </a:r>
            <a:r>
              <a:rPr lang="pt-PT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pt-PT" dirty="0" smtClean="0"/>
              <a:t> | Problemas associados aos processos </a:t>
            </a:r>
          </a:p>
          <a:p>
            <a:r>
              <a:rPr lang="pt-PT" dirty="0" smtClean="0"/>
              <a:t>Solução do problema | </a:t>
            </a:r>
            <a:r>
              <a:rPr lang="pt-PT" b="1" dirty="0" smtClean="0"/>
              <a:t>Estabelecer novas metas |Reformular</a:t>
            </a:r>
          </a:p>
          <a:p>
            <a:r>
              <a:rPr lang="pt-PT" b="1" dirty="0" smtClean="0"/>
              <a:t>Eliminar + Combinar + Reorganizar + Simplificar</a:t>
            </a:r>
            <a:endParaRPr lang="pt-PT" b="1" dirty="0"/>
          </a:p>
          <a:p>
            <a:r>
              <a:rPr lang="pt-PT" sz="1600" dirty="0" smtClean="0"/>
              <a:t>(Melhoria contínua + Ser criativo)</a:t>
            </a:r>
            <a:endParaRPr lang="pt-PT" sz="1600" dirty="0"/>
          </a:p>
          <a:p>
            <a:r>
              <a:rPr lang="pt-PT" sz="500" dirty="0" smtClean="0"/>
              <a:t> </a:t>
            </a:r>
            <a:endParaRPr lang="pt-PT" sz="5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37C556E-A6F9-48ED-1E2E-2FF572C6461D}"/>
              </a:ext>
            </a:extLst>
          </p:cNvPr>
          <p:cNvSpPr txBox="1"/>
          <p:nvPr/>
        </p:nvSpPr>
        <p:spPr>
          <a:xfrm>
            <a:off x="3240090" y="4781867"/>
            <a:ext cx="815566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PT" sz="1200" dirty="0"/>
          </a:p>
          <a:p>
            <a:endParaRPr lang="pt-PT" sz="1200" dirty="0"/>
          </a:p>
          <a:p>
            <a:endParaRPr lang="pt-PT" sz="1200" dirty="0"/>
          </a:p>
          <a:p>
            <a:endParaRPr lang="pt-PT" sz="1200" dirty="0"/>
          </a:p>
          <a:p>
            <a:endParaRPr lang="pt-PT" sz="12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9F7E4E5-F20F-1535-586D-EF5EECC4377A}"/>
              </a:ext>
            </a:extLst>
          </p:cNvPr>
          <p:cNvSpPr txBox="1"/>
          <p:nvPr/>
        </p:nvSpPr>
        <p:spPr>
          <a:xfrm>
            <a:off x="3519238" y="5317456"/>
            <a:ext cx="815566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PT" sz="1200" dirty="0"/>
          </a:p>
          <a:p>
            <a:endParaRPr lang="pt-PT" sz="1200" dirty="0"/>
          </a:p>
          <a:p>
            <a:endParaRPr lang="pt-PT" sz="1200" dirty="0"/>
          </a:p>
          <a:p>
            <a:endParaRPr lang="pt-PT" sz="1200" dirty="0"/>
          </a:p>
          <a:p>
            <a:endParaRPr lang="pt-PT" sz="12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B2943D3-2048-ECB7-32DC-6784F404EDEB}"/>
              </a:ext>
            </a:extLst>
          </p:cNvPr>
          <p:cNvSpPr txBox="1"/>
          <p:nvPr/>
        </p:nvSpPr>
        <p:spPr>
          <a:xfrm>
            <a:off x="3240090" y="6075171"/>
            <a:ext cx="81556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PT" sz="1200" dirty="0"/>
          </a:p>
          <a:p>
            <a:endParaRPr lang="pt-PT" sz="1200" dirty="0"/>
          </a:p>
          <a:p>
            <a:endParaRPr lang="pt-PT" sz="12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B87F247-37CE-B4A9-C428-D8155C772FA9}"/>
              </a:ext>
            </a:extLst>
          </p:cNvPr>
          <p:cNvSpPr txBox="1"/>
          <p:nvPr/>
        </p:nvSpPr>
        <p:spPr>
          <a:xfrm>
            <a:off x="3519238" y="4764948"/>
            <a:ext cx="8241212" cy="11387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Contenção </a:t>
            </a:r>
            <a:r>
              <a:rPr lang="pt-PT" dirty="0" smtClean="0"/>
              <a:t>|</a:t>
            </a:r>
            <a:r>
              <a:rPr lang="pt-PT" b="1" dirty="0" smtClean="0"/>
              <a:t>Problemas do quotidiano </a:t>
            </a:r>
          </a:p>
          <a:p>
            <a:r>
              <a:rPr lang="pt-PT" dirty="0" smtClean="0"/>
              <a:t>Solução do problema = </a:t>
            </a:r>
            <a:r>
              <a:rPr lang="pt-PT" b="1" dirty="0" smtClean="0"/>
              <a:t>ação imediata </a:t>
            </a:r>
          </a:p>
          <a:p>
            <a:r>
              <a:rPr lang="pt-PT" dirty="0" smtClean="0"/>
              <a:t>Analisar a anormalidade e a causa | verificar | Agir </a:t>
            </a:r>
          </a:p>
          <a:p>
            <a:r>
              <a:rPr lang="pt-PT" sz="1400" dirty="0" smtClean="0"/>
              <a:t>(Não gera valor – apenas assegura a continuidade do processo)</a:t>
            </a:r>
            <a:endParaRPr lang="pt-PT" sz="600" dirty="0"/>
          </a:p>
        </p:txBody>
      </p:sp>
      <p:sp>
        <p:nvSpPr>
          <p:cNvPr id="2" name="CaixaDeTexto 1"/>
          <p:cNvSpPr txBox="1"/>
          <p:nvPr/>
        </p:nvSpPr>
        <p:spPr>
          <a:xfrm rot="16200000">
            <a:off x="10773934" y="4283816"/>
            <a:ext cx="234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6">
                    <a:lumMod val="75000"/>
                  </a:schemeClr>
                </a:solidFill>
              </a:rPr>
              <a:t>Estabilidade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7773680" y="6319903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Art</a:t>
            </a:r>
            <a:r>
              <a:rPr lang="pt-PT" dirty="0"/>
              <a:t> </a:t>
            </a:r>
            <a:r>
              <a:rPr lang="pt-PT" dirty="0" err="1"/>
              <a:t>Smalley</a:t>
            </a:r>
            <a:r>
              <a:rPr lang="pt-PT" dirty="0"/>
              <a:t>, 2000)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 rot="16200000">
            <a:off x="10773935" y="1703712"/>
            <a:ext cx="234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Mudança </a:t>
            </a:r>
            <a:endParaRPr lang="pt-PT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373440" y="3297298"/>
            <a:ext cx="1160460" cy="1277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286E51C-975F-B9EF-0C41-31CB2D2F596C}"/>
              </a:ext>
            </a:extLst>
          </p:cNvPr>
          <p:cNvSpPr txBox="1"/>
          <p:nvPr/>
        </p:nvSpPr>
        <p:spPr>
          <a:xfrm>
            <a:off x="3395009" y="3297298"/>
            <a:ext cx="8338241" cy="12772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esvio </a:t>
            </a:r>
            <a:r>
              <a:rPr lang="pt-PT" b="1" dirty="0">
                <a:solidFill>
                  <a:schemeClr val="accent2">
                    <a:lumMod val="75000"/>
                  </a:schemeClr>
                </a:solidFill>
              </a:rPr>
              <a:t>do 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padrão </a:t>
            </a:r>
            <a:r>
              <a:rPr lang="pt-PT" dirty="0" smtClean="0"/>
              <a:t>| Natureza </a:t>
            </a:r>
            <a:r>
              <a:rPr lang="pt-PT" dirty="0" err="1" smtClean="0"/>
              <a:t>reativa</a:t>
            </a:r>
            <a:r>
              <a:rPr lang="pt-PT" dirty="0" smtClean="0"/>
              <a:t>  </a:t>
            </a:r>
          </a:p>
          <a:p>
            <a:r>
              <a:rPr lang="pt-PT" dirty="0" smtClean="0"/>
              <a:t>Solução do problema = </a:t>
            </a:r>
            <a:r>
              <a:rPr lang="pt-PT" b="1" dirty="0"/>
              <a:t>Necessita de análise profunda</a:t>
            </a:r>
          </a:p>
          <a:p>
            <a:pPr>
              <a:spcAft>
                <a:spcPts val="600"/>
              </a:spcAft>
            </a:pPr>
            <a:r>
              <a:rPr lang="pt-PT" dirty="0" smtClean="0"/>
              <a:t>Exige tempo &amp; recursos | </a:t>
            </a:r>
            <a:r>
              <a:rPr lang="pt-PT" dirty="0" smtClean="0"/>
              <a:t>Planear + Fazer + Verificar + Agir</a:t>
            </a:r>
            <a:endParaRPr lang="pt-PT" dirty="0" smtClean="0"/>
          </a:p>
          <a:p>
            <a:r>
              <a:rPr lang="pt-PT" dirty="0" smtClean="0"/>
              <a:t>(</a:t>
            </a:r>
            <a:r>
              <a:rPr lang="pt-PT" sz="1400" dirty="0" smtClean="0"/>
              <a:t>Visar a eficiência |Sustentabilidade)</a:t>
            </a:r>
            <a:endParaRPr lang="pt-PT" sz="800" dirty="0"/>
          </a:p>
        </p:txBody>
      </p:sp>
    </p:spTree>
    <p:extLst>
      <p:ext uri="{BB962C8B-B14F-4D97-AF65-F5344CB8AC3E}">
        <p14:creationId xmlns:p14="http://schemas.microsoft.com/office/powerpoint/2010/main" val="19024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0830D91-C645-DDEE-FCF4-12D5F56C7E52}"/>
              </a:ext>
            </a:extLst>
          </p:cNvPr>
          <p:cNvSpPr txBox="1"/>
          <p:nvPr/>
        </p:nvSpPr>
        <p:spPr>
          <a:xfrm>
            <a:off x="2021941" y="2362416"/>
            <a:ext cx="8148118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3600"/>
              <a:t>No contexto do teu grupo de trabalho e da organização que escolheram, identifica três problemas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A10F28C-ABA7-7CE4-0954-E1E748177F36}"/>
              </a:ext>
            </a:extLst>
          </p:cNvPr>
          <p:cNvSpPr txBox="1"/>
          <p:nvPr/>
        </p:nvSpPr>
        <p:spPr>
          <a:xfrm>
            <a:off x="8429306" y="5225010"/>
            <a:ext cx="27407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>
                <a:cs typeface="Calibri"/>
              </a:rPr>
              <a:t>Duração da tarefa:</a:t>
            </a:r>
          </a:p>
          <a:p>
            <a:r>
              <a:rPr lang="pt-PT">
                <a:cs typeface="Calibri"/>
              </a:rPr>
              <a:t>15 minutos</a:t>
            </a:r>
          </a:p>
        </p:txBody>
      </p:sp>
      <p:pic>
        <p:nvPicPr>
          <p:cNvPr id="5" name="Imagem 4" descr="Relógio de parede adesivo preto 70 cm">
            <a:extLst>
              <a:ext uri="{FF2B5EF4-FFF2-40B4-BE49-F238E27FC236}">
                <a16:creationId xmlns:a16="http://schemas.microsoft.com/office/drawing/2014/main" xmlns="" id="{6BD22BC3-DB31-B1DC-4C0E-6B2B3E8A5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814" y="4869700"/>
            <a:ext cx="1133656" cy="10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E49F4A0-F4D1-530B-20C7-DEB219BA348D}"/>
              </a:ext>
            </a:extLst>
          </p:cNvPr>
          <p:cNvSpPr txBox="1"/>
          <p:nvPr/>
        </p:nvSpPr>
        <p:spPr>
          <a:xfrm>
            <a:off x="3045070" y="2800351"/>
            <a:ext cx="610186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3600" b="0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kumimoji="0" lang="pt-PT" sz="40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Definir prioridades</a:t>
            </a:r>
            <a:endParaRPr lang="pt-PT" sz="4000" b="1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2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Google Shape;132;g2c0a53fd639_0_61">
            <a:extLst>
              <a:ext uri="{FF2B5EF4-FFF2-40B4-BE49-F238E27FC236}">
                <a16:creationId xmlns:a16="http://schemas.microsoft.com/office/drawing/2014/main" xmlns="" id="{1D4138DC-4F4E-B584-EC08-AE548BA57ABD}"/>
              </a:ext>
            </a:extLst>
          </p:cNvPr>
          <p:cNvSpPr txBox="1"/>
          <p:nvPr/>
        </p:nvSpPr>
        <p:spPr>
          <a:xfrm>
            <a:off x="2449242" y="2049067"/>
            <a:ext cx="67344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>
                <a:latin typeface="Calibri"/>
                <a:ea typeface="Calibri"/>
                <a:cs typeface="Calibri"/>
                <a:sym typeface="Calibri"/>
              </a:rPr>
              <a:t>Identifica </a:t>
            </a:r>
            <a:r>
              <a:rPr lang="pt-PT" sz="8000" b="1">
                <a:solidFill>
                  <a:schemeClr val="tx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um</a:t>
            </a:r>
            <a:r>
              <a:rPr lang="pt-PT" sz="3600" b="1">
                <a:latin typeface="Calibri"/>
                <a:ea typeface="Calibri"/>
                <a:cs typeface="Calibri"/>
                <a:sym typeface="Calibri"/>
              </a:rPr>
              <a:t> problema</a:t>
            </a:r>
            <a:endParaRPr sz="3600" b="1" i="0" u="none" strike="noStrike" cap="none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293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Google Shape;173;g2c0a53fd639_0_156">
            <a:extLst>
              <a:ext uri="{FF2B5EF4-FFF2-40B4-BE49-F238E27FC236}">
                <a16:creationId xmlns:a16="http://schemas.microsoft.com/office/drawing/2014/main" xmlns="" id="{9E34E9A1-5492-EC51-4DF0-6B517064A645}"/>
              </a:ext>
            </a:extLst>
          </p:cNvPr>
          <p:cNvSpPr txBox="1"/>
          <p:nvPr/>
        </p:nvSpPr>
        <p:spPr>
          <a:xfrm>
            <a:off x="2938549" y="361777"/>
            <a:ext cx="8564033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</a:rPr>
              <a:t>Matriz de GUT </a:t>
            </a:r>
            <a:r>
              <a:rPr lang="pt-PT" sz="240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</a:rPr>
              <a:t>(gravidade, urgência e tendência)</a:t>
            </a:r>
            <a:endParaRPr sz="45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2045843-9DDA-AF08-C48D-A4298B36E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" b="7821"/>
          <a:stretch/>
        </p:blipFill>
        <p:spPr bwMode="auto">
          <a:xfrm>
            <a:off x="956890" y="1168404"/>
            <a:ext cx="10948532" cy="56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6B018684-A6EE-32EA-09BA-22A961BFF42C}"/>
              </a:ext>
            </a:extLst>
          </p:cNvPr>
          <p:cNvSpPr/>
          <p:nvPr/>
        </p:nvSpPr>
        <p:spPr>
          <a:xfrm>
            <a:off x="-1" y="3830297"/>
            <a:ext cx="1219199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BC51E8F-50F3-861E-01FF-3FC70ACC1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1" t="35510" r="18035" b="28844"/>
          <a:stretch/>
        </p:blipFill>
        <p:spPr>
          <a:xfrm>
            <a:off x="3205653" y="3038932"/>
            <a:ext cx="5396903" cy="1583638"/>
          </a:xfrm>
          <a:prstGeom prst="rect">
            <a:avLst/>
          </a:prstGeom>
        </p:spPr>
      </p:pic>
      <p:pic>
        <p:nvPicPr>
          <p:cNvPr id="9" name="Imagem 8" descr="Uma imagem com texto, póster, design gráfico, logótipo&#10;&#10;Descrição gerada automaticamente">
            <a:extLst>
              <a:ext uri="{FF2B5EF4-FFF2-40B4-BE49-F238E27FC236}">
                <a16:creationId xmlns:a16="http://schemas.microsoft.com/office/drawing/2014/main" xmlns="" id="{87828F66-02B5-FAC6-D9EF-F5CD64376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93"/>
          <a:stretch/>
        </p:blipFill>
        <p:spPr>
          <a:xfrm>
            <a:off x="2556586" y="5840470"/>
            <a:ext cx="6858000" cy="898849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885A4713-464B-5A9B-FFAC-A57304B39CE1}"/>
              </a:ext>
            </a:extLst>
          </p:cNvPr>
          <p:cNvGrpSpPr/>
          <p:nvPr/>
        </p:nvGrpSpPr>
        <p:grpSpPr>
          <a:xfrm>
            <a:off x="0" y="-9053"/>
            <a:ext cx="12191999" cy="2361968"/>
            <a:chOff x="0" y="-9053"/>
            <a:chExt cx="12191999" cy="2361968"/>
          </a:xfrm>
        </p:grpSpPr>
        <p:pic>
          <p:nvPicPr>
            <p:cNvPr id="16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xmlns="" id="{8A8C982A-0D7D-148D-3322-B5245E12A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168"/>
            <a:stretch/>
          </p:blipFill>
          <p:spPr>
            <a:xfrm>
              <a:off x="0" y="0"/>
              <a:ext cx="4885057" cy="2352915"/>
            </a:xfrm>
            <a:prstGeom prst="rect">
              <a:avLst/>
            </a:prstGeom>
          </p:spPr>
        </p:pic>
        <p:pic>
          <p:nvPicPr>
            <p:cNvPr id="17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xmlns="" id="{D0FEEE80-5F0A-9AA5-6C82-C286945BB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0843" b="25168"/>
            <a:stretch/>
          </p:blipFill>
          <p:spPr>
            <a:xfrm>
              <a:off x="4845028" y="-9053"/>
              <a:ext cx="7346971" cy="2361968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56EA6EC-355F-91C2-FBA9-7ED51AA5C498}"/>
              </a:ext>
            </a:extLst>
          </p:cNvPr>
          <p:cNvSpPr txBox="1"/>
          <p:nvPr/>
        </p:nvSpPr>
        <p:spPr>
          <a:xfrm>
            <a:off x="6096000" y="837103"/>
            <a:ext cx="60960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800">
                <a:solidFill>
                  <a:schemeClr val="bg1"/>
                </a:solidFill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Módulo 2: Estratégia de inovação no Desporto Escolar, baseada na resolução de problemas </a:t>
            </a:r>
            <a:endParaRPr lang="pt-PT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1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643A341-D1AA-99B0-0989-7F2CCA7BA1E5}"/>
              </a:ext>
            </a:extLst>
          </p:cNvPr>
          <p:cNvSpPr txBox="1"/>
          <p:nvPr/>
        </p:nvSpPr>
        <p:spPr>
          <a:xfrm>
            <a:off x="2552135" y="3047452"/>
            <a:ext cx="6101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Descobrir as causas dos problemas</a:t>
            </a:r>
          </a:p>
        </p:txBody>
      </p:sp>
    </p:spTree>
    <p:extLst>
      <p:ext uri="{BB962C8B-B14F-4D97-AF65-F5344CB8AC3E}">
        <p14:creationId xmlns:p14="http://schemas.microsoft.com/office/powerpoint/2010/main" val="33236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enino de 5 anos na fase dos porquês pensando em novas perguntas">
            <a:extLst>
              <a:ext uri="{FF2B5EF4-FFF2-40B4-BE49-F238E27FC236}">
                <a16:creationId xmlns:a16="http://schemas.microsoft.com/office/drawing/2014/main" xmlns="" id="{880CB87B-88DC-F949-F182-019471E8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96"/>
            <a:ext cx="12192000" cy="686159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1009B4D-D34C-76AE-A740-F2DAE5FF69C6}"/>
              </a:ext>
            </a:extLst>
          </p:cNvPr>
          <p:cNvSpPr txBox="1"/>
          <p:nvPr/>
        </p:nvSpPr>
        <p:spPr>
          <a:xfrm>
            <a:off x="9845725" y="6102082"/>
            <a:ext cx="2124807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PT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6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Os 5 Porquês: Uma Abordagem Eficiente Para Solução De Problemas ...">
            <a:extLst>
              <a:ext uri="{FF2B5EF4-FFF2-40B4-BE49-F238E27FC236}">
                <a16:creationId xmlns:a16="http://schemas.microsoft.com/office/drawing/2014/main" xmlns="" id="{78A8F6DB-2140-743B-2870-698CB5EDA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97" y="421257"/>
            <a:ext cx="3887277" cy="63030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7695F3C-B2C0-E174-1755-E7D5DA0C6416}"/>
              </a:ext>
            </a:extLst>
          </p:cNvPr>
          <p:cNvSpPr txBox="1"/>
          <p:nvPr/>
        </p:nvSpPr>
        <p:spPr>
          <a:xfrm>
            <a:off x="7107115" y="1128346"/>
            <a:ext cx="32678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2800">
                <a:ea typeface="Calibri"/>
                <a:cs typeface="Calibri"/>
              </a:rPr>
              <a:t>Permite....</a:t>
            </a:r>
            <a:endParaRPr lang="pt-PT" sz="280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8F9269A-4264-D429-1DEA-500F2A08EE4C}"/>
              </a:ext>
            </a:extLst>
          </p:cNvPr>
          <p:cNvSpPr txBox="1"/>
          <p:nvPr/>
        </p:nvSpPr>
        <p:spPr>
          <a:xfrm>
            <a:off x="6488888" y="2221025"/>
            <a:ext cx="502184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>
                <a:ea typeface="Calibri"/>
                <a:cs typeface="Calibri"/>
              </a:rPr>
              <a:t>… determinar</a:t>
            </a:r>
            <a:r>
              <a:rPr lang="pt-PT" sz="2800" b="1">
                <a:ea typeface="Calibri"/>
                <a:cs typeface="Calibri"/>
              </a:rPr>
              <a:t> o que</a:t>
            </a:r>
            <a:r>
              <a:rPr lang="pt-PT" sz="2800">
                <a:ea typeface="Calibri"/>
                <a:cs typeface="Calibri"/>
              </a:rPr>
              <a:t> aconteceu</a:t>
            </a:r>
            <a:endParaRPr lang="pt-PT" sz="280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AE529B2-ED0F-5F61-3042-150D4E809277}"/>
              </a:ext>
            </a:extLst>
          </p:cNvPr>
          <p:cNvSpPr txBox="1"/>
          <p:nvPr/>
        </p:nvSpPr>
        <p:spPr>
          <a:xfrm>
            <a:off x="6488887" y="3040534"/>
            <a:ext cx="502184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800">
                <a:ea typeface="Calibri"/>
                <a:cs typeface="Calibri"/>
              </a:rPr>
              <a:t>… determinar </a:t>
            </a:r>
            <a:r>
              <a:rPr lang="pt-PT" sz="2800" b="1">
                <a:ea typeface="Calibri"/>
                <a:cs typeface="Calibri"/>
              </a:rPr>
              <a:t>porque</a:t>
            </a:r>
            <a:r>
              <a:rPr lang="pt-PT" sz="2800">
                <a:ea typeface="Calibri"/>
                <a:cs typeface="Calibri"/>
              </a:rPr>
              <a:t> aconteceu</a:t>
            </a:r>
          </a:p>
          <a:p>
            <a:pPr algn="ctr"/>
            <a:r>
              <a:rPr lang="pt-PT" sz="2800">
                <a:ea typeface="Calibri"/>
                <a:cs typeface="Calibri"/>
              </a:rPr>
              <a:t>(Causa)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06C096E-4832-5B10-39FA-F569F571D0EF}"/>
              </a:ext>
            </a:extLst>
          </p:cNvPr>
          <p:cNvSpPr txBox="1"/>
          <p:nvPr/>
        </p:nvSpPr>
        <p:spPr>
          <a:xfrm>
            <a:off x="6488886" y="5527816"/>
            <a:ext cx="502184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b="1">
                <a:ea typeface="Calibri"/>
                <a:cs typeface="Calibri"/>
              </a:rPr>
              <a:t>… esboçar as soluções.</a:t>
            </a:r>
            <a:endParaRPr lang="pt-PT" b="1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8A2219A-16B2-B008-854B-C2845941E45E}"/>
              </a:ext>
            </a:extLst>
          </p:cNvPr>
          <p:cNvSpPr txBox="1"/>
          <p:nvPr/>
        </p:nvSpPr>
        <p:spPr>
          <a:xfrm>
            <a:off x="6488885" y="4161966"/>
            <a:ext cx="502184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>
                <a:ea typeface="Calibri"/>
                <a:cs typeface="Calibri"/>
              </a:rPr>
              <a:t>… determinar as </a:t>
            </a:r>
            <a:r>
              <a:rPr lang="pt-PT" sz="2800" b="1">
                <a:ea typeface="Calibri"/>
                <a:cs typeface="Calibri"/>
              </a:rPr>
              <a:t>consequências</a:t>
            </a:r>
            <a:r>
              <a:rPr lang="pt-PT" sz="2800">
                <a:ea typeface="Calibri"/>
                <a:cs typeface="Calibri"/>
              </a:rPr>
              <a:t> (Efeito)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56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Google Shape;144;g2c0a53fd639_0_146">
            <a:extLst>
              <a:ext uri="{FF2B5EF4-FFF2-40B4-BE49-F238E27FC236}">
                <a16:creationId xmlns:a16="http://schemas.microsoft.com/office/drawing/2014/main" xmlns="" id="{22A1CC33-0D74-F095-1DE1-EF2529D3DD79}"/>
              </a:ext>
            </a:extLst>
          </p:cNvPr>
          <p:cNvSpPr txBox="1"/>
          <p:nvPr/>
        </p:nvSpPr>
        <p:spPr>
          <a:xfrm>
            <a:off x="322713" y="1138319"/>
            <a:ext cx="11862524" cy="621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/>
              <a:t>A Análise 5 Porquês é uma técnica simples, mas eficaz, que envolve fazer repetidamente a pergunta "por quê?" para cada resposta, a fim de identificar a causa raiz de um problema.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/>
              <a:t>A análise 5 Porquês ajuda a aprofundar a compreensão das relações de causa e efeito subjacentes a um problema específico.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/>
              <a:t>Exemplo de um </a:t>
            </a:r>
            <a:r>
              <a:rPr lang="pt-PT" sz="1600">
                <a:solidFill>
                  <a:srgbClr val="FF0000"/>
                </a:solidFill>
              </a:rPr>
              <a:t>problema de baixa participação das crianças nos campos de férias de um clube desportivo</a:t>
            </a:r>
            <a:r>
              <a:rPr lang="pt-PT" sz="1600"/>
              <a:t>;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 b="1"/>
              <a:t>1. Porque é que a participação é baixa?</a:t>
            </a:r>
            <a:endParaRPr sz="1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/>
              <a:t>   - Porque as crianças não conhecem as atividades oferecidas.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 b="1"/>
              <a:t>2. Porque as crianças não conhecem as atividades?</a:t>
            </a:r>
            <a:endParaRPr sz="1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/>
              <a:t>   - Porque a divulgação das atividades não é eficaz.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 b="1"/>
              <a:t>3. Porque é que a divulgação não é eficaz?</a:t>
            </a:r>
            <a:endParaRPr sz="1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/>
              <a:t>   - Porque os canais de comunicação utilizados não alcançam todas as crianças 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 b="1"/>
              <a:t>4. Porque é que os canais de comunicação não alcançam todas as crianças?</a:t>
            </a:r>
            <a:endParaRPr sz="1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/>
              <a:t>   - Porque não há uma estratégia abrangente de comunicação que englobe todas as crianças.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 b="1"/>
              <a:t>5. Porque é que não há uma estratégia abrangente de comunicação?</a:t>
            </a:r>
            <a:endParaRPr sz="1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/>
              <a:t>   </a:t>
            </a:r>
            <a:r>
              <a:rPr lang="pt-PT" sz="1600">
                <a:solidFill>
                  <a:srgbClr val="FF0000"/>
                </a:solidFill>
              </a:rPr>
              <a:t>- Porque a equipa responsável pela divulgação não tem recursos ou orientações claras sobre como realizar a comunicação de forma eficaz.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 sz="1600"/>
              <a:t> </a:t>
            </a:r>
            <a:endParaRPr sz="1600"/>
          </a:p>
        </p:txBody>
      </p:sp>
      <p:sp>
        <p:nvSpPr>
          <p:cNvPr id="5" name="Google Shape;143;g2c0a53fd639_0_146">
            <a:extLst>
              <a:ext uri="{FF2B5EF4-FFF2-40B4-BE49-F238E27FC236}">
                <a16:creationId xmlns:a16="http://schemas.microsoft.com/office/drawing/2014/main" xmlns="" id="{E336E269-9BEA-B237-3534-F9CBD8C812B6}"/>
              </a:ext>
            </a:extLst>
          </p:cNvPr>
          <p:cNvSpPr txBox="1"/>
          <p:nvPr/>
        </p:nvSpPr>
        <p:spPr>
          <a:xfrm>
            <a:off x="5569894" y="267817"/>
            <a:ext cx="3920875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>
                <a:latin typeface="Calibri"/>
                <a:ea typeface="Calibri"/>
                <a:cs typeface="Calibri"/>
                <a:sym typeface="Calibri"/>
              </a:rPr>
              <a:t>A Análise 5 Porquês</a:t>
            </a:r>
          </a:p>
          <a:p>
            <a:endParaRPr lang="pt-PT" sz="32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6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A10F28C-ABA7-7CE4-0954-E1E748177F36}"/>
              </a:ext>
            </a:extLst>
          </p:cNvPr>
          <p:cNvSpPr txBox="1"/>
          <p:nvPr/>
        </p:nvSpPr>
        <p:spPr>
          <a:xfrm>
            <a:off x="8429306" y="5225010"/>
            <a:ext cx="27407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>
                <a:cs typeface="Calibri"/>
              </a:rPr>
              <a:t>Duração da tarefa:</a:t>
            </a:r>
          </a:p>
          <a:p>
            <a:r>
              <a:rPr lang="pt-PT">
                <a:cs typeface="Calibri"/>
              </a:rPr>
              <a:t>15 minutos</a:t>
            </a:r>
          </a:p>
        </p:txBody>
      </p:sp>
      <p:pic>
        <p:nvPicPr>
          <p:cNvPr id="5" name="Imagem 4" descr="Relógio de parede adesivo preto 70 cm">
            <a:extLst>
              <a:ext uri="{FF2B5EF4-FFF2-40B4-BE49-F238E27FC236}">
                <a16:creationId xmlns:a16="http://schemas.microsoft.com/office/drawing/2014/main" xmlns="" id="{6BD22BC3-DB31-B1DC-4C0E-6B2B3E8A5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814" y="4869700"/>
            <a:ext cx="1133656" cy="1086749"/>
          </a:xfrm>
          <a:prstGeom prst="rect">
            <a:avLst/>
          </a:prstGeom>
        </p:spPr>
      </p:pic>
      <p:sp>
        <p:nvSpPr>
          <p:cNvPr id="7" name="Google Shape;143;g2c0a53fd639_0_146">
            <a:extLst>
              <a:ext uri="{FF2B5EF4-FFF2-40B4-BE49-F238E27FC236}">
                <a16:creationId xmlns:a16="http://schemas.microsoft.com/office/drawing/2014/main" xmlns="" id="{B5C2F2C5-8395-AF46-19B9-ADF854FCF390}"/>
              </a:ext>
            </a:extLst>
          </p:cNvPr>
          <p:cNvSpPr txBox="1"/>
          <p:nvPr/>
        </p:nvSpPr>
        <p:spPr>
          <a:xfrm>
            <a:off x="3019641" y="1795189"/>
            <a:ext cx="5630334" cy="11695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>
                <a:latin typeface="Calibri"/>
                <a:ea typeface="Calibri"/>
                <a:cs typeface="Calibri"/>
                <a:sym typeface="Calibri"/>
              </a:rPr>
              <a:t>Implementar por grupo a Análise 5 Porquês</a:t>
            </a:r>
            <a:endParaRPr sz="36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601F110-D43B-E0E2-5DB9-55D2644A0190}"/>
              </a:ext>
            </a:extLst>
          </p:cNvPr>
          <p:cNvSpPr txBox="1"/>
          <p:nvPr/>
        </p:nvSpPr>
        <p:spPr>
          <a:xfrm>
            <a:off x="4563534" y="3769644"/>
            <a:ext cx="270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800"/>
              <a:t>Identificar a causa, a origem do problema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xmlns="" id="{2ECB0762-CDD5-774F-AED7-260D80FBFA0A}"/>
              </a:ext>
            </a:extLst>
          </p:cNvPr>
          <p:cNvSpPr/>
          <p:nvPr/>
        </p:nvSpPr>
        <p:spPr>
          <a:xfrm>
            <a:off x="5630334" y="2861733"/>
            <a:ext cx="372533" cy="8043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81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Google Shape;156;g2c0a53fd639_0_68">
            <a:extLst>
              <a:ext uri="{FF2B5EF4-FFF2-40B4-BE49-F238E27FC236}">
                <a16:creationId xmlns:a16="http://schemas.microsoft.com/office/drawing/2014/main" xmlns="" id="{253D7FCF-7D58-AA99-8289-A59BBF5633FB}"/>
              </a:ext>
            </a:extLst>
          </p:cNvPr>
          <p:cNvSpPr txBox="1"/>
          <p:nvPr/>
        </p:nvSpPr>
        <p:spPr>
          <a:xfrm>
            <a:off x="2277291" y="2211962"/>
            <a:ext cx="7637418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>
                <a:latin typeface="Calibri"/>
                <a:ea typeface="Calibri"/>
                <a:cs typeface="Calibri"/>
                <a:sym typeface="Calibri"/>
              </a:rPr>
              <a:t>Apresentar as causas do problema</a:t>
            </a:r>
            <a:endParaRPr sz="3600" b="1" i="0" u="none" strike="noStrike" cap="none">
              <a:solidFill>
                <a:srgbClr val="1F386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4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B5CAD08-AF39-FFC1-37DB-7508064D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C905939-E83B-696A-072B-D95B9E15FBEF}"/>
              </a:ext>
            </a:extLst>
          </p:cNvPr>
          <p:cNvSpPr txBox="1"/>
          <p:nvPr/>
        </p:nvSpPr>
        <p:spPr>
          <a:xfrm>
            <a:off x="2879941" y="234623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 que fazer agora?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PT" sz="3600" b="1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Soluções? Objetivos? Plano? Estratégia?</a:t>
            </a:r>
            <a:endParaRPr kumimoji="0" lang="pt-PT" sz="3600" b="1" i="0" u="none" strike="noStrike" kern="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810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19339"/>
          <a:stretch/>
        </p:blipFill>
        <p:spPr>
          <a:xfrm>
            <a:off x="20" y="1282"/>
            <a:ext cx="12191980" cy="5720508"/>
          </a:xfrm>
          <a:prstGeom prst="rect">
            <a:avLst/>
          </a:prstGeom>
        </p:spPr>
      </p:pic>
      <p:pic>
        <p:nvPicPr>
          <p:cNvPr id="2" name="Picture 2" descr="A red and white banner with a person in the middle&#10;&#10;Description automatically generated">
            <a:extLst>
              <a:ext uri="{FF2B5EF4-FFF2-40B4-BE49-F238E27FC236}">
                <a16:creationId xmlns:a16="http://schemas.microsoft.com/office/drawing/2014/main" xmlns="" id="{9E2A23DE-93F1-FA29-B7D6-D3E7F7EA7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433" b="-1"/>
          <a:stretch/>
        </p:blipFill>
        <p:spPr>
          <a:xfrm>
            <a:off x="-1504" y="6092982"/>
            <a:ext cx="12191980" cy="763736"/>
          </a:xfrm>
          <a:prstGeom prst="rect">
            <a:avLst/>
          </a:prstGeom>
        </p:spPr>
      </p:pic>
      <p:pic>
        <p:nvPicPr>
          <p:cNvPr id="4" name="Imagem 3" descr="Passos-para-fazer-pesquisa-de-campo-3">
            <a:extLst>
              <a:ext uri="{FF2B5EF4-FFF2-40B4-BE49-F238E27FC236}">
                <a16:creationId xmlns:a16="http://schemas.microsoft.com/office/drawing/2014/main" xmlns="" id="{25CFB8E5-C9E5-6262-5C24-2BDAAB8BA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30" r="1613" b="15321"/>
          <a:stretch/>
        </p:blipFill>
        <p:spPr>
          <a:xfrm>
            <a:off x="366624" y="2053020"/>
            <a:ext cx="7011368" cy="33996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05BF8005-626A-C468-4EAC-2DF77A9CBBB9}"/>
              </a:ext>
            </a:extLst>
          </p:cNvPr>
          <p:cNvSpPr/>
          <p:nvPr/>
        </p:nvSpPr>
        <p:spPr>
          <a:xfrm>
            <a:off x="3344789" y="2642012"/>
            <a:ext cx="4471357" cy="342181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E7B505E-4BF9-7D71-3012-3421E096376A}"/>
              </a:ext>
            </a:extLst>
          </p:cNvPr>
          <p:cNvSpPr txBox="1"/>
          <p:nvPr/>
        </p:nvSpPr>
        <p:spPr>
          <a:xfrm>
            <a:off x="635000" y="5442857"/>
            <a:ext cx="30117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>
                <a:ea typeface="Calibri"/>
                <a:cs typeface="Calibri"/>
              </a:rPr>
              <a:t>Compreender as causas e os efeitos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xmlns="" id="{1D31BFC1-27B7-989C-E996-F1B7229553E3}"/>
              </a:ext>
            </a:extLst>
          </p:cNvPr>
          <p:cNvSpPr/>
          <p:nvPr/>
        </p:nvSpPr>
        <p:spPr>
          <a:xfrm rot="19920000">
            <a:off x="7423739" y="2739249"/>
            <a:ext cx="1006415" cy="488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B132AF2-701B-30D9-2F52-D5C1E427E6BE}"/>
              </a:ext>
            </a:extLst>
          </p:cNvPr>
          <p:cNvSpPr txBox="1"/>
          <p:nvPr/>
        </p:nvSpPr>
        <p:spPr>
          <a:xfrm>
            <a:off x="8147538" y="1480038"/>
            <a:ext cx="367811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>
                <a:ea typeface="Calibri"/>
                <a:cs typeface="Calibri"/>
              </a:rPr>
              <a:t>ESTRATÉGIA  | OBJETIVOS</a:t>
            </a:r>
            <a:endParaRPr lang="pt-PT"/>
          </a:p>
          <a:p>
            <a:endParaRPr lang="pt-PT">
              <a:ea typeface="Calibri"/>
              <a:cs typeface="Calibri"/>
            </a:endParaRPr>
          </a:p>
          <a:p>
            <a:r>
              <a:rPr lang="pt-PT">
                <a:ea typeface="Calibri"/>
                <a:cs typeface="Calibri"/>
              </a:rPr>
              <a:t>MEDIDAS DE AÇÃO</a:t>
            </a:r>
          </a:p>
          <a:p>
            <a:endParaRPr lang="pt-PT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r>
              <a:rPr lang="pt-PT">
                <a:ea typeface="Calibri"/>
                <a:cs typeface="Calibri"/>
              </a:rPr>
              <a:t>PROJETOS</a:t>
            </a:r>
          </a:p>
          <a:p>
            <a:endParaRPr lang="pt-PT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829E039-D1A4-F6DC-7728-35B01A0AE99C}"/>
              </a:ext>
            </a:extLst>
          </p:cNvPr>
          <p:cNvSpPr txBox="1"/>
          <p:nvPr/>
        </p:nvSpPr>
        <p:spPr>
          <a:xfrm>
            <a:off x="437321" y="1623161"/>
            <a:ext cx="11555896" cy="457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Relógio</a:t>
            </a:r>
            <a:r>
              <a:rPr lang="pt-PT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reuniões, eventos a organizar, registos de instrumentos de recolha de informação, compromissos de diversa ordem que é necessário assegurar, são exemplos de ações que preenchem a agenda do profissional.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Bússola</a:t>
            </a:r>
            <a:r>
              <a:rPr lang="pt-PT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definição de um rumo, a escolha das prioridades, o pensamento estratégico.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Coração:</a:t>
            </a:r>
            <a:r>
              <a:rPr lang="pt-PT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 desporto é um setor em que as emoções, as experiências são elementos que integram os próprios serviços: um treino, uma competição desportiva </a:t>
            </a:r>
            <a:r>
              <a:rPr lang="pt-PT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PT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 emoção esteja ausente é uma experiência que não foi prestada com um mínimo de qualidade. Desenvolver os ambientes para que as emoções, as experiências possam surgir, </a:t>
            </a:r>
            <a:r>
              <a:rPr lang="pt-PT" sz="24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planeadas ou em serendipidade </a:t>
            </a:r>
            <a:r>
              <a:rPr lang="pt-PT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essencial para todos os gestores de desporto, por isso, no desporto, esquecer o coração é um erro que não pode ser cometido.</a:t>
            </a:r>
          </a:p>
        </p:txBody>
      </p:sp>
    </p:spTree>
    <p:extLst>
      <p:ext uri="{BB962C8B-B14F-4D97-AF65-F5344CB8AC3E}">
        <p14:creationId xmlns:p14="http://schemas.microsoft.com/office/powerpoint/2010/main" val="5792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Google Shape;110;g2ab98f431b9_0_223">
            <a:extLst>
              <a:ext uri="{FF2B5EF4-FFF2-40B4-BE49-F238E27FC236}">
                <a16:creationId xmlns:a16="http://schemas.microsoft.com/office/drawing/2014/main" xmlns="" id="{158F93F5-9A7B-8BD4-209F-A5B40875A298}"/>
              </a:ext>
            </a:extLst>
          </p:cNvPr>
          <p:cNvSpPr txBox="1"/>
          <p:nvPr/>
        </p:nvSpPr>
        <p:spPr>
          <a:xfrm>
            <a:off x="2498125" y="2119600"/>
            <a:ext cx="67344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700" b="1">
                <a:latin typeface="Calibri"/>
                <a:ea typeface="Calibri"/>
                <a:cs typeface="Calibri"/>
                <a:sym typeface="Calibri"/>
              </a:rPr>
              <a:t>Desporto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700" b="1">
                <a:latin typeface="Calibri"/>
                <a:ea typeface="Calibri"/>
                <a:cs typeface="Calibri"/>
                <a:sym typeface="Calibri"/>
              </a:rPr>
              <a:t>Inovação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700" b="1" i="0" u="none" strike="noStrike" cap="none">
                <a:solidFill>
                  <a:schemeClr val="tx1"/>
                </a:solidFill>
                <a:latin typeface="Calibri"/>
                <a:ea typeface="Arial Black"/>
                <a:cs typeface="Calibri"/>
                <a:sym typeface="Calibri"/>
              </a:rPr>
              <a:t>Valor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700" b="1">
                <a:solidFill>
                  <a:schemeClr val="tx1"/>
                </a:solidFill>
                <a:latin typeface="Calibri"/>
                <a:ea typeface="Arial Black"/>
                <a:cs typeface="Calibri"/>
                <a:sym typeface="Calibri"/>
              </a:rPr>
              <a:t>Estratégia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700" b="1" i="0" u="none" strike="noStrike" cap="none">
                <a:solidFill>
                  <a:schemeClr val="tx1"/>
                </a:solidFill>
                <a:latin typeface="Calibri"/>
                <a:ea typeface="Arial Black"/>
                <a:cs typeface="Calibri"/>
                <a:sym typeface="Calibri"/>
              </a:rPr>
              <a:t>Objetivos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700" b="1">
                <a:solidFill>
                  <a:schemeClr val="tx1"/>
                </a:solidFill>
                <a:latin typeface="Calibri"/>
                <a:ea typeface="Arial Black"/>
                <a:cs typeface="Calibri"/>
                <a:sym typeface="Calibri"/>
              </a:rPr>
              <a:t>Indicadores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3700" b="1" i="0" u="none" strike="noStrike" cap="none">
              <a:solidFill>
                <a:srgbClr val="1F3864"/>
              </a:solidFill>
              <a:latin typeface="Calibri"/>
              <a:ea typeface="Arial Black"/>
              <a:cs typeface="Calibri"/>
              <a:sym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A366457-FF3B-0816-3C07-B83C85759F59}"/>
              </a:ext>
            </a:extLst>
          </p:cNvPr>
          <p:cNvSpPr txBox="1"/>
          <p:nvPr/>
        </p:nvSpPr>
        <p:spPr>
          <a:xfrm>
            <a:off x="-114299" y="1479270"/>
            <a:ext cx="6101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PT" sz="2800" b="0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2. Conceitos fundamentais</a:t>
            </a:r>
          </a:p>
        </p:txBody>
      </p:sp>
      <p:pic>
        <p:nvPicPr>
          <p:cNvPr id="4" name="Imagem 3" descr="apontar">
            <a:extLst>
              <a:ext uri="{FF2B5EF4-FFF2-40B4-BE49-F238E27FC236}">
                <a16:creationId xmlns:a16="http://schemas.microsoft.com/office/drawing/2014/main" xmlns="" id="{D7B64717-4C4F-316B-3927-F09BEAA2C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69299" y="2690004"/>
            <a:ext cx="5524498" cy="41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329119B-0E4A-1E99-336F-DA8ED41FEC9E}"/>
              </a:ext>
            </a:extLst>
          </p:cNvPr>
          <p:cNvSpPr txBox="1"/>
          <p:nvPr/>
        </p:nvSpPr>
        <p:spPr>
          <a:xfrm>
            <a:off x="2389975" y="2230735"/>
            <a:ext cx="7018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/>
              <a:t>O que significa para ti </a:t>
            </a:r>
          </a:p>
          <a:p>
            <a:pPr algn="ctr"/>
            <a:r>
              <a:rPr lang="pt-PT" sz="4000" b="1"/>
              <a:t>Inovação</a:t>
            </a:r>
          </a:p>
          <a:p>
            <a:pPr algn="ctr"/>
            <a:endParaRPr lang="pt-PT" sz="2400" b="1"/>
          </a:p>
          <a:p>
            <a:pPr algn="ctr"/>
            <a:r>
              <a:rPr lang="pt-PT" sz="2400" b="1"/>
              <a:t>Escreve 3 palavras que mais associas ao conceito de Inovação</a:t>
            </a:r>
          </a:p>
          <a:p>
            <a:pPr algn="ctr"/>
            <a:endParaRPr lang="pt-PT" sz="2400" b="1"/>
          </a:p>
        </p:txBody>
      </p:sp>
    </p:spTree>
    <p:extLst>
      <p:ext uri="{BB962C8B-B14F-4D97-AF65-F5344CB8AC3E}">
        <p14:creationId xmlns:p14="http://schemas.microsoft.com/office/powerpoint/2010/main" val="36627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Rectângulo 1">
            <a:extLst>
              <a:ext uri="{FF2B5EF4-FFF2-40B4-BE49-F238E27FC236}">
                <a16:creationId xmlns:a16="http://schemas.microsoft.com/office/drawing/2014/main" xmlns="" id="{23750895-E322-65EA-D25F-DE25CE36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50" y="1468541"/>
            <a:ext cx="1168924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pt-PT" sz="2800" b="1" i="1">
                <a:latin typeface="Arial"/>
                <a:cs typeface="Arial"/>
              </a:rPr>
              <a:t>A </a:t>
            </a:r>
            <a:r>
              <a:rPr lang="en-GB" altLang="pt-PT" sz="2800" b="1" i="1" err="1">
                <a:latin typeface="Arial"/>
                <a:cs typeface="Arial"/>
              </a:rPr>
              <a:t>inovação</a:t>
            </a:r>
            <a:r>
              <a:rPr lang="en-GB" altLang="pt-PT" sz="2800" b="1" i="1">
                <a:latin typeface="Arial"/>
                <a:cs typeface="Arial"/>
              </a:rPr>
              <a:t> é a </a:t>
            </a:r>
            <a:r>
              <a:rPr lang="en-GB" altLang="pt-PT" sz="2800" b="1" i="1" err="1">
                <a:latin typeface="Arial"/>
                <a:cs typeface="Arial"/>
              </a:rPr>
              <a:t>implementação</a:t>
            </a:r>
            <a:r>
              <a:rPr lang="en-GB" altLang="pt-PT" sz="2800" b="1" i="1">
                <a:latin typeface="Arial"/>
                <a:cs typeface="Arial"/>
              </a:rPr>
              <a:t> de um </a:t>
            </a:r>
            <a:r>
              <a:rPr lang="en-GB" altLang="pt-PT" sz="2800" b="1" i="1" err="1">
                <a:latin typeface="Arial"/>
                <a:cs typeface="Arial"/>
              </a:rPr>
              <a:t>produto</a:t>
            </a:r>
            <a:r>
              <a:rPr lang="en-GB" altLang="pt-PT" sz="2800" b="1" i="1">
                <a:latin typeface="Arial"/>
                <a:cs typeface="Arial"/>
              </a:rPr>
              <a:t> (</a:t>
            </a:r>
            <a:r>
              <a:rPr lang="en-GB" altLang="pt-PT" sz="2800" b="1" i="1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bem</a:t>
            </a:r>
            <a:r>
              <a:rPr lang="en-GB" altLang="pt-PT" sz="2800" b="1" i="1">
                <a:latin typeface="Arial"/>
                <a:cs typeface="Arial"/>
              </a:rPr>
              <a:t> </a:t>
            </a:r>
            <a:r>
              <a:rPr lang="en-GB" altLang="pt-PT" sz="2800" b="1" i="1" err="1">
                <a:latin typeface="Arial"/>
                <a:cs typeface="Arial"/>
              </a:rPr>
              <a:t>ou</a:t>
            </a:r>
            <a:r>
              <a:rPr lang="en-GB" altLang="pt-PT" sz="2800" b="1" i="1">
                <a:latin typeface="Arial"/>
                <a:cs typeface="Arial"/>
              </a:rPr>
              <a:t> </a:t>
            </a:r>
            <a:r>
              <a:rPr lang="en-GB" altLang="pt-PT" sz="2800" b="1" i="1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serviço</a:t>
            </a:r>
            <a:r>
              <a:rPr lang="en-GB" altLang="pt-PT" sz="2800" b="1" i="1">
                <a:latin typeface="Arial"/>
                <a:cs typeface="Arial"/>
              </a:rPr>
              <a:t>) </a:t>
            </a:r>
            <a:endParaRPr lang="pt-PT">
              <a:cs typeface="Arial" panose="020B0604020202020204" pitchFamily="34" charset="0"/>
            </a:endParaRPr>
          </a:p>
          <a:p>
            <a:pPr algn="ctr"/>
            <a:endParaRPr lang="en-GB" altLang="pt-PT" sz="2800" b="1" i="1">
              <a:latin typeface="Arial"/>
              <a:cs typeface="Arial"/>
            </a:endParaRPr>
          </a:p>
          <a:p>
            <a:pPr algn="ctr"/>
            <a:r>
              <a:rPr lang="en-GB" altLang="pt-PT" sz="2800" b="1" i="1" err="1">
                <a:latin typeface="Arial"/>
                <a:cs typeface="Arial"/>
              </a:rPr>
              <a:t>através</a:t>
            </a:r>
            <a:r>
              <a:rPr lang="en-GB" altLang="pt-PT" sz="2800" b="1" i="1">
                <a:latin typeface="Arial"/>
                <a:cs typeface="Arial"/>
              </a:rPr>
              <a:t> doe</a:t>
            </a:r>
            <a:endParaRPr lang="en-GB">
              <a:cs typeface="Arial"/>
            </a:endParaRPr>
          </a:p>
          <a:p>
            <a:pPr algn="ctr"/>
            <a:r>
              <a:rPr lang="en-GB" altLang="pt-PT" sz="2800" b="1" i="1" err="1">
                <a:solidFill>
                  <a:srgbClr val="FF0000"/>
                </a:solidFill>
                <a:latin typeface="Arial"/>
                <a:cs typeface="Arial"/>
              </a:rPr>
              <a:t>Processos</a:t>
            </a:r>
            <a:r>
              <a:rPr lang="en-GB" altLang="pt-PT" sz="2800" b="1" i="1">
                <a:solidFill>
                  <a:srgbClr val="FF0000"/>
                </a:solidFill>
                <a:latin typeface="Arial"/>
                <a:cs typeface="Arial"/>
              </a:rPr>
              <a:t> | </a:t>
            </a:r>
            <a:r>
              <a:rPr lang="en-GB" altLang="pt-PT" sz="2800" b="1" i="1" err="1">
                <a:solidFill>
                  <a:srgbClr val="FF0000"/>
                </a:solidFill>
                <a:latin typeface="Arial"/>
                <a:cs typeface="Arial"/>
              </a:rPr>
              <a:t>Métodos</a:t>
            </a:r>
            <a:r>
              <a:rPr lang="en-GB" altLang="pt-PT" sz="2800" b="1" i="1">
                <a:solidFill>
                  <a:srgbClr val="FF0000"/>
                </a:solidFill>
                <a:latin typeface="Arial"/>
                <a:cs typeface="Arial"/>
              </a:rPr>
              <a:t> de marketing |</a:t>
            </a:r>
            <a:r>
              <a:rPr lang="en-GB" altLang="pt-PT" sz="2800" b="1" i="1">
                <a:latin typeface="Arial"/>
                <a:cs typeface="Arial"/>
              </a:rPr>
              <a:t> </a:t>
            </a:r>
            <a:r>
              <a:rPr lang="en-GB" altLang="pt-PT" sz="2800" b="1" i="1" err="1">
                <a:solidFill>
                  <a:srgbClr val="FF0000"/>
                </a:solidFill>
                <a:latin typeface="Arial"/>
                <a:cs typeface="Arial"/>
              </a:rPr>
              <a:t>Metodologias</a:t>
            </a:r>
            <a:r>
              <a:rPr lang="en-GB" altLang="pt-PT" sz="280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altLang="pt-PT" sz="2800" b="1" i="1" err="1">
                <a:solidFill>
                  <a:srgbClr val="FF0000"/>
                </a:solidFill>
                <a:latin typeface="Arial"/>
                <a:cs typeface="Arial"/>
              </a:rPr>
              <a:t>organizacional</a:t>
            </a:r>
            <a:r>
              <a:rPr lang="en-GB" altLang="pt-PT" sz="2800" b="1" i="1">
                <a:latin typeface="Arial"/>
                <a:cs typeface="Arial"/>
              </a:rPr>
              <a:t> </a:t>
            </a:r>
            <a:endParaRPr lang="en-GB">
              <a:cs typeface="Arial"/>
            </a:endParaRPr>
          </a:p>
          <a:p>
            <a:pPr algn="ctr"/>
            <a:endParaRPr lang="en-GB" altLang="pt-PT" sz="2800" b="1" i="1">
              <a:latin typeface="Arial"/>
              <a:cs typeface="Arial"/>
            </a:endParaRPr>
          </a:p>
          <a:p>
            <a:pPr algn="ctr"/>
            <a:r>
              <a:rPr lang="en-GB" altLang="pt-PT" sz="2800" b="1" i="1" err="1">
                <a:latin typeface="Arial"/>
                <a:cs typeface="Arial"/>
              </a:rPr>
              <a:t>significativamente</a:t>
            </a:r>
            <a:r>
              <a:rPr lang="en-GB" altLang="pt-PT" sz="2800" b="1" i="1">
                <a:latin typeface="Arial"/>
                <a:cs typeface="Arial"/>
              </a:rPr>
              <a:t> </a:t>
            </a:r>
            <a:r>
              <a:rPr lang="en-GB" altLang="pt-PT" sz="2800" b="1" i="1" err="1">
                <a:latin typeface="Arial"/>
                <a:cs typeface="Arial"/>
              </a:rPr>
              <a:t>melhorados</a:t>
            </a:r>
            <a:r>
              <a:rPr lang="en-GB" altLang="pt-PT" sz="2800" b="1" i="1">
                <a:latin typeface="Arial"/>
                <a:cs typeface="Arial"/>
              </a:rPr>
              <a:t>(as) </a:t>
            </a:r>
            <a:endParaRPr lang="en-GB">
              <a:cs typeface="Arial"/>
            </a:endParaRPr>
          </a:p>
          <a:p>
            <a:pPr algn="ctr"/>
            <a:endParaRPr lang="en-GB" altLang="pt-PT" sz="2800" b="1" i="1">
              <a:latin typeface="Arial"/>
              <a:cs typeface="Arial"/>
            </a:endParaRPr>
          </a:p>
          <a:p>
            <a:pPr algn="ctr"/>
            <a:r>
              <a:rPr lang="en-GB" altLang="pt-PT" sz="2800" b="1" i="1" err="1">
                <a:latin typeface="Arial"/>
                <a:cs typeface="Arial"/>
              </a:rPr>
              <a:t>nas</a:t>
            </a:r>
            <a:r>
              <a:rPr lang="en-GB" altLang="pt-PT" sz="2800" b="1" i="1">
                <a:latin typeface="Arial"/>
                <a:cs typeface="Arial"/>
              </a:rPr>
              <a:t> </a:t>
            </a:r>
            <a:r>
              <a:rPr lang="en-GB" altLang="pt-PT" sz="2800" b="1" i="1" u="sng" err="1">
                <a:latin typeface="Arial"/>
                <a:cs typeface="Arial"/>
              </a:rPr>
              <a:t>práticas</a:t>
            </a:r>
            <a:r>
              <a:rPr lang="en-GB" altLang="pt-PT" sz="2800" b="1" i="1" u="sng">
                <a:latin typeface="Arial"/>
                <a:cs typeface="Arial"/>
              </a:rPr>
              <a:t> de </a:t>
            </a:r>
            <a:r>
              <a:rPr lang="en-GB" altLang="pt-PT" sz="2800" b="1" i="1" u="sng" err="1">
                <a:latin typeface="Arial"/>
                <a:cs typeface="Arial"/>
              </a:rPr>
              <a:t>gestão</a:t>
            </a:r>
            <a:r>
              <a:rPr lang="en-GB" altLang="pt-PT" sz="2800" b="1" i="1">
                <a:latin typeface="Arial"/>
                <a:cs typeface="Arial"/>
              </a:rPr>
              <a:t>, </a:t>
            </a:r>
            <a:r>
              <a:rPr lang="en-GB" altLang="pt-PT" sz="2800" b="1" i="1" err="1">
                <a:latin typeface="Arial"/>
                <a:cs typeface="Arial"/>
              </a:rPr>
              <a:t>na</a:t>
            </a:r>
            <a:r>
              <a:rPr lang="en-GB" altLang="pt-PT" sz="2800" b="1" i="1">
                <a:latin typeface="Arial"/>
                <a:cs typeface="Arial"/>
              </a:rPr>
              <a:t> </a:t>
            </a:r>
            <a:r>
              <a:rPr lang="en-GB" altLang="pt-PT" sz="2800" b="1" i="1" u="sng" err="1">
                <a:latin typeface="Arial"/>
                <a:cs typeface="Arial"/>
              </a:rPr>
              <a:t>organização</a:t>
            </a:r>
            <a:r>
              <a:rPr lang="en-GB" altLang="pt-PT" sz="2800" b="1" i="1" u="sng">
                <a:latin typeface="Arial"/>
                <a:cs typeface="Arial"/>
              </a:rPr>
              <a:t> do local de </a:t>
            </a:r>
            <a:r>
              <a:rPr lang="en-GB" altLang="pt-PT" sz="2800" b="1" i="1" u="sng" err="1">
                <a:latin typeface="Arial"/>
                <a:cs typeface="Arial"/>
              </a:rPr>
              <a:t>trabalho</a:t>
            </a:r>
            <a:r>
              <a:rPr lang="en-GB" altLang="pt-PT" sz="2800" b="1" i="1">
                <a:latin typeface="Arial"/>
                <a:cs typeface="Arial"/>
              </a:rPr>
              <a:t> </a:t>
            </a:r>
            <a:r>
              <a:rPr lang="en-GB" altLang="pt-PT" sz="2800" b="1" i="1" err="1">
                <a:latin typeface="Arial"/>
                <a:cs typeface="Arial"/>
              </a:rPr>
              <a:t>ou</a:t>
            </a:r>
            <a:r>
              <a:rPr lang="en-GB" altLang="pt-PT" sz="2800" b="1" i="1">
                <a:latin typeface="Arial"/>
                <a:cs typeface="Arial"/>
              </a:rPr>
              <a:t> </a:t>
            </a:r>
            <a:r>
              <a:rPr lang="en-GB" altLang="pt-PT" sz="2800" b="1" i="1" err="1">
                <a:latin typeface="Arial"/>
                <a:cs typeface="Arial"/>
              </a:rPr>
              <a:t>nas</a:t>
            </a:r>
            <a:r>
              <a:rPr lang="en-GB" altLang="pt-PT" sz="2800" b="1" i="1">
                <a:latin typeface="Arial"/>
                <a:cs typeface="Arial"/>
              </a:rPr>
              <a:t> </a:t>
            </a:r>
            <a:r>
              <a:rPr lang="en-GB" altLang="pt-PT" sz="2800" b="1" i="1" u="sng">
                <a:latin typeface="Arial"/>
                <a:cs typeface="Arial"/>
              </a:rPr>
              <a:t>relações </a:t>
            </a:r>
            <a:r>
              <a:rPr lang="en-GB" altLang="pt-PT" sz="2800" b="1" i="1" u="sng" err="1">
                <a:latin typeface="Arial"/>
                <a:cs typeface="Arial"/>
              </a:rPr>
              <a:t>externas</a:t>
            </a:r>
            <a:r>
              <a:rPr lang="en-GB" altLang="pt-PT" sz="2800" b="1" i="1" u="sng">
                <a:latin typeface="Arial"/>
                <a:cs typeface="Arial"/>
              </a:rPr>
              <a:t> </a:t>
            </a:r>
            <a:r>
              <a:rPr lang="en-GB" altLang="pt-PT" sz="2800" b="1" i="1">
                <a:latin typeface="Arial"/>
                <a:cs typeface="Arial"/>
              </a:rPr>
              <a:t>da </a:t>
            </a:r>
            <a:r>
              <a:rPr lang="en-GB" altLang="pt-PT" sz="2800" b="1" i="1" err="1">
                <a:latin typeface="Arial"/>
                <a:cs typeface="Arial"/>
              </a:rPr>
              <a:t>organização</a:t>
            </a:r>
            <a:endParaRPr lang="en-GB">
              <a:cs typeface="Arial"/>
            </a:endParaRPr>
          </a:p>
          <a:p>
            <a:pPr algn="ctr"/>
            <a:endParaRPr lang="en-GB" altLang="pt-PT" sz="2800" b="1" i="1">
              <a:latin typeface="Arial"/>
              <a:cs typeface="Arial"/>
            </a:endParaRPr>
          </a:p>
          <a:p>
            <a:pPr algn="ctr"/>
            <a:r>
              <a:rPr lang="en-GB" altLang="pt-PT" sz="2800" i="1">
                <a:latin typeface="Arial"/>
                <a:cs typeface="Arial"/>
              </a:rPr>
              <a:t> (OCDE - Manual de Oslo, 3ª </a:t>
            </a:r>
            <a:r>
              <a:rPr lang="en-GB" altLang="pt-PT" sz="2800" i="1" err="1">
                <a:latin typeface="Arial"/>
                <a:cs typeface="Arial"/>
              </a:rPr>
              <a:t>edição</a:t>
            </a:r>
            <a:r>
              <a:rPr lang="en-GB" altLang="pt-PT" sz="2800" i="1">
                <a:latin typeface="Arial"/>
                <a:cs typeface="Arial"/>
              </a:rPr>
              <a:t>, 2005)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6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3835D216-5F7D-2B3F-04DC-47FEDEB7A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EBD2247-36E5-AC20-4D5A-4276DB83CD08}"/>
              </a:ext>
            </a:extLst>
          </p:cNvPr>
          <p:cNvSpPr txBox="1"/>
          <p:nvPr/>
        </p:nvSpPr>
        <p:spPr>
          <a:xfrm>
            <a:off x="6615676" y="2741892"/>
            <a:ext cx="51219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>
                <a:ea typeface="Calibri"/>
                <a:cs typeface="Calibri"/>
              </a:rPr>
              <a:t>Integrar | Incorporar novas valências</a:t>
            </a:r>
            <a:endParaRPr lang="pt-PT" sz="240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2FAC269-3B75-98FF-4B88-063ADB418EB2}"/>
              </a:ext>
            </a:extLst>
          </p:cNvPr>
          <p:cNvSpPr txBox="1"/>
          <p:nvPr/>
        </p:nvSpPr>
        <p:spPr>
          <a:xfrm>
            <a:off x="6615675" y="2066155"/>
            <a:ext cx="51219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>
                <a:ea typeface="Calibri"/>
                <a:cs typeface="Calibri"/>
              </a:rPr>
              <a:t>Renovar  | Reformular</a:t>
            </a:r>
            <a:endParaRPr lang="pt-PT" sz="240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72B2DB7-D69F-C95E-F309-B6F135781B5D}"/>
              </a:ext>
            </a:extLst>
          </p:cNvPr>
          <p:cNvSpPr txBox="1"/>
          <p:nvPr/>
        </p:nvSpPr>
        <p:spPr>
          <a:xfrm>
            <a:off x="6615674" y="3575778"/>
            <a:ext cx="51219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>
                <a:ea typeface="Calibri"/>
                <a:cs typeface="Calibri"/>
              </a:rPr>
              <a:t>Incrementar  | Acrescentar </a:t>
            </a:r>
            <a:endParaRPr lang="pt-PT" sz="240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3742022-753B-0DA2-A328-53C2EDFDBA80}"/>
              </a:ext>
            </a:extLst>
          </p:cNvPr>
          <p:cNvSpPr txBox="1"/>
          <p:nvPr/>
        </p:nvSpPr>
        <p:spPr>
          <a:xfrm>
            <a:off x="6701706" y="4325487"/>
            <a:ext cx="41510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>
                <a:ea typeface="Calibri"/>
                <a:cs typeface="Calibri"/>
              </a:rPr>
              <a:t>Mudança  | Disrupção</a:t>
            </a:r>
            <a:endParaRPr lang="pt-PT" sz="24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57B8E9CE-2943-B76D-545F-D31D0C2D5341}"/>
              </a:ext>
            </a:extLst>
          </p:cNvPr>
          <p:cNvSpPr txBox="1"/>
          <p:nvPr/>
        </p:nvSpPr>
        <p:spPr>
          <a:xfrm>
            <a:off x="6615672" y="5071022"/>
            <a:ext cx="51219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>
                <a:solidFill>
                  <a:srgbClr val="FF0000"/>
                </a:solidFill>
                <a:ea typeface="Calibri"/>
                <a:cs typeface="Calibri"/>
              </a:rPr>
              <a:t>CRIATIVIDADE | EMPREENDER 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7C64A0E5-9C4E-9EB8-7F25-E61DA84E05E0}"/>
              </a:ext>
            </a:extLst>
          </p:cNvPr>
          <p:cNvSpPr txBox="1"/>
          <p:nvPr/>
        </p:nvSpPr>
        <p:spPr>
          <a:xfrm>
            <a:off x="6890001" y="6286383"/>
            <a:ext cx="33675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err="1">
                <a:ea typeface="Calibri"/>
                <a:cs typeface="Calibri"/>
              </a:rPr>
              <a:t>Pearson</a:t>
            </a:r>
            <a:r>
              <a:rPr lang="pt-PT">
                <a:ea typeface="Calibri"/>
                <a:cs typeface="Calibri"/>
              </a:rPr>
              <a:t>, Prentice </a:t>
            </a:r>
            <a:r>
              <a:rPr lang="pt-PT" err="1">
                <a:ea typeface="Calibri"/>
                <a:cs typeface="Calibri"/>
              </a:rPr>
              <a:t>et</a:t>
            </a:r>
            <a:r>
              <a:rPr lang="pt-PT">
                <a:ea typeface="Calibri"/>
                <a:cs typeface="Calibri"/>
              </a:rPr>
              <a:t> Hall (2011)</a:t>
            </a:r>
            <a:endParaRPr lang="pt-PT"/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xmlns="" id="{64290372-A9A0-8DBE-B719-387CA5E9D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346510"/>
              </p:ext>
            </p:extLst>
          </p:nvPr>
        </p:nvGraphicFramePr>
        <p:xfrm>
          <a:off x="5793" y="1369984"/>
          <a:ext cx="6238515" cy="463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34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A0D1AC90-3799-A350-9300-6473B2C203AA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90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20EBABF-8448-BA14-4CF7-974B66844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r="11713"/>
          <a:stretch/>
        </p:blipFill>
        <p:spPr bwMode="auto">
          <a:xfrm>
            <a:off x="2548395" y="818942"/>
            <a:ext cx="7095210" cy="532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4" ma:contentTypeDescription="Criar um novo documento." ma:contentTypeScope="" ma:versionID="c9da8151584d2eb07c6af1f99f01469d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41bf90694556f02cd63d8c98b765c100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7DE17D-A8E2-4229-ADBF-EFB6B7F01BC2}">
  <ds:schemaRefs>
    <ds:schemaRef ds:uri="ad66a269-c768-4452-829d-7e6f949c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02E619B-58D4-4132-9E95-903CCBB7FF8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d66a269-c768-4452-829d-7e6f949ca92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4F7460-F340-471F-A04A-BDA80022B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801</Words>
  <Application>Microsoft Office PowerPoint</Application>
  <PresentationFormat>Personalizados</PresentationFormat>
  <Paragraphs>160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Gastão Sousa;José Carvalho</dc:creator>
  <cp:lastModifiedBy>Aluno</cp:lastModifiedBy>
  <cp:revision>23</cp:revision>
  <dcterms:created xsi:type="dcterms:W3CDTF">2022-10-16T10:41:36Z</dcterms:created>
  <dcterms:modified xsi:type="dcterms:W3CDTF">2024-07-01T14:31:01Z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