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54B33-DCD6-518A-23EB-BF15194F3ED2}" v="1" dt="2024-07-01T15:46:13.259"/>
    <p1510:client id="{A5D0306E-A665-A7B3-8752-2B3D893111F4}" v="10" dt="2024-07-01T22:31:53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6EA6EC-355F-91C2-FBA9-7ED51AA5C498}"/>
              </a:ext>
            </a:extLst>
          </p:cNvPr>
          <p:cNvSpPr txBox="1"/>
          <p:nvPr/>
        </p:nvSpPr>
        <p:spPr>
          <a:xfrm>
            <a:off x="4845028" y="837103"/>
            <a:ext cx="734697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800" dirty="0">
                <a:solidFill>
                  <a:schemeClr val="bg1"/>
                </a:solidFill>
                <a:effectLst/>
                <a:latin typeface="Gisha"/>
                <a:ea typeface="Calibri"/>
                <a:cs typeface="Gisha"/>
              </a:rPr>
              <a:t>Módulo </a:t>
            </a:r>
            <a:r>
              <a:rPr lang="pt-PT" dirty="0">
                <a:solidFill>
                  <a:schemeClr val="bg1"/>
                </a:solidFill>
                <a:latin typeface="Gisha"/>
                <a:ea typeface="Calibri"/>
                <a:cs typeface="Gisha"/>
              </a:rPr>
              <a:t>6</a:t>
            </a:r>
            <a:r>
              <a:rPr lang="pt-PT" sz="1800" dirty="0">
                <a:solidFill>
                  <a:schemeClr val="bg1"/>
                </a:solidFill>
                <a:effectLst/>
                <a:latin typeface="Gisha"/>
                <a:ea typeface="Calibri"/>
                <a:cs typeface="Gisha"/>
              </a:rPr>
              <a:t>: Planeamento, indicadores de desempenho e estratégias de acompanhamento em projetos do Desporto Escolar</a:t>
            </a:r>
            <a:r>
              <a:rPr lang="pt-PT" dirty="0">
                <a:solidFill>
                  <a:schemeClr val="bg1"/>
                </a:solidFill>
                <a:latin typeface="Gisha"/>
                <a:ea typeface="Calibri"/>
                <a:cs typeface="Gisha"/>
              </a:rPr>
              <a:t> </a:t>
            </a:r>
            <a:endParaRPr lang="pt-PT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6086CF44-A1E7-30AC-FF42-810B9F09BC98}"/>
              </a:ext>
            </a:extLst>
          </p:cNvPr>
          <p:cNvGrpSpPr/>
          <p:nvPr/>
        </p:nvGrpSpPr>
        <p:grpSpPr>
          <a:xfrm>
            <a:off x="892515" y="1515587"/>
            <a:ext cx="5273821" cy="974160"/>
            <a:chOff x="376701" y="5229"/>
            <a:chExt cx="5273821" cy="974160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4203C4B2-6E1F-4A58-A7CF-1076A3FF4F39}"/>
                </a:ext>
              </a:extLst>
            </p:cNvPr>
            <p:cNvSpPr/>
            <p:nvPr/>
          </p:nvSpPr>
          <p:spPr>
            <a:xfrm>
              <a:off x="376701" y="5229"/>
              <a:ext cx="5273821" cy="9741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6" name="Retângulo: Cantos Arredondados 4">
              <a:extLst>
                <a:ext uri="{FF2B5EF4-FFF2-40B4-BE49-F238E27FC236}">
                  <a16:creationId xmlns:a16="http://schemas.microsoft.com/office/drawing/2014/main" id="{049F7B2B-84D8-1B17-3476-B9D71C2D7376}"/>
                </a:ext>
              </a:extLst>
            </p:cNvPr>
            <p:cNvSpPr txBox="1"/>
            <p:nvPr/>
          </p:nvSpPr>
          <p:spPr>
            <a:xfrm>
              <a:off x="424256" y="52784"/>
              <a:ext cx="5178711" cy="87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338" tIns="0" rIns="199338" bIns="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3300" kern="1200"/>
                <a:t>Conceitos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4AAE42-B8F6-72A9-6B18-D3474693373C}"/>
              </a:ext>
            </a:extLst>
          </p:cNvPr>
          <p:cNvSpPr txBox="1"/>
          <p:nvPr/>
        </p:nvSpPr>
        <p:spPr>
          <a:xfrm>
            <a:off x="713270" y="2643946"/>
            <a:ext cx="5625939" cy="376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</a:t>
            </a:r>
            <a:r>
              <a:rPr lang="pt-PT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um empreendimento </a:t>
            </a:r>
            <a:r>
              <a:rPr lang="pt-PT" sz="2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temporário</a:t>
            </a:r>
            <a:r>
              <a:rPr lang="pt-PT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criar um produto, </a:t>
            </a:r>
            <a:r>
              <a:rPr lang="pt-PT" sz="2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serviço</a:t>
            </a:r>
            <a:r>
              <a:rPr lang="pt-PT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 </a:t>
            </a:r>
            <a:r>
              <a:rPr lang="pt-PT" sz="2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</a:t>
            </a:r>
            <a:r>
              <a:rPr lang="pt-PT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natureza temporária de um projeto, implica que haja um início e um final do trabalho previsto. Um projeto pode existir isoladamente ou fazer parte de um programa ou portfolio.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70CAC55-5768-3981-949F-394EB2CC4DC2}"/>
              </a:ext>
            </a:extLst>
          </p:cNvPr>
          <p:cNvGrpSpPr/>
          <p:nvPr/>
        </p:nvGrpSpPr>
        <p:grpSpPr>
          <a:xfrm>
            <a:off x="7881067" y="3327167"/>
            <a:ext cx="3549750" cy="1569660"/>
            <a:chOff x="7810730" y="2817208"/>
            <a:chExt cx="3549750" cy="156966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ECAEC5F-18C2-E54F-5612-4D2F51F4D075}"/>
                </a:ext>
              </a:extLst>
            </p:cNvPr>
            <p:cNvSpPr txBox="1"/>
            <p:nvPr/>
          </p:nvSpPr>
          <p:spPr>
            <a:xfrm>
              <a:off x="9372243" y="2817208"/>
              <a:ext cx="198823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3200" b="1"/>
                <a:t>Processo</a:t>
              </a:r>
            </a:p>
            <a:p>
              <a:pPr algn="ctr"/>
              <a:r>
                <a:rPr lang="pt-PT" sz="3200" b="1"/>
                <a:t>Operações</a:t>
              </a:r>
            </a:p>
            <a:p>
              <a:pPr algn="ctr"/>
              <a:r>
                <a:rPr lang="pt-PT" sz="3200" b="1"/>
                <a:t>Dia-a-dia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987C1D0-C774-43F8-AB81-8D12B753FE90}"/>
                </a:ext>
              </a:extLst>
            </p:cNvPr>
            <p:cNvSpPr txBox="1"/>
            <p:nvPr/>
          </p:nvSpPr>
          <p:spPr>
            <a:xfrm>
              <a:off x="7810730" y="2863513"/>
              <a:ext cx="7473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8800" b="1"/>
                <a:t>=</a:t>
              </a:r>
            </a:p>
          </p:txBody>
        </p:sp>
        <p:cxnSp>
          <p:nvCxnSpPr>
            <p:cNvPr id="11" name="Conexão reta 10">
              <a:extLst>
                <a:ext uri="{FF2B5EF4-FFF2-40B4-BE49-F238E27FC236}">
                  <a16:creationId xmlns:a16="http://schemas.microsoft.com/office/drawing/2014/main" id="{E27F34BA-13BD-D6A3-39AD-73D884B823E6}"/>
                </a:ext>
              </a:extLst>
            </p:cNvPr>
            <p:cNvCxnSpPr/>
            <p:nvPr/>
          </p:nvCxnSpPr>
          <p:spPr>
            <a:xfrm flipH="1">
              <a:off x="7949704" y="3427531"/>
              <a:ext cx="363833" cy="40514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92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167A0B7-6B14-E77E-C72F-7D308C4F20C7}"/>
              </a:ext>
            </a:extLst>
          </p:cNvPr>
          <p:cNvGrpSpPr/>
          <p:nvPr/>
        </p:nvGrpSpPr>
        <p:grpSpPr>
          <a:xfrm>
            <a:off x="822178" y="1458959"/>
            <a:ext cx="5273821" cy="974160"/>
            <a:chOff x="376701" y="5229"/>
            <a:chExt cx="5273821" cy="974160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C0771DC5-4886-98C3-6C88-EBE024568EFB}"/>
                </a:ext>
              </a:extLst>
            </p:cNvPr>
            <p:cNvSpPr/>
            <p:nvPr/>
          </p:nvSpPr>
          <p:spPr>
            <a:xfrm>
              <a:off x="376701" y="5229"/>
              <a:ext cx="5273821" cy="9741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EC56FDF9-61B3-D2FD-8FC1-A4BF3A650DE0}"/>
                </a:ext>
              </a:extLst>
            </p:cNvPr>
            <p:cNvSpPr txBox="1"/>
            <p:nvPr/>
          </p:nvSpPr>
          <p:spPr>
            <a:xfrm>
              <a:off x="424256" y="52784"/>
              <a:ext cx="5178711" cy="87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338" tIns="0" rIns="199338" bIns="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3300" kern="1200"/>
                <a:t>Conceitos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9FBD7B-F3F6-B55D-4466-4E152CE63570}"/>
              </a:ext>
            </a:extLst>
          </p:cNvPr>
          <p:cNvSpPr txBox="1"/>
          <p:nvPr/>
        </p:nvSpPr>
        <p:spPr>
          <a:xfrm>
            <a:off x="686065" y="2602727"/>
            <a:ext cx="10811022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</a:t>
            </a:r>
            <a:r>
              <a:rPr lang="pt-PT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conjunto de </a:t>
            </a:r>
            <a:r>
              <a:rPr lang="pt-PT" sz="32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projetos relacionados </a:t>
            </a:r>
            <a:r>
              <a:rPr lang="pt-PT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são geridos de forma coordenada, procurando obter benefícios que não podem ser obtidos pela sua gestão individualizada.</a:t>
            </a:r>
          </a:p>
        </p:txBody>
      </p:sp>
      <p:pic>
        <p:nvPicPr>
          <p:cNvPr id="7" name="Imagem 6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id="{477ED7F3-CCAD-8A55-D36D-D03E83CDD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37" y="4268189"/>
            <a:ext cx="6238516" cy="25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7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35D0D28-E678-2803-FA4E-48193E36D0A1}"/>
              </a:ext>
            </a:extLst>
          </p:cNvPr>
          <p:cNvGrpSpPr/>
          <p:nvPr/>
        </p:nvGrpSpPr>
        <p:grpSpPr>
          <a:xfrm>
            <a:off x="822178" y="1882822"/>
            <a:ext cx="5273821" cy="974160"/>
            <a:chOff x="376701" y="5229"/>
            <a:chExt cx="5273821" cy="974160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E60ABEE0-3E35-4F06-33C2-2158B75114A5}"/>
                </a:ext>
              </a:extLst>
            </p:cNvPr>
            <p:cNvSpPr/>
            <p:nvPr/>
          </p:nvSpPr>
          <p:spPr>
            <a:xfrm>
              <a:off x="376701" y="5229"/>
              <a:ext cx="5273821" cy="9741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DEF02ADE-CE1B-3394-65D6-F9FD8C7844EF}"/>
                </a:ext>
              </a:extLst>
            </p:cNvPr>
            <p:cNvSpPr txBox="1"/>
            <p:nvPr/>
          </p:nvSpPr>
          <p:spPr>
            <a:xfrm>
              <a:off x="424256" y="52784"/>
              <a:ext cx="5178711" cy="87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338" tIns="0" rIns="199338" bIns="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3300" kern="1200"/>
                <a:t>Conceitos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8D4A9D-0515-0B81-BA9E-5D5A52456901}"/>
              </a:ext>
            </a:extLst>
          </p:cNvPr>
          <p:cNvSpPr txBox="1"/>
          <p:nvPr/>
        </p:nvSpPr>
        <p:spPr>
          <a:xfrm>
            <a:off x="690488" y="3872440"/>
            <a:ext cx="10811022" cy="175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3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Portfolio</a:t>
            </a:r>
            <a:r>
              <a:rPr lang="pt-PT" sz="3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projetos, programas ou portfolios complementares, geridos em conjunto para alcançar </a:t>
            </a:r>
            <a:r>
              <a:rPr lang="pt-PT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estratégicos</a:t>
            </a:r>
            <a:r>
              <a:rPr lang="pt-PT" sz="3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1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8734D23-DD15-9B73-BA8E-0C8710C0D5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53809" y="1711623"/>
            <a:ext cx="8576604" cy="5085617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D828D226-096B-0D9A-4999-63ABE1B069DE}"/>
              </a:ext>
            </a:extLst>
          </p:cNvPr>
          <p:cNvGrpSpPr/>
          <p:nvPr/>
        </p:nvGrpSpPr>
        <p:grpSpPr>
          <a:xfrm>
            <a:off x="2931720" y="708395"/>
            <a:ext cx="5273821" cy="974160"/>
            <a:chOff x="376701" y="5229"/>
            <a:chExt cx="5273821" cy="974160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DD81476F-4DAC-5B72-0F60-9668C8C0C0DD}"/>
                </a:ext>
              </a:extLst>
            </p:cNvPr>
            <p:cNvSpPr/>
            <p:nvPr/>
          </p:nvSpPr>
          <p:spPr>
            <a:xfrm>
              <a:off x="376701" y="5229"/>
              <a:ext cx="5273821" cy="9741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6" name="Retângulo: Cantos Arredondados 4">
              <a:extLst>
                <a:ext uri="{FF2B5EF4-FFF2-40B4-BE49-F238E27FC236}">
                  <a16:creationId xmlns:a16="http://schemas.microsoft.com/office/drawing/2014/main" id="{51E94CA2-DFAD-206D-6412-30F825C85C97}"/>
                </a:ext>
              </a:extLst>
            </p:cNvPr>
            <p:cNvSpPr txBox="1"/>
            <p:nvPr/>
          </p:nvSpPr>
          <p:spPr>
            <a:xfrm>
              <a:off x="424256" y="52784"/>
              <a:ext cx="5178711" cy="87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338" tIns="0" rIns="199338" bIns="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3300"/>
                <a:t>Sistema</a:t>
              </a:r>
              <a:endParaRPr lang="pt-PT" sz="3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26400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6A741A-4618-37D4-3B34-7AC67A754730}"/>
              </a:ext>
            </a:extLst>
          </p:cNvPr>
          <p:cNvSpPr txBox="1"/>
          <p:nvPr/>
        </p:nvSpPr>
        <p:spPr>
          <a:xfrm>
            <a:off x="863637" y="1514760"/>
            <a:ext cx="10761784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PT" sz="3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EXERCÍCIO:</a:t>
            </a:r>
          </a:p>
          <a:p>
            <a:r>
              <a:rPr lang="pt-PT" sz="36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UTILIZANDO O MODELO FORNECIDO, E </a:t>
            </a:r>
            <a:r>
              <a:rPr lang="pt-PT" sz="3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TENDO EM CONSIDERAÇÃO A SOLUÇÃO PROPOSTA, CADA GRUPO VAI CRIAR A</a:t>
            </a:r>
            <a:r>
              <a:rPr lang="pt-PT" sz="36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LISTA DE PASSOS OU ETAPAS PARA A OBTENÇÃO DO RESULTADO ESPERADO PARA O OBJETIVO</a:t>
            </a:r>
            <a:endParaRPr lang="pt-PT" sz="36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A33D21-7EE4-FBE0-6E25-3366481664A2}"/>
              </a:ext>
            </a:extLst>
          </p:cNvPr>
          <p:cNvSpPr txBox="1"/>
          <p:nvPr/>
        </p:nvSpPr>
        <p:spPr>
          <a:xfrm>
            <a:off x="863637" y="5003321"/>
            <a:ext cx="107617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/>
              <a:t>NOTA IMPORTANTE: O plano deve refletir os elementos da solução escolhida através do brainstorming e o envolvimento dos grupos de interessados mais relevantes. </a:t>
            </a:r>
          </a:p>
        </p:txBody>
      </p:sp>
    </p:spTree>
    <p:extLst>
      <p:ext uri="{BB962C8B-B14F-4D97-AF65-F5344CB8AC3E}">
        <p14:creationId xmlns:p14="http://schemas.microsoft.com/office/powerpoint/2010/main" val="13866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49FD7-C4F0-49B4-9966-C95522D282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F6ADFF-C91C-477E-891C-3D0E5743C2CB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Ecrã Panorâmico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revision>8</cp:revision>
  <dcterms:created xsi:type="dcterms:W3CDTF">2022-10-16T10:41:36Z</dcterms:created>
  <dcterms:modified xsi:type="dcterms:W3CDTF">2024-07-01T22:31:59Z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