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59" r:id="rId6"/>
    <p:sldId id="265" r:id="rId7"/>
    <p:sldId id="260" r:id="rId8"/>
    <p:sldId id="264" r:id="rId9"/>
    <p:sldId id="262" r:id="rId10"/>
    <p:sldId id="261" r:id="rId11"/>
  </p:sldIdLst>
  <p:sldSz cx="12192000" cy="6858000"/>
  <p:notesSz cx="6858000" cy="9144000"/>
  <p:defaultTextStyle>
    <a:defPPr>
      <a:defRPr lang="en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B5D5877-D785-55B2-9D24-8EB54171603A}" v="393" dt="2024-07-01T16:05:29.72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em Estilo, Tabela com Grelh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 snapToGrid="0" snapToObjects="1" showGuides="1">
      <p:cViewPr varScale="1">
        <p:scale>
          <a:sx n="59" d="100"/>
          <a:sy n="59" d="100"/>
        </p:scale>
        <p:origin x="102" y="10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A0F6C-D45D-0E48-AD15-67E393CD10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12F9BF-1E24-084B-A48C-B92322046C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0F0BCD-2F53-DA4B-99F3-0F0C1DF63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07/01/2024</a:t>
            </a:fld>
            <a:endParaRPr lang="en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28F10E-5BCB-D649-8A9C-E23D77F07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6702D7-AD09-814B-9DA8-F08C54889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3366339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6845D-CB62-CC4E-8A56-F0404C47A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B19ECE-4FD5-0A45-9312-DDC281393B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29492E-9754-3E4C-9DBF-5205B7C2E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07/01/2024</a:t>
            </a:fld>
            <a:endParaRPr lang="en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F76518-FEF8-E04B-8AD9-0825BBC74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401E8C-92DC-2A41-AA6D-D90835561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3132125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375E048-9F1E-4C46-BAA0-FDC5EE54E3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35133B-EDD0-B343-B969-5B1F63F5FA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7D1847-D78A-724B-A099-53DCCAFB1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07/01/2024</a:t>
            </a:fld>
            <a:endParaRPr lang="en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3FFB79-8DA1-C34A-9A9F-1314684FC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E566D2-EE01-8145-A4F8-ECC7643B3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2265063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FA75C-112F-754B-A6D6-BAAA84F3A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5AA72E-833B-DF4F-82FB-83374F180B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2B78FF-9436-F540-A1B8-5A798866B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07/01/2024</a:t>
            </a:fld>
            <a:endParaRPr lang="en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1B4077-07A7-C94E-A81C-65E4B0757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A35659-E507-AC4D-9512-1DF3A889F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207865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6A4E7-7CB4-544F-A996-FD87BB966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D75F06-B146-CE48-B233-7CA59CB019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4104F8-247E-7844-BA47-17D2DFC38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07/01/2024</a:t>
            </a:fld>
            <a:endParaRPr lang="en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20592-3F0D-F545-A8A2-9320A58CF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FE7A06-4CD6-F14C-B9A6-7B95194E9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2964799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72976-15E6-2F4B-A197-50E9F4E8D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F3115-F74F-9A46-875E-5F7E17501B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571534-6053-D945-B0D3-6FB683F9A2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3A2AAB-DA7D-8B4E-A771-BAE5A3A89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07/01/2024</a:t>
            </a:fld>
            <a:endParaRPr lang="en-P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5A7008-A01B-8140-B47E-29A3A6109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34438C-4C61-3743-9C2C-7A10DD9A9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1865876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191D7-CC91-A042-987B-B86E68619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4D73FC-81D8-5C4A-89BC-81C376202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C9B77F-6944-B942-BF11-98294C1A89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739CAD-9D48-C341-B85A-5CDE030E62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D71F61-AB46-714A-8DCF-1AB1367D6A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0D9670-239D-ED40-BE0A-EAA6351C4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07/01/2024</a:t>
            </a:fld>
            <a:endParaRPr lang="en-P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DCD0D0-D6F4-D444-9A97-442A7F009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7436DE-1ECC-D247-86EE-FE89FF1C6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1791386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E91BE-4C17-D447-88CD-6E7CF3B3E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057E01-BC19-DE44-A04F-DF4E70F41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07/01/2024</a:t>
            </a:fld>
            <a:endParaRPr lang="en-P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CADBD9-B2C1-064A-8AF9-4AF87ED7C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AC5A7F-9170-BF4F-9120-56D5C910F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2639721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B156CD-6C68-3D4B-BBB5-64337D849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07/01/2024</a:t>
            </a:fld>
            <a:endParaRPr lang="en-P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EA1A96-2CA1-B347-ABB1-04DBCB123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A21C7A-3BFA-4848-B32B-AEA55E098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2236371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85483-198C-E14A-BB07-5B8D6D0A7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565E31-FB0D-CA4A-BC3A-34FD532CD2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535E3C-B15D-4D4A-BEF6-7018F9D09D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36CC92-5042-744A-8E41-BC143E92D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07/01/2024</a:t>
            </a:fld>
            <a:endParaRPr lang="en-P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34996D-1737-ED43-BE3C-FAFD190C0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AE68D6-622D-5345-9DFA-8836C8D9C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644566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3790F-6879-DA41-955C-9FF0CA94A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E5AFC4-EC41-534E-A77B-0BE7771202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P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FA3FB0-B11A-804D-99D2-9D8C93B1DF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6390ED-AE90-DF49-BFDA-7FDEF2DE2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07/01/2024</a:t>
            </a:fld>
            <a:endParaRPr lang="en-P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DFBAA7-DF1D-0B4C-A62B-6095C13B6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5C547B-8BCD-9040-A4E5-0AB1FA652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2979272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D8F1B1-053D-DA48-B87B-A4EFCA365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5A104B-F94D-824C-ACAB-06BD8BCB63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FA81C0-6E57-8640-9D7B-E088B0D8E8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39E56C-7FF2-1842-BB24-65CF787EC950}" type="datetimeFigureOut">
              <a:rPr lang="en-PT" smtClean="0"/>
              <a:t>07/01/2024</a:t>
            </a:fld>
            <a:endParaRPr lang="en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970B69-6395-BC43-A1EE-B1E043B5B3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F4E6F9-EA8C-3D43-8182-537AB4C18D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949448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A white banner with text and images&#10;&#10;Description automatically generated">
            <a:extLst>
              <a:ext uri="{FF2B5EF4-FFF2-40B4-BE49-F238E27FC236}">
                <a16:creationId xmlns:a16="http://schemas.microsoft.com/office/drawing/2014/main" id="{A7332150-9C48-E757-7234-3C3F2D16F5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397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6B018684-A6EE-32EA-09BA-22A961BFF42C}"/>
              </a:ext>
            </a:extLst>
          </p:cNvPr>
          <p:cNvSpPr/>
          <p:nvPr/>
        </p:nvSpPr>
        <p:spPr>
          <a:xfrm>
            <a:off x="-1" y="3830297"/>
            <a:ext cx="12191999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DBC51E8F-50F3-861E-01FF-3FC70ACC1A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281" t="35510" r="18035" b="28844"/>
          <a:stretch/>
        </p:blipFill>
        <p:spPr>
          <a:xfrm>
            <a:off x="3205653" y="3038932"/>
            <a:ext cx="5396903" cy="1583638"/>
          </a:xfrm>
          <a:prstGeom prst="rect">
            <a:avLst/>
          </a:prstGeom>
        </p:spPr>
      </p:pic>
      <p:pic>
        <p:nvPicPr>
          <p:cNvPr id="9" name="Imagem 8" descr="Uma imagem com texto, póster, design gráfico, logótipo&#10;&#10;Descrição gerada automaticamente">
            <a:extLst>
              <a:ext uri="{FF2B5EF4-FFF2-40B4-BE49-F238E27FC236}">
                <a16:creationId xmlns:a16="http://schemas.microsoft.com/office/drawing/2014/main" id="{87828F66-02B5-FAC6-D9EF-F5CD643764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6893"/>
          <a:stretch/>
        </p:blipFill>
        <p:spPr>
          <a:xfrm>
            <a:off x="2556586" y="5840470"/>
            <a:ext cx="6858000" cy="898849"/>
          </a:xfrm>
          <a:prstGeom prst="rect">
            <a:avLst/>
          </a:prstGeom>
        </p:spPr>
      </p:pic>
      <p:grpSp>
        <p:nvGrpSpPr>
          <p:cNvPr id="19" name="Agrupar 18">
            <a:extLst>
              <a:ext uri="{FF2B5EF4-FFF2-40B4-BE49-F238E27FC236}">
                <a16:creationId xmlns:a16="http://schemas.microsoft.com/office/drawing/2014/main" id="{885A4713-464B-5A9B-FFAC-A57304B39CE1}"/>
              </a:ext>
            </a:extLst>
          </p:cNvPr>
          <p:cNvGrpSpPr/>
          <p:nvPr/>
        </p:nvGrpSpPr>
        <p:grpSpPr>
          <a:xfrm>
            <a:off x="0" y="-9053"/>
            <a:ext cx="12191999" cy="2361968"/>
            <a:chOff x="0" y="-9053"/>
            <a:chExt cx="12191999" cy="2361968"/>
          </a:xfrm>
        </p:grpSpPr>
        <p:pic>
          <p:nvPicPr>
            <p:cNvPr id="16" name="Picture 3" descr="A white banner with text and images&#10;&#10;Description automatically generated">
              <a:extLst>
                <a:ext uri="{FF2B5EF4-FFF2-40B4-BE49-F238E27FC236}">
                  <a16:creationId xmlns:a16="http://schemas.microsoft.com/office/drawing/2014/main" id="{8A8C982A-0D7D-148D-3322-B5245E12A3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25168"/>
            <a:stretch/>
          </p:blipFill>
          <p:spPr>
            <a:xfrm>
              <a:off x="0" y="0"/>
              <a:ext cx="4885057" cy="2352915"/>
            </a:xfrm>
            <a:prstGeom prst="rect">
              <a:avLst/>
            </a:prstGeom>
          </p:spPr>
        </p:pic>
        <p:pic>
          <p:nvPicPr>
            <p:cNvPr id="17" name="Picture 3" descr="A white banner with text and images&#10;&#10;Description automatically generated">
              <a:extLst>
                <a:ext uri="{FF2B5EF4-FFF2-40B4-BE49-F238E27FC236}">
                  <a16:creationId xmlns:a16="http://schemas.microsoft.com/office/drawing/2014/main" id="{D0FEEE80-5F0A-9AA5-6C82-C286945BBA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90843" b="25168"/>
            <a:stretch/>
          </p:blipFill>
          <p:spPr>
            <a:xfrm>
              <a:off x="4845028" y="-9053"/>
              <a:ext cx="7346971" cy="2361968"/>
            </a:xfrm>
            <a:prstGeom prst="rect">
              <a:avLst/>
            </a:prstGeom>
          </p:spPr>
        </p:pic>
      </p:grpSp>
      <p:sp>
        <p:nvSpPr>
          <p:cNvPr id="5" name="CaixaDeTexto 4">
            <a:extLst>
              <a:ext uri="{FF2B5EF4-FFF2-40B4-BE49-F238E27FC236}">
                <a16:creationId xmlns:a16="http://schemas.microsoft.com/office/drawing/2014/main" id="{A56EA6EC-355F-91C2-FBA9-7ED51AA5C498}"/>
              </a:ext>
            </a:extLst>
          </p:cNvPr>
          <p:cNvSpPr txBox="1"/>
          <p:nvPr/>
        </p:nvSpPr>
        <p:spPr>
          <a:xfrm>
            <a:off x="5390156" y="837103"/>
            <a:ext cx="6795987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PT" sz="1800" dirty="0">
                <a:solidFill>
                  <a:schemeClr val="bg1"/>
                </a:solidFill>
                <a:effectLst/>
                <a:latin typeface="Gisha" panose="020B0502040204020203" pitchFamily="34" charset="-79"/>
                <a:ea typeface="Calibri" panose="020F0502020204030204" pitchFamily="34" charset="0"/>
                <a:cs typeface="Gisha" panose="020B0502040204020203" pitchFamily="34" charset="-79"/>
              </a:rPr>
              <a:t>Módulo 8: Gestão do risco em projetos do Desporto Escolar </a:t>
            </a:r>
            <a:endParaRPr lang="pt-PT" dirty="0">
              <a:solidFill>
                <a:schemeClr val="bg1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034124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A red and blue background with text&#10;&#10;Description automatically generated">
            <a:extLst>
              <a:ext uri="{FF2B5EF4-FFF2-40B4-BE49-F238E27FC236}">
                <a16:creationId xmlns:a16="http://schemas.microsoft.com/office/drawing/2014/main" id="{0961E40F-1B6F-99FF-21FA-FECD11BDEF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 b="76133"/>
          <a:stretch/>
        </p:blipFill>
        <p:spPr>
          <a:xfrm>
            <a:off x="16349" y="1282"/>
            <a:ext cx="8428756" cy="1169544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511A98BC-EC25-FFAE-9C18-1435AF5FB152}"/>
              </a:ext>
            </a:extLst>
          </p:cNvPr>
          <p:cNvSpPr txBox="1"/>
          <p:nvPr/>
        </p:nvSpPr>
        <p:spPr>
          <a:xfrm>
            <a:off x="1687284" y="1487372"/>
            <a:ext cx="206828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PT" b="1" dirty="0">
                <a:cs typeface="Calibri"/>
              </a:rPr>
              <a:t>IDENTIFICAR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D5E06F09-1D56-2F9A-D81C-ECA425AB684A}"/>
              </a:ext>
            </a:extLst>
          </p:cNvPr>
          <p:cNvSpPr txBox="1"/>
          <p:nvPr/>
        </p:nvSpPr>
        <p:spPr>
          <a:xfrm>
            <a:off x="3441321" y="2263749"/>
            <a:ext cx="206828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PT" b="1" dirty="0">
                <a:cs typeface="Calibri"/>
              </a:rPr>
              <a:t>ANALISAR</a:t>
            </a:r>
            <a:endParaRPr lang="pt-PT" dirty="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5001841F-9F16-DCFC-02B7-DE039FFEA22B}"/>
              </a:ext>
            </a:extLst>
          </p:cNvPr>
          <p:cNvSpPr txBox="1"/>
          <p:nvPr/>
        </p:nvSpPr>
        <p:spPr>
          <a:xfrm>
            <a:off x="3757622" y="3687107"/>
            <a:ext cx="206828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PT" b="1" dirty="0">
                <a:cs typeface="Calibri"/>
              </a:rPr>
              <a:t>AVALIAR</a:t>
            </a:r>
            <a:endParaRPr lang="pt-PT" dirty="0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26B60DBF-07E6-1314-AA3E-3EA8276765B2}"/>
              </a:ext>
            </a:extLst>
          </p:cNvPr>
          <p:cNvSpPr txBox="1"/>
          <p:nvPr/>
        </p:nvSpPr>
        <p:spPr>
          <a:xfrm>
            <a:off x="2061094" y="4765408"/>
            <a:ext cx="206828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PT" b="1" dirty="0">
                <a:cs typeface="Calibri"/>
              </a:rPr>
              <a:t>RESOLVER </a:t>
            </a:r>
            <a:endParaRPr lang="pt-PT" dirty="0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FF22691A-C9B4-5045-A497-20947FC42E0F}"/>
              </a:ext>
            </a:extLst>
          </p:cNvPr>
          <p:cNvSpPr txBox="1"/>
          <p:nvPr/>
        </p:nvSpPr>
        <p:spPr>
          <a:xfrm>
            <a:off x="278301" y="3874011"/>
            <a:ext cx="206828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PT" b="1" dirty="0">
                <a:cs typeface="Calibri"/>
              </a:rPr>
              <a:t>MONITORIZAR</a:t>
            </a:r>
            <a:endParaRPr lang="pt-PT" dirty="0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DD40891C-1F45-FAD7-8F1F-1B2C239E101A}"/>
              </a:ext>
            </a:extLst>
          </p:cNvPr>
          <p:cNvSpPr txBox="1"/>
          <p:nvPr/>
        </p:nvSpPr>
        <p:spPr>
          <a:xfrm>
            <a:off x="278300" y="2594426"/>
            <a:ext cx="206828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PT" b="1" dirty="0">
                <a:cs typeface="Calibri"/>
              </a:rPr>
              <a:t>MELHORAR</a:t>
            </a:r>
          </a:p>
        </p:txBody>
      </p:sp>
      <p:pic>
        <p:nvPicPr>
          <p:cNvPr id="15" name="Imagem 14" descr="Matriz de riscos: como adaptá-la para a gestão de projetos - Oitchau">
            <a:extLst>
              <a:ext uri="{FF2B5EF4-FFF2-40B4-BE49-F238E27FC236}">
                <a16:creationId xmlns:a16="http://schemas.microsoft.com/office/drawing/2014/main" id="{4B0FA683-6E70-DCB1-AC98-6D26CD502C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394" t="-298" r="24576" b="4568"/>
          <a:stretch/>
        </p:blipFill>
        <p:spPr>
          <a:xfrm>
            <a:off x="1930148" y="2204185"/>
            <a:ext cx="1771940" cy="185711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Seta: Para a Direita 16">
            <a:extLst>
              <a:ext uri="{FF2B5EF4-FFF2-40B4-BE49-F238E27FC236}">
                <a16:creationId xmlns:a16="http://schemas.microsoft.com/office/drawing/2014/main" id="{816CF692-F17B-E56D-599F-439101C39A17}"/>
              </a:ext>
            </a:extLst>
          </p:cNvPr>
          <p:cNvSpPr/>
          <p:nvPr/>
        </p:nvSpPr>
        <p:spPr>
          <a:xfrm rot="2340000">
            <a:off x="3722076" y="1714499"/>
            <a:ext cx="646981" cy="31630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9" name="Seta: Para a Direita 18">
            <a:extLst>
              <a:ext uri="{FF2B5EF4-FFF2-40B4-BE49-F238E27FC236}">
                <a16:creationId xmlns:a16="http://schemas.microsoft.com/office/drawing/2014/main" id="{91856A62-242E-C6E0-0A03-FF6579FCCF9E}"/>
              </a:ext>
            </a:extLst>
          </p:cNvPr>
          <p:cNvSpPr/>
          <p:nvPr/>
        </p:nvSpPr>
        <p:spPr>
          <a:xfrm rot="5280000">
            <a:off x="4282279" y="2964249"/>
            <a:ext cx="675735" cy="31630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0" name="Seta: Para a Direita 19">
            <a:extLst>
              <a:ext uri="{FF2B5EF4-FFF2-40B4-BE49-F238E27FC236}">
                <a16:creationId xmlns:a16="http://schemas.microsoft.com/office/drawing/2014/main" id="{928AD561-28A5-9D21-E93C-7CAD8F6F633B}"/>
              </a:ext>
            </a:extLst>
          </p:cNvPr>
          <p:cNvSpPr/>
          <p:nvPr/>
        </p:nvSpPr>
        <p:spPr>
          <a:xfrm rot="7800000">
            <a:off x="3894089" y="4445116"/>
            <a:ext cx="675735" cy="31630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1" name="Seta: Para a Direita 20">
            <a:extLst>
              <a:ext uri="{FF2B5EF4-FFF2-40B4-BE49-F238E27FC236}">
                <a16:creationId xmlns:a16="http://schemas.microsoft.com/office/drawing/2014/main" id="{7D8DE4DE-2B65-5EAF-653D-E7EBE842CAA4}"/>
              </a:ext>
            </a:extLst>
          </p:cNvPr>
          <p:cNvSpPr/>
          <p:nvPr/>
        </p:nvSpPr>
        <p:spPr>
          <a:xfrm rot="12960000">
            <a:off x="1464317" y="4473871"/>
            <a:ext cx="675735" cy="31630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2" name="Seta: Para a Direita 21">
            <a:extLst>
              <a:ext uri="{FF2B5EF4-FFF2-40B4-BE49-F238E27FC236}">
                <a16:creationId xmlns:a16="http://schemas.microsoft.com/office/drawing/2014/main" id="{BC036A6A-759D-D3A9-AAF2-1A08443C463C}"/>
              </a:ext>
            </a:extLst>
          </p:cNvPr>
          <p:cNvSpPr/>
          <p:nvPr/>
        </p:nvSpPr>
        <p:spPr>
          <a:xfrm rot="-5400000">
            <a:off x="831713" y="3136777"/>
            <a:ext cx="675735" cy="31630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3" name="Seta: Para a Direita 22">
            <a:extLst>
              <a:ext uri="{FF2B5EF4-FFF2-40B4-BE49-F238E27FC236}">
                <a16:creationId xmlns:a16="http://schemas.microsoft.com/office/drawing/2014/main" id="{175C468C-5667-CD7E-8AAE-6A4F75720335}"/>
              </a:ext>
            </a:extLst>
          </p:cNvPr>
          <p:cNvSpPr/>
          <p:nvPr/>
        </p:nvSpPr>
        <p:spPr>
          <a:xfrm rot="-2700000">
            <a:off x="1119260" y="1957833"/>
            <a:ext cx="675735" cy="31630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6" name="Chaveta à direita 25">
            <a:extLst>
              <a:ext uri="{FF2B5EF4-FFF2-40B4-BE49-F238E27FC236}">
                <a16:creationId xmlns:a16="http://schemas.microsoft.com/office/drawing/2014/main" id="{86DFC7EE-2E49-35F1-A68D-4639A1F02D72}"/>
              </a:ext>
            </a:extLst>
          </p:cNvPr>
          <p:cNvSpPr/>
          <p:nvPr/>
        </p:nvSpPr>
        <p:spPr>
          <a:xfrm>
            <a:off x="5509569" y="1173967"/>
            <a:ext cx="474452" cy="550652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D55D4D7F-484A-56E0-E8E4-8D91AD55346F}"/>
              </a:ext>
            </a:extLst>
          </p:cNvPr>
          <p:cNvSpPr txBox="1"/>
          <p:nvPr/>
        </p:nvSpPr>
        <p:spPr>
          <a:xfrm>
            <a:off x="6418384" y="1641230"/>
            <a:ext cx="5187461" cy="36933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PT" b="1" dirty="0">
                <a:solidFill>
                  <a:srgbClr val="2F5496"/>
                </a:solidFill>
                <a:cs typeface="Calibri"/>
              </a:rPr>
              <a:t>ADAPTAR?</a:t>
            </a:r>
          </a:p>
          <a:p>
            <a:pPr algn="l"/>
            <a:endParaRPr lang="pt-PT" b="1" dirty="0">
              <a:solidFill>
                <a:srgbClr val="2F5496"/>
              </a:solidFill>
              <a:cs typeface="Calibri"/>
            </a:endParaRPr>
          </a:p>
          <a:p>
            <a:r>
              <a:rPr lang="pt-PT" b="1" dirty="0">
                <a:solidFill>
                  <a:srgbClr val="2F5496"/>
                </a:solidFill>
                <a:cs typeface="Calibri"/>
              </a:rPr>
              <a:t>CORRIGIR?</a:t>
            </a:r>
          </a:p>
          <a:p>
            <a:endParaRPr lang="pt-PT" b="1" dirty="0">
              <a:solidFill>
                <a:srgbClr val="2F5496"/>
              </a:solidFill>
              <a:cs typeface="Calibri"/>
            </a:endParaRPr>
          </a:p>
          <a:p>
            <a:r>
              <a:rPr lang="pt-PT" b="1" dirty="0">
                <a:solidFill>
                  <a:srgbClr val="2F5496"/>
                </a:solidFill>
                <a:cs typeface="Calibri"/>
              </a:rPr>
              <a:t>ALTERAR | REFORMULAR?</a:t>
            </a:r>
          </a:p>
          <a:p>
            <a:endParaRPr lang="pt-PT" b="1" dirty="0">
              <a:solidFill>
                <a:srgbClr val="2F5496"/>
              </a:solidFill>
              <a:cs typeface="Calibri"/>
            </a:endParaRPr>
          </a:p>
          <a:p>
            <a:r>
              <a:rPr lang="pt-PT" b="1" dirty="0">
                <a:solidFill>
                  <a:srgbClr val="2F5496"/>
                </a:solidFill>
                <a:cs typeface="Calibri"/>
              </a:rPr>
              <a:t>SIMPLIFICAR</a:t>
            </a:r>
          </a:p>
          <a:p>
            <a:endParaRPr lang="pt-PT" b="1" dirty="0">
              <a:solidFill>
                <a:srgbClr val="2F5496"/>
              </a:solidFill>
              <a:cs typeface="Calibri"/>
            </a:endParaRPr>
          </a:p>
          <a:p>
            <a:r>
              <a:rPr lang="pt-PT" b="1" dirty="0">
                <a:solidFill>
                  <a:srgbClr val="2F5496"/>
                </a:solidFill>
                <a:cs typeface="Calibri"/>
              </a:rPr>
              <a:t>RETIRAR | ELIMINAR?</a:t>
            </a:r>
            <a:endParaRPr lang="pt-PT" dirty="0"/>
          </a:p>
          <a:p>
            <a:endParaRPr lang="pt-PT" b="1" dirty="0">
              <a:solidFill>
                <a:srgbClr val="2F5496"/>
              </a:solidFill>
              <a:cs typeface="Calibri"/>
            </a:endParaRPr>
          </a:p>
          <a:p>
            <a:r>
              <a:rPr lang="pt-PT" b="1" dirty="0">
                <a:solidFill>
                  <a:srgbClr val="2F5496"/>
                </a:solidFill>
                <a:cs typeface="Calibri"/>
              </a:rPr>
              <a:t>AÇÃO PREVENTIVA (PARA O FUTURO)</a:t>
            </a:r>
          </a:p>
          <a:p>
            <a:endParaRPr lang="pt-PT" b="1" dirty="0">
              <a:solidFill>
                <a:srgbClr val="2F5496"/>
              </a:solidFill>
              <a:cs typeface="Calibri"/>
            </a:endParaRPr>
          </a:p>
          <a:p>
            <a:endParaRPr lang="pt-PT" b="1" dirty="0">
              <a:solidFill>
                <a:srgbClr val="2F5496"/>
              </a:solidFill>
              <a:cs typeface="Calibri"/>
            </a:endParaRPr>
          </a:p>
        </p:txBody>
      </p:sp>
      <p:sp>
        <p:nvSpPr>
          <p:cNvPr id="28" name="Seta: Movimento Para a Direita 27">
            <a:extLst>
              <a:ext uri="{FF2B5EF4-FFF2-40B4-BE49-F238E27FC236}">
                <a16:creationId xmlns:a16="http://schemas.microsoft.com/office/drawing/2014/main" id="{0869A37E-B4E4-3CB0-B0C0-171EC5B82D2A}"/>
              </a:ext>
            </a:extLst>
          </p:cNvPr>
          <p:cNvSpPr/>
          <p:nvPr/>
        </p:nvSpPr>
        <p:spPr>
          <a:xfrm>
            <a:off x="7857226" y="5666061"/>
            <a:ext cx="1193320" cy="560716"/>
          </a:xfrm>
          <a:prstGeom prst="strip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785D2F81-566F-D4E8-0C40-27B1097D36C8}"/>
              </a:ext>
            </a:extLst>
          </p:cNvPr>
          <p:cNvSpPr txBox="1"/>
          <p:nvPr/>
        </p:nvSpPr>
        <p:spPr>
          <a:xfrm>
            <a:off x="6420929" y="5658928"/>
            <a:ext cx="5647425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PT" sz="2800" b="1" dirty="0">
                <a:solidFill>
                  <a:srgbClr val="FF0000"/>
                </a:solidFill>
              </a:rPr>
              <a:t>RISCO                          </a:t>
            </a:r>
            <a:r>
              <a:rPr lang="pt-PT" sz="2800" b="1" dirty="0">
                <a:solidFill>
                  <a:schemeClr val="accent6">
                    <a:lumMod val="75000"/>
                  </a:schemeClr>
                </a:solidFill>
              </a:rPr>
              <a:t>ALTERNATIVAS </a:t>
            </a:r>
            <a:r>
              <a:rPr lang="pt-PT" sz="2800" b="1" dirty="0">
                <a:solidFill>
                  <a:srgbClr val="FF0000"/>
                </a:solidFill>
              </a:rPr>
              <a:t> </a:t>
            </a:r>
            <a:r>
              <a:rPr lang="pt-PT" sz="2800" dirty="0">
                <a:solidFill>
                  <a:srgbClr val="FF0000"/>
                </a:solidFill>
                <a:cs typeface="Calibri"/>
              </a:rPr>
              <a:t>​</a:t>
            </a:r>
            <a:endParaRPr lang="pt-PT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935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ed and blue background with text&#10;&#10;Description automatically generated">
            <a:extLst>
              <a:ext uri="{FF2B5EF4-FFF2-40B4-BE49-F238E27FC236}">
                <a16:creationId xmlns:a16="http://schemas.microsoft.com/office/drawing/2014/main" id="{1A20AED2-E5BF-FC6B-C1A1-1880B3A83D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 b="76133"/>
          <a:stretch/>
        </p:blipFill>
        <p:spPr>
          <a:xfrm>
            <a:off x="16349" y="1282"/>
            <a:ext cx="8428756" cy="1169544"/>
          </a:xfrm>
          <a:prstGeom prst="rect">
            <a:avLst/>
          </a:prstGeom>
        </p:spPr>
      </p:pic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0916CE0A-5433-799A-4795-FAFE6B6C9B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9842584"/>
              </p:ext>
            </p:extLst>
          </p:nvPr>
        </p:nvGraphicFramePr>
        <p:xfrm>
          <a:off x="3974123" y="2194784"/>
          <a:ext cx="4299090" cy="3390948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531820">
                  <a:extLst>
                    <a:ext uri="{9D8B030D-6E8A-4147-A177-3AD203B41FA5}">
                      <a16:colId xmlns:a16="http://schemas.microsoft.com/office/drawing/2014/main" val="3117730845"/>
                    </a:ext>
                  </a:extLst>
                </a:gridCol>
                <a:gridCol w="753454">
                  <a:extLst>
                    <a:ext uri="{9D8B030D-6E8A-4147-A177-3AD203B41FA5}">
                      <a16:colId xmlns:a16="http://schemas.microsoft.com/office/drawing/2014/main" val="3847554670"/>
                    </a:ext>
                  </a:extLst>
                </a:gridCol>
                <a:gridCol w="753454">
                  <a:extLst>
                    <a:ext uri="{9D8B030D-6E8A-4147-A177-3AD203B41FA5}">
                      <a16:colId xmlns:a16="http://schemas.microsoft.com/office/drawing/2014/main" val="2702253654"/>
                    </a:ext>
                  </a:extLst>
                </a:gridCol>
                <a:gridCol w="753454">
                  <a:extLst>
                    <a:ext uri="{9D8B030D-6E8A-4147-A177-3AD203B41FA5}">
                      <a16:colId xmlns:a16="http://schemas.microsoft.com/office/drawing/2014/main" val="2385150241"/>
                    </a:ext>
                  </a:extLst>
                </a:gridCol>
                <a:gridCol w="753454">
                  <a:extLst>
                    <a:ext uri="{9D8B030D-6E8A-4147-A177-3AD203B41FA5}">
                      <a16:colId xmlns:a16="http://schemas.microsoft.com/office/drawing/2014/main" val="3978041583"/>
                    </a:ext>
                  </a:extLst>
                </a:gridCol>
                <a:gridCol w="753454">
                  <a:extLst>
                    <a:ext uri="{9D8B030D-6E8A-4147-A177-3AD203B41FA5}">
                      <a16:colId xmlns:a16="http://schemas.microsoft.com/office/drawing/2014/main" val="294860698"/>
                    </a:ext>
                  </a:extLst>
                </a:gridCol>
              </a:tblGrid>
              <a:tr h="565158"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1020343"/>
                  </a:ext>
                </a:extLst>
              </a:tr>
              <a:tr h="565158"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9425384"/>
                  </a:ext>
                </a:extLst>
              </a:tr>
              <a:tr h="565158"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1039347"/>
                  </a:ext>
                </a:extLst>
              </a:tr>
              <a:tr h="565158"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3319761"/>
                  </a:ext>
                </a:extLst>
              </a:tr>
              <a:tr h="565158"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4255915"/>
                  </a:ext>
                </a:extLst>
              </a:tr>
              <a:tr h="565158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86250985"/>
                  </a:ext>
                </a:extLst>
              </a:tr>
            </a:tbl>
          </a:graphicData>
        </a:graphic>
      </p:graphicFrame>
      <p:sp>
        <p:nvSpPr>
          <p:cNvPr id="5" name="CaixaDeTexto 4">
            <a:extLst>
              <a:ext uri="{FF2B5EF4-FFF2-40B4-BE49-F238E27FC236}">
                <a16:creationId xmlns:a16="http://schemas.microsoft.com/office/drawing/2014/main" id="{D498F421-BFC6-F31A-C954-CF5BA3D397E1}"/>
              </a:ext>
            </a:extLst>
          </p:cNvPr>
          <p:cNvSpPr txBox="1"/>
          <p:nvPr/>
        </p:nvSpPr>
        <p:spPr>
          <a:xfrm>
            <a:off x="3167742" y="949102"/>
            <a:ext cx="6204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600" dirty="0"/>
              <a:t>Matriz de Risco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475791F6-C862-F2D4-1A92-D169CA1281C4}"/>
              </a:ext>
            </a:extLst>
          </p:cNvPr>
          <p:cNvSpPr txBox="1"/>
          <p:nvPr/>
        </p:nvSpPr>
        <p:spPr>
          <a:xfrm rot="16200000">
            <a:off x="1171823" y="3511707"/>
            <a:ext cx="39955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dirty="0"/>
              <a:t>Probabilidade de acontecer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D5FDE893-CD80-C84E-F527-9E5A35217B16}"/>
              </a:ext>
            </a:extLst>
          </p:cNvPr>
          <p:cNvSpPr txBox="1"/>
          <p:nvPr/>
        </p:nvSpPr>
        <p:spPr>
          <a:xfrm>
            <a:off x="3021239" y="5709517"/>
            <a:ext cx="62048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dirty="0"/>
              <a:t>Consequências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7E33202B-373A-B5A6-48A1-3A4E2670DED1}"/>
              </a:ext>
            </a:extLst>
          </p:cNvPr>
          <p:cNvSpPr txBox="1"/>
          <p:nvPr/>
        </p:nvSpPr>
        <p:spPr>
          <a:xfrm>
            <a:off x="3021239" y="2262367"/>
            <a:ext cx="1599746" cy="2703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 algn="ctr">
              <a:lnSpc>
                <a:spcPct val="200000"/>
              </a:lnSpc>
              <a:spcAft>
                <a:spcPts val="1200"/>
              </a:spcAft>
            </a:pPr>
            <a:r>
              <a:rPr lang="pt-PT" sz="1000" dirty="0"/>
              <a:t>Muito provável</a:t>
            </a:r>
          </a:p>
          <a:p>
            <a:pPr algn="ctr">
              <a:lnSpc>
                <a:spcPct val="250000"/>
              </a:lnSpc>
              <a:spcBef>
                <a:spcPts val="600"/>
              </a:spcBef>
              <a:spcAft>
                <a:spcPts val="1200"/>
              </a:spcAft>
            </a:pPr>
            <a:r>
              <a:rPr lang="pt-PT" sz="1000" dirty="0"/>
              <a:t>Provável</a:t>
            </a:r>
          </a:p>
          <a:p>
            <a:pPr algn="ctr">
              <a:spcBef>
                <a:spcPts val="600"/>
              </a:spcBef>
              <a:spcAft>
                <a:spcPts val="1200"/>
              </a:spcAft>
            </a:pPr>
            <a:r>
              <a:rPr lang="pt-PT" sz="1000" dirty="0"/>
              <a:t>Alguma</a:t>
            </a:r>
            <a:br>
              <a:rPr lang="pt-PT" sz="1000" dirty="0"/>
            </a:br>
            <a:r>
              <a:rPr lang="pt-PT" sz="1000" dirty="0"/>
              <a:t> probabilidade</a:t>
            </a:r>
          </a:p>
          <a:p>
            <a:pPr algn="ctr">
              <a:lnSpc>
                <a:spcPct val="300000"/>
              </a:lnSpc>
              <a:spcAft>
                <a:spcPts val="1200"/>
              </a:spcAft>
            </a:pPr>
            <a:r>
              <a:rPr lang="pt-PT" sz="1000" dirty="0"/>
              <a:t>Pouco provável</a:t>
            </a:r>
          </a:p>
          <a:p>
            <a:pPr algn="ctr">
              <a:lnSpc>
                <a:spcPct val="250000"/>
              </a:lnSpc>
              <a:spcAft>
                <a:spcPts val="1200"/>
              </a:spcAft>
            </a:pPr>
            <a:r>
              <a:rPr lang="pt-PT" sz="1000" dirty="0"/>
              <a:t>Improvável</a:t>
            </a:r>
          </a:p>
        </p:txBody>
      </p:sp>
      <p:graphicFrame>
        <p:nvGraphicFramePr>
          <p:cNvPr id="10" name="Tabela 9">
            <a:extLst>
              <a:ext uri="{FF2B5EF4-FFF2-40B4-BE49-F238E27FC236}">
                <a16:creationId xmlns:a16="http://schemas.microsoft.com/office/drawing/2014/main" id="{36582A62-FF92-5193-461F-B045C26341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1955962"/>
              </p:ext>
            </p:extLst>
          </p:nvPr>
        </p:nvGraphicFramePr>
        <p:xfrm>
          <a:off x="4494362" y="5368974"/>
          <a:ext cx="3778851" cy="4070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8445">
                  <a:extLst>
                    <a:ext uri="{9D8B030D-6E8A-4147-A177-3AD203B41FA5}">
                      <a16:colId xmlns:a16="http://schemas.microsoft.com/office/drawing/2014/main" val="2532326765"/>
                    </a:ext>
                  </a:extLst>
                </a:gridCol>
                <a:gridCol w="729619">
                  <a:extLst>
                    <a:ext uri="{9D8B030D-6E8A-4147-A177-3AD203B41FA5}">
                      <a16:colId xmlns:a16="http://schemas.microsoft.com/office/drawing/2014/main" val="2229445580"/>
                    </a:ext>
                  </a:extLst>
                </a:gridCol>
                <a:gridCol w="785745">
                  <a:extLst>
                    <a:ext uri="{9D8B030D-6E8A-4147-A177-3AD203B41FA5}">
                      <a16:colId xmlns:a16="http://schemas.microsoft.com/office/drawing/2014/main" val="1789673436"/>
                    </a:ext>
                  </a:extLst>
                </a:gridCol>
                <a:gridCol w="713585">
                  <a:extLst>
                    <a:ext uri="{9D8B030D-6E8A-4147-A177-3AD203B41FA5}">
                      <a16:colId xmlns:a16="http://schemas.microsoft.com/office/drawing/2014/main" val="865763786"/>
                    </a:ext>
                  </a:extLst>
                </a:gridCol>
                <a:gridCol w="721457">
                  <a:extLst>
                    <a:ext uri="{9D8B030D-6E8A-4147-A177-3AD203B41FA5}">
                      <a16:colId xmlns:a16="http://schemas.microsoft.com/office/drawing/2014/main" val="379450572"/>
                    </a:ext>
                  </a:extLst>
                </a:gridCol>
              </a:tblGrid>
              <a:tr h="407003">
                <a:tc>
                  <a:txBody>
                    <a:bodyPr/>
                    <a:lstStyle/>
                    <a:p>
                      <a:pPr algn="ctr"/>
                      <a:r>
                        <a:rPr lang="pt-PT" sz="1000" b="0" dirty="0">
                          <a:solidFill>
                            <a:schemeClr val="tx1"/>
                          </a:solidFill>
                        </a:rPr>
                        <a:t>Muito</a:t>
                      </a:r>
                      <a:br>
                        <a:rPr lang="pt-PT" sz="10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pt-PT" sz="1000" b="0" dirty="0">
                          <a:solidFill>
                            <a:schemeClr val="tx1"/>
                          </a:solidFill>
                        </a:rPr>
                        <a:t>reduzidas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000" b="0" dirty="0">
                          <a:solidFill>
                            <a:schemeClr val="tx1"/>
                          </a:solidFill>
                        </a:rPr>
                        <a:t>Reduzidas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000" b="0" dirty="0">
                          <a:solidFill>
                            <a:schemeClr val="tx1"/>
                          </a:solidFill>
                        </a:rPr>
                        <a:t>Moderadas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000" b="0" dirty="0">
                          <a:solidFill>
                            <a:schemeClr val="tx1"/>
                          </a:solidFill>
                        </a:rPr>
                        <a:t>Elevadas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b="0" dirty="0">
                          <a:solidFill>
                            <a:schemeClr val="tx1"/>
                          </a:solidFill>
                        </a:rPr>
                        <a:t>Muito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b="0" dirty="0">
                          <a:solidFill>
                            <a:schemeClr val="tx1"/>
                          </a:solidFill>
                        </a:rPr>
                        <a:t>elevadas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2951093"/>
                  </a:ext>
                </a:extLst>
              </a:tr>
            </a:tbl>
          </a:graphicData>
        </a:graphic>
      </p:graphicFrame>
      <p:graphicFrame>
        <p:nvGraphicFramePr>
          <p:cNvPr id="11" name="Tabela 10">
            <a:extLst>
              <a:ext uri="{FF2B5EF4-FFF2-40B4-BE49-F238E27FC236}">
                <a16:creationId xmlns:a16="http://schemas.microsoft.com/office/drawing/2014/main" id="{E6821352-959F-EF1B-66CF-C31C66F8E6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9763987"/>
              </p:ext>
            </p:extLst>
          </p:nvPr>
        </p:nvGraphicFramePr>
        <p:xfrm>
          <a:off x="9226095" y="2194784"/>
          <a:ext cx="587376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376">
                  <a:extLst>
                    <a:ext uri="{9D8B030D-6E8A-4147-A177-3AD203B41FA5}">
                      <a16:colId xmlns:a16="http://schemas.microsoft.com/office/drawing/2014/main" val="31159270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sz="1200" dirty="0"/>
                        <a:t>Alto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284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sz="1200" dirty="0"/>
                        <a:t>Médio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84668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sz="1200" dirty="0"/>
                        <a:t>Baixo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6234292"/>
                  </a:ext>
                </a:extLst>
              </a:tr>
            </a:tbl>
          </a:graphicData>
        </a:graphic>
      </p:graphicFrame>
      <p:sp>
        <p:nvSpPr>
          <p:cNvPr id="12" name="CaixaDeTexto 11">
            <a:extLst>
              <a:ext uri="{FF2B5EF4-FFF2-40B4-BE49-F238E27FC236}">
                <a16:creationId xmlns:a16="http://schemas.microsoft.com/office/drawing/2014/main" id="{6656282A-F1E1-CDE7-9FEE-4B294A46376E}"/>
              </a:ext>
            </a:extLst>
          </p:cNvPr>
          <p:cNvSpPr txBox="1"/>
          <p:nvPr/>
        </p:nvSpPr>
        <p:spPr>
          <a:xfrm>
            <a:off x="9813471" y="2262367"/>
            <a:ext cx="13062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100" b="1" dirty="0"/>
              <a:t>Riscos principais</a:t>
            </a:r>
          </a:p>
        </p:txBody>
      </p:sp>
    </p:spTree>
    <p:extLst>
      <p:ext uri="{BB962C8B-B14F-4D97-AF65-F5344CB8AC3E}">
        <p14:creationId xmlns:p14="http://schemas.microsoft.com/office/powerpoint/2010/main" val="579299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ed and blue background with text&#10;&#10;Description automatically generated">
            <a:extLst>
              <a:ext uri="{FF2B5EF4-FFF2-40B4-BE49-F238E27FC236}">
                <a16:creationId xmlns:a16="http://schemas.microsoft.com/office/drawing/2014/main" id="{1A20AED2-E5BF-FC6B-C1A1-1880B3A83D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 b="76133"/>
          <a:stretch/>
        </p:blipFill>
        <p:spPr>
          <a:xfrm>
            <a:off x="16349" y="1282"/>
            <a:ext cx="8428756" cy="1169544"/>
          </a:xfrm>
          <a:prstGeom prst="rect">
            <a:avLst/>
          </a:prstGeom>
        </p:spPr>
      </p:pic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0916CE0A-5433-799A-4795-FAFE6B6C9B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9062191"/>
              </p:ext>
            </p:extLst>
          </p:nvPr>
        </p:nvGraphicFramePr>
        <p:xfrm>
          <a:off x="4785007" y="3035566"/>
          <a:ext cx="2987396" cy="2356338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369556">
                  <a:extLst>
                    <a:ext uri="{9D8B030D-6E8A-4147-A177-3AD203B41FA5}">
                      <a16:colId xmlns:a16="http://schemas.microsoft.com/office/drawing/2014/main" val="3117730845"/>
                    </a:ext>
                  </a:extLst>
                </a:gridCol>
                <a:gridCol w="523568">
                  <a:extLst>
                    <a:ext uri="{9D8B030D-6E8A-4147-A177-3AD203B41FA5}">
                      <a16:colId xmlns:a16="http://schemas.microsoft.com/office/drawing/2014/main" val="3847554670"/>
                    </a:ext>
                  </a:extLst>
                </a:gridCol>
                <a:gridCol w="523568">
                  <a:extLst>
                    <a:ext uri="{9D8B030D-6E8A-4147-A177-3AD203B41FA5}">
                      <a16:colId xmlns:a16="http://schemas.microsoft.com/office/drawing/2014/main" val="2702253654"/>
                    </a:ext>
                  </a:extLst>
                </a:gridCol>
                <a:gridCol w="523568">
                  <a:extLst>
                    <a:ext uri="{9D8B030D-6E8A-4147-A177-3AD203B41FA5}">
                      <a16:colId xmlns:a16="http://schemas.microsoft.com/office/drawing/2014/main" val="2385150241"/>
                    </a:ext>
                  </a:extLst>
                </a:gridCol>
                <a:gridCol w="523568">
                  <a:extLst>
                    <a:ext uri="{9D8B030D-6E8A-4147-A177-3AD203B41FA5}">
                      <a16:colId xmlns:a16="http://schemas.microsoft.com/office/drawing/2014/main" val="3978041583"/>
                    </a:ext>
                  </a:extLst>
                </a:gridCol>
                <a:gridCol w="523568">
                  <a:extLst>
                    <a:ext uri="{9D8B030D-6E8A-4147-A177-3AD203B41FA5}">
                      <a16:colId xmlns:a16="http://schemas.microsoft.com/office/drawing/2014/main" val="294860698"/>
                    </a:ext>
                  </a:extLst>
                </a:gridCol>
              </a:tblGrid>
              <a:tr h="392723">
                <a:tc>
                  <a:txBody>
                    <a:bodyPr/>
                    <a:lstStyle/>
                    <a:p>
                      <a:pPr algn="r"/>
                      <a:r>
                        <a:rPr lang="pt-PT" sz="1300" dirty="0"/>
                        <a:t>5</a:t>
                      </a:r>
                    </a:p>
                  </a:txBody>
                  <a:tcPr marL="63541" marR="63541" marT="31770" marB="3177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pt-PT" sz="1300" dirty="0"/>
                    </a:p>
                  </a:txBody>
                  <a:tcPr marL="63541" marR="63541" marT="31770" marB="31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sz="1300" dirty="0"/>
                    </a:p>
                  </a:txBody>
                  <a:tcPr marL="63541" marR="63541" marT="31770" marB="3177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sz="1300" dirty="0"/>
                    </a:p>
                  </a:txBody>
                  <a:tcPr marL="63541" marR="63541" marT="31770" marB="3177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sz="1300" dirty="0"/>
                    </a:p>
                  </a:txBody>
                  <a:tcPr marL="63541" marR="63541" marT="31770" marB="3177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sz="1300" dirty="0"/>
                    </a:p>
                  </a:txBody>
                  <a:tcPr marL="63541" marR="63541" marT="31770" marB="31770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1020343"/>
                  </a:ext>
                </a:extLst>
              </a:tr>
              <a:tr h="392723">
                <a:tc>
                  <a:txBody>
                    <a:bodyPr/>
                    <a:lstStyle/>
                    <a:p>
                      <a:pPr algn="r"/>
                      <a:r>
                        <a:rPr lang="pt-PT" sz="1300" dirty="0"/>
                        <a:t>4</a:t>
                      </a:r>
                    </a:p>
                  </a:txBody>
                  <a:tcPr marL="63541" marR="63541" marT="31770" marB="3177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pt-PT" sz="1300" dirty="0"/>
                    </a:p>
                  </a:txBody>
                  <a:tcPr marL="63541" marR="63541" marT="31770" marB="31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sz="1300" dirty="0"/>
                    </a:p>
                  </a:txBody>
                  <a:tcPr marL="63541" marR="63541" marT="31770" marB="3177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sz="1300" dirty="0"/>
                    </a:p>
                  </a:txBody>
                  <a:tcPr marL="63541" marR="63541" marT="31770" marB="3177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sz="1300" dirty="0"/>
                    </a:p>
                  </a:txBody>
                  <a:tcPr marL="63541" marR="63541" marT="31770" marB="3177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sz="1300" dirty="0"/>
                    </a:p>
                  </a:txBody>
                  <a:tcPr marL="63541" marR="63541" marT="31770" marB="31770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9425384"/>
                  </a:ext>
                </a:extLst>
              </a:tr>
              <a:tr h="392723">
                <a:tc>
                  <a:txBody>
                    <a:bodyPr/>
                    <a:lstStyle/>
                    <a:p>
                      <a:pPr algn="r"/>
                      <a:r>
                        <a:rPr lang="pt-PT" sz="1300" dirty="0"/>
                        <a:t>3</a:t>
                      </a:r>
                    </a:p>
                  </a:txBody>
                  <a:tcPr marL="63541" marR="63541" marT="31770" marB="3177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pt-PT" sz="1300" dirty="0"/>
                    </a:p>
                  </a:txBody>
                  <a:tcPr marL="63541" marR="63541" marT="31770" marB="31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sz="1300" dirty="0"/>
                    </a:p>
                  </a:txBody>
                  <a:tcPr marL="63541" marR="63541" marT="31770" marB="3177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sz="1300" dirty="0"/>
                    </a:p>
                  </a:txBody>
                  <a:tcPr marL="63541" marR="63541" marT="31770" marB="3177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sz="1300" dirty="0"/>
                    </a:p>
                  </a:txBody>
                  <a:tcPr marL="63541" marR="63541" marT="31770" marB="3177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sz="1300" dirty="0"/>
                    </a:p>
                  </a:txBody>
                  <a:tcPr marL="63541" marR="63541" marT="31770" marB="31770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1039347"/>
                  </a:ext>
                </a:extLst>
              </a:tr>
              <a:tr h="392723">
                <a:tc>
                  <a:txBody>
                    <a:bodyPr/>
                    <a:lstStyle/>
                    <a:p>
                      <a:pPr algn="r"/>
                      <a:r>
                        <a:rPr lang="pt-PT" sz="1300" dirty="0"/>
                        <a:t>2</a:t>
                      </a:r>
                    </a:p>
                  </a:txBody>
                  <a:tcPr marL="63541" marR="63541" marT="31770" marB="3177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pt-PT" sz="1300" dirty="0"/>
                    </a:p>
                  </a:txBody>
                  <a:tcPr marL="63541" marR="63541" marT="31770" marB="31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sz="1300" dirty="0"/>
                    </a:p>
                  </a:txBody>
                  <a:tcPr marL="63541" marR="63541" marT="31770" marB="3177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sz="1300" dirty="0"/>
                    </a:p>
                  </a:txBody>
                  <a:tcPr marL="63541" marR="63541" marT="31770" marB="3177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sz="1300" dirty="0"/>
                    </a:p>
                  </a:txBody>
                  <a:tcPr marL="63541" marR="63541" marT="31770" marB="3177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sz="1300" dirty="0"/>
                    </a:p>
                  </a:txBody>
                  <a:tcPr marL="63541" marR="63541" marT="31770" marB="3177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3319761"/>
                  </a:ext>
                </a:extLst>
              </a:tr>
              <a:tr h="392723">
                <a:tc>
                  <a:txBody>
                    <a:bodyPr/>
                    <a:lstStyle/>
                    <a:p>
                      <a:pPr algn="r"/>
                      <a:r>
                        <a:rPr lang="pt-PT" sz="1300" dirty="0"/>
                        <a:t>1</a:t>
                      </a:r>
                    </a:p>
                  </a:txBody>
                  <a:tcPr marL="63541" marR="63541" marT="31770" marB="3177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pt-PT" sz="1300" dirty="0"/>
                    </a:p>
                  </a:txBody>
                  <a:tcPr marL="63541" marR="63541" marT="31770" marB="31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sz="1300" dirty="0"/>
                    </a:p>
                  </a:txBody>
                  <a:tcPr marL="63541" marR="63541" marT="31770" marB="3177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sz="1300" dirty="0"/>
                    </a:p>
                  </a:txBody>
                  <a:tcPr marL="63541" marR="63541" marT="31770" marB="3177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sz="1300" dirty="0"/>
                    </a:p>
                  </a:txBody>
                  <a:tcPr marL="63541" marR="63541" marT="31770" marB="3177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sz="1300" dirty="0"/>
                    </a:p>
                  </a:txBody>
                  <a:tcPr marL="63541" marR="63541" marT="31770" marB="3177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4255915"/>
                  </a:ext>
                </a:extLst>
              </a:tr>
              <a:tr h="392723">
                <a:tc>
                  <a:txBody>
                    <a:bodyPr/>
                    <a:lstStyle/>
                    <a:p>
                      <a:endParaRPr lang="pt-PT" sz="1300" dirty="0"/>
                    </a:p>
                  </a:txBody>
                  <a:tcPr marL="63541" marR="63541" marT="31770" marB="3177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300" dirty="0"/>
                        <a:t>1</a:t>
                      </a:r>
                    </a:p>
                  </a:txBody>
                  <a:tcPr marL="63541" marR="63541" marT="31770" marB="317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300" dirty="0"/>
                        <a:t>2</a:t>
                      </a:r>
                    </a:p>
                  </a:txBody>
                  <a:tcPr marL="63541" marR="63541" marT="31770" marB="3177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300" dirty="0"/>
                        <a:t>3</a:t>
                      </a:r>
                    </a:p>
                  </a:txBody>
                  <a:tcPr marL="63541" marR="63541" marT="31770" marB="3177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300" dirty="0"/>
                        <a:t>4</a:t>
                      </a:r>
                    </a:p>
                  </a:txBody>
                  <a:tcPr marL="63541" marR="63541" marT="31770" marB="3177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300" dirty="0"/>
                        <a:t>5</a:t>
                      </a:r>
                    </a:p>
                  </a:txBody>
                  <a:tcPr marL="63541" marR="63541" marT="31770" marB="3177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86250985"/>
                  </a:ext>
                </a:extLst>
              </a:tr>
            </a:tbl>
          </a:graphicData>
        </a:graphic>
      </p:graphicFrame>
      <p:sp>
        <p:nvSpPr>
          <p:cNvPr id="5" name="CaixaDeTexto 4">
            <a:extLst>
              <a:ext uri="{FF2B5EF4-FFF2-40B4-BE49-F238E27FC236}">
                <a16:creationId xmlns:a16="http://schemas.microsoft.com/office/drawing/2014/main" id="{D498F421-BFC6-F31A-C954-CF5BA3D397E1}"/>
              </a:ext>
            </a:extLst>
          </p:cNvPr>
          <p:cNvSpPr txBox="1"/>
          <p:nvPr/>
        </p:nvSpPr>
        <p:spPr>
          <a:xfrm>
            <a:off x="4807882" y="2126307"/>
            <a:ext cx="2987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600" dirty="0"/>
              <a:t>Comunicação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475791F6-C862-F2D4-1A92-D169CA1281C4}"/>
              </a:ext>
            </a:extLst>
          </p:cNvPr>
          <p:cNvSpPr txBox="1"/>
          <p:nvPr/>
        </p:nvSpPr>
        <p:spPr>
          <a:xfrm rot="16200000">
            <a:off x="2859660" y="3954169"/>
            <a:ext cx="27764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200" dirty="0"/>
              <a:t>Probabilidade de acontecer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D5FDE893-CD80-C84E-F527-9E5A35217B16}"/>
              </a:ext>
            </a:extLst>
          </p:cNvPr>
          <p:cNvSpPr txBox="1"/>
          <p:nvPr/>
        </p:nvSpPr>
        <p:spPr>
          <a:xfrm>
            <a:off x="3832122" y="5648599"/>
            <a:ext cx="43116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600" dirty="0"/>
              <a:t>Consequências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7E33202B-373A-B5A6-48A1-3A4E2670DED1}"/>
              </a:ext>
            </a:extLst>
          </p:cNvPr>
          <p:cNvSpPr txBox="1"/>
          <p:nvPr/>
        </p:nvSpPr>
        <p:spPr>
          <a:xfrm>
            <a:off x="4070454" y="3066379"/>
            <a:ext cx="1111647" cy="193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 algn="ctr">
              <a:lnSpc>
                <a:spcPct val="200000"/>
              </a:lnSpc>
              <a:spcAft>
                <a:spcPts val="1200"/>
              </a:spcAft>
            </a:pPr>
            <a:r>
              <a:rPr lang="pt-PT" sz="600" dirty="0"/>
              <a:t>Muito provável</a:t>
            </a:r>
          </a:p>
          <a:p>
            <a:pPr algn="ctr">
              <a:lnSpc>
                <a:spcPct val="250000"/>
              </a:lnSpc>
              <a:spcBef>
                <a:spcPts val="600"/>
              </a:spcBef>
              <a:spcAft>
                <a:spcPts val="1200"/>
              </a:spcAft>
            </a:pPr>
            <a:r>
              <a:rPr lang="pt-PT" sz="600" dirty="0"/>
              <a:t>Provável</a:t>
            </a:r>
          </a:p>
          <a:p>
            <a:pPr algn="ctr">
              <a:spcBef>
                <a:spcPts val="600"/>
              </a:spcBef>
              <a:spcAft>
                <a:spcPts val="1200"/>
              </a:spcAft>
            </a:pPr>
            <a:r>
              <a:rPr lang="pt-PT" sz="600" dirty="0"/>
              <a:t>Alguma</a:t>
            </a:r>
            <a:br>
              <a:rPr lang="pt-PT" sz="600" dirty="0"/>
            </a:br>
            <a:r>
              <a:rPr lang="pt-PT" sz="600" dirty="0"/>
              <a:t> probabilidade</a:t>
            </a:r>
          </a:p>
          <a:p>
            <a:pPr algn="ctr">
              <a:lnSpc>
                <a:spcPct val="300000"/>
              </a:lnSpc>
              <a:spcAft>
                <a:spcPts val="1200"/>
              </a:spcAft>
            </a:pPr>
            <a:r>
              <a:rPr lang="pt-PT" sz="600" dirty="0"/>
              <a:t>Pouco provável</a:t>
            </a:r>
          </a:p>
          <a:p>
            <a:pPr algn="ctr">
              <a:lnSpc>
                <a:spcPct val="250000"/>
              </a:lnSpc>
              <a:spcAft>
                <a:spcPts val="1200"/>
              </a:spcAft>
            </a:pPr>
            <a:r>
              <a:rPr lang="pt-PT" sz="600" dirty="0"/>
              <a:t>Improvável</a:t>
            </a:r>
          </a:p>
        </p:txBody>
      </p:sp>
      <p:graphicFrame>
        <p:nvGraphicFramePr>
          <p:cNvPr id="10" name="Tabela 9">
            <a:extLst>
              <a:ext uri="{FF2B5EF4-FFF2-40B4-BE49-F238E27FC236}">
                <a16:creationId xmlns:a16="http://schemas.microsoft.com/office/drawing/2014/main" id="{36582A62-FF92-5193-461F-B045C26341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1883306"/>
              </p:ext>
            </p:extLst>
          </p:nvPr>
        </p:nvGraphicFramePr>
        <p:xfrm>
          <a:off x="5149973" y="5198076"/>
          <a:ext cx="2625887" cy="2828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5678">
                  <a:extLst>
                    <a:ext uri="{9D8B030D-6E8A-4147-A177-3AD203B41FA5}">
                      <a16:colId xmlns:a16="http://schemas.microsoft.com/office/drawing/2014/main" val="2532326765"/>
                    </a:ext>
                  </a:extLst>
                </a:gridCol>
                <a:gridCol w="507005">
                  <a:extLst>
                    <a:ext uri="{9D8B030D-6E8A-4147-A177-3AD203B41FA5}">
                      <a16:colId xmlns:a16="http://schemas.microsoft.com/office/drawing/2014/main" val="2229445580"/>
                    </a:ext>
                  </a:extLst>
                </a:gridCol>
                <a:gridCol w="546007">
                  <a:extLst>
                    <a:ext uri="{9D8B030D-6E8A-4147-A177-3AD203B41FA5}">
                      <a16:colId xmlns:a16="http://schemas.microsoft.com/office/drawing/2014/main" val="1789673436"/>
                    </a:ext>
                  </a:extLst>
                </a:gridCol>
                <a:gridCol w="495864">
                  <a:extLst>
                    <a:ext uri="{9D8B030D-6E8A-4147-A177-3AD203B41FA5}">
                      <a16:colId xmlns:a16="http://schemas.microsoft.com/office/drawing/2014/main" val="865763786"/>
                    </a:ext>
                  </a:extLst>
                </a:gridCol>
                <a:gridCol w="501333">
                  <a:extLst>
                    <a:ext uri="{9D8B030D-6E8A-4147-A177-3AD203B41FA5}">
                      <a16:colId xmlns:a16="http://schemas.microsoft.com/office/drawing/2014/main" val="379450572"/>
                    </a:ext>
                  </a:extLst>
                </a:gridCol>
              </a:tblGrid>
              <a:tr h="282823">
                <a:tc>
                  <a:txBody>
                    <a:bodyPr/>
                    <a:lstStyle/>
                    <a:p>
                      <a:pPr algn="ctr"/>
                      <a:r>
                        <a:rPr lang="pt-PT" sz="700" b="0" dirty="0">
                          <a:solidFill>
                            <a:schemeClr val="tx1"/>
                          </a:solidFill>
                        </a:rPr>
                        <a:t>Muito</a:t>
                      </a:r>
                      <a:br>
                        <a:rPr lang="pt-PT" sz="7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pt-PT" sz="700" b="0" dirty="0">
                          <a:solidFill>
                            <a:schemeClr val="tx1"/>
                          </a:solidFill>
                        </a:rPr>
                        <a:t>reduzidas </a:t>
                      </a:r>
                    </a:p>
                  </a:txBody>
                  <a:tcPr marL="63541" marR="63541" marT="31770" marB="317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700" b="0" dirty="0">
                          <a:solidFill>
                            <a:schemeClr val="tx1"/>
                          </a:solidFill>
                        </a:rPr>
                        <a:t>Reduzidas</a:t>
                      </a:r>
                    </a:p>
                  </a:txBody>
                  <a:tcPr marL="63541" marR="63541" marT="31770" marB="317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700" b="0" dirty="0">
                          <a:solidFill>
                            <a:schemeClr val="tx1"/>
                          </a:solidFill>
                        </a:rPr>
                        <a:t>Moderadas</a:t>
                      </a:r>
                    </a:p>
                  </a:txBody>
                  <a:tcPr marL="63541" marR="63541" marT="31770" marB="317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700" b="0" dirty="0">
                          <a:solidFill>
                            <a:schemeClr val="tx1"/>
                          </a:solidFill>
                        </a:rPr>
                        <a:t>Elevadas</a:t>
                      </a:r>
                    </a:p>
                  </a:txBody>
                  <a:tcPr marL="63541" marR="63541" marT="31770" marB="317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700" b="0" dirty="0">
                          <a:solidFill>
                            <a:schemeClr val="tx1"/>
                          </a:solidFill>
                        </a:rPr>
                        <a:t>Muito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700" b="0" dirty="0">
                          <a:solidFill>
                            <a:schemeClr val="tx1"/>
                          </a:solidFill>
                        </a:rPr>
                        <a:t>elevadas</a:t>
                      </a:r>
                    </a:p>
                  </a:txBody>
                  <a:tcPr marL="63541" marR="63541" marT="31770" marB="317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2951093"/>
                  </a:ext>
                </a:extLst>
              </a:tr>
            </a:tbl>
          </a:graphicData>
        </a:graphic>
      </p:graphicFrame>
      <p:sp>
        <p:nvSpPr>
          <p:cNvPr id="4" name="CaixaDeTexto 3">
            <a:extLst>
              <a:ext uri="{FF2B5EF4-FFF2-40B4-BE49-F238E27FC236}">
                <a16:creationId xmlns:a16="http://schemas.microsoft.com/office/drawing/2014/main" id="{98820861-5E8A-E363-6463-51A17D4B2B19}"/>
              </a:ext>
            </a:extLst>
          </p:cNvPr>
          <p:cNvSpPr txBox="1"/>
          <p:nvPr/>
        </p:nvSpPr>
        <p:spPr>
          <a:xfrm>
            <a:off x="8171020" y="2704438"/>
            <a:ext cx="2987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600" dirty="0"/>
              <a:t>Decisão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86ED3A4C-576D-AB66-AF2A-A6DC771FA0D5}"/>
              </a:ext>
            </a:extLst>
          </p:cNvPr>
          <p:cNvSpPr txBox="1"/>
          <p:nvPr/>
        </p:nvSpPr>
        <p:spPr>
          <a:xfrm>
            <a:off x="705948" y="1653665"/>
            <a:ext cx="2987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600" dirty="0"/>
              <a:t>Identificação</a:t>
            </a:r>
          </a:p>
        </p:txBody>
      </p:sp>
      <p:sp>
        <p:nvSpPr>
          <p:cNvPr id="11" name="Raio 10">
            <a:extLst>
              <a:ext uri="{FF2B5EF4-FFF2-40B4-BE49-F238E27FC236}">
                <a16:creationId xmlns:a16="http://schemas.microsoft.com/office/drawing/2014/main" id="{2578C1C6-0A93-6354-6788-1978165780FE}"/>
              </a:ext>
            </a:extLst>
          </p:cNvPr>
          <p:cNvSpPr/>
          <p:nvPr/>
        </p:nvSpPr>
        <p:spPr>
          <a:xfrm>
            <a:off x="1245539" y="3001992"/>
            <a:ext cx="897147" cy="854015"/>
          </a:xfrm>
          <a:prstGeom prst="lightningBolt">
            <a:avLst/>
          </a:prstGeom>
          <a:solidFill>
            <a:srgbClr val="FFC000"/>
          </a:solidFill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PT" dirty="0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2D53DDC1-BADE-C54F-DF3A-9DE5D440788F}"/>
              </a:ext>
            </a:extLst>
          </p:cNvPr>
          <p:cNvSpPr txBox="1"/>
          <p:nvPr/>
        </p:nvSpPr>
        <p:spPr>
          <a:xfrm>
            <a:off x="1388852" y="3166103"/>
            <a:ext cx="680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b="1" dirty="0">
                <a:solidFill>
                  <a:srgbClr val="FF0000"/>
                </a:solidFill>
              </a:rPr>
              <a:t>Risco</a:t>
            </a:r>
          </a:p>
        </p:txBody>
      </p:sp>
      <p:sp>
        <p:nvSpPr>
          <p:cNvPr id="13" name="Seta: Curvada para Baixo 12">
            <a:extLst>
              <a:ext uri="{FF2B5EF4-FFF2-40B4-BE49-F238E27FC236}">
                <a16:creationId xmlns:a16="http://schemas.microsoft.com/office/drawing/2014/main" id="{B6F0DE1D-9FFC-3F5A-DB55-3A0BC263D3F7}"/>
              </a:ext>
            </a:extLst>
          </p:cNvPr>
          <p:cNvSpPr/>
          <p:nvPr/>
        </p:nvSpPr>
        <p:spPr>
          <a:xfrm rot="848145">
            <a:off x="3692532" y="1721716"/>
            <a:ext cx="1533388" cy="431833"/>
          </a:xfrm>
          <a:prstGeom prst="curved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14" name="Seta: Curvada para Baixo 13">
            <a:extLst>
              <a:ext uri="{FF2B5EF4-FFF2-40B4-BE49-F238E27FC236}">
                <a16:creationId xmlns:a16="http://schemas.microsoft.com/office/drawing/2014/main" id="{118D7AF3-8C94-57C3-A4AE-58D977F0D2C9}"/>
              </a:ext>
            </a:extLst>
          </p:cNvPr>
          <p:cNvSpPr/>
          <p:nvPr/>
        </p:nvSpPr>
        <p:spPr>
          <a:xfrm rot="848145">
            <a:off x="7678410" y="2099123"/>
            <a:ext cx="1533388" cy="431833"/>
          </a:xfrm>
          <a:prstGeom prst="curved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AB10AD8E-806F-CDE2-1A17-940F9FADED87}"/>
              </a:ext>
            </a:extLst>
          </p:cNvPr>
          <p:cNvSpPr txBox="1"/>
          <p:nvPr/>
        </p:nvSpPr>
        <p:spPr>
          <a:xfrm rot="676149">
            <a:off x="3832122" y="1249088"/>
            <a:ext cx="1596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b="1" dirty="0">
                <a:solidFill>
                  <a:srgbClr val="FF0000"/>
                </a:solidFill>
              </a:rPr>
              <a:t>É significativo?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18DFF2B5-53E4-5549-768D-4B4D7FA71A7A}"/>
              </a:ext>
            </a:extLst>
          </p:cNvPr>
          <p:cNvSpPr txBox="1"/>
          <p:nvPr/>
        </p:nvSpPr>
        <p:spPr>
          <a:xfrm rot="676149">
            <a:off x="7432895" y="1672775"/>
            <a:ext cx="2641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b="1" dirty="0">
                <a:solidFill>
                  <a:srgbClr val="FF0000"/>
                </a:solidFill>
              </a:rPr>
              <a:t>O que é que vamos fazer?</a:t>
            </a:r>
          </a:p>
        </p:txBody>
      </p:sp>
    </p:spTree>
    <p:extLst>
      <p:ext uri="{BB962C8B-B14F-4D97-AF65-F5344CB8AC3E}">
        <p14:creationId xmlns:p14="http://schemas.microsoft.com/office/powerpoint/2010/main" val="34482251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ed and blue background with text&#10;&#10;Description automatically generated">
            <a:extLst>
              <a:ext uri="{FF2B5EF4-FFF2-40B4-BE49-F238E27FC236}">
                <a16:creationId xmlns:a16="http://schemas.microsoft.com/office/drawing/2014/main" id="{1A20AED2-E5BF-FC6B-C1A1-1880B3A83D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 b="76133"/>
          <a:stretch/>
        </p:blipFill>
        <p:spPr>
          <a:xfrm>
            <a:off x="20" y="1282"/>
            <a:ext cx="8428756" cy="1169544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ADCC867D-0951-EF9F-2185-6E39CD148D55}"/>
              </a:ext>
            </a:extLst>
          </p:cNvPr>
          <p:cNvSpPr txBox="1"/>
          <p:nvPr/>
        </p:nvSpPr>
        <p:spPr>
          <a:xfrm>
            <a:off x="1017918" y="1715393"/>
            <a:ext cx="10636369" cy="3416320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 anchor="t">
            <a:spAutoFit/>
          </a:bodyPr>
          <a:lstStyle/>
          <a:p>
            <a:r>
              <a:rPr lang="pt-PT" sz="3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EXERCÍCIO:</a:t>
            </a:r>
          </a:p>
          <a:p>
            <a:r>
              <a:rPr lang="pt-PT" sz="3600" dirty="0">
                <a:solidFill>
                  <a:srgbClr val="000000"/>
                </a:solidFill>
                <a:latin typeface="Calibri"/>
                <a:ea typeface="Times New Roman" panose="02020603050405020304" pitchFamily="18" charset="0"/>
                <a:cs typeface="Calibri"/>
              </a:rPr>
              <a:t>UTILIZANDO O MODELO FORNECIDO, EM GRUPO </a:t>
            </a:r>
            <a:r>
              <a:rPr lang="pt-PT" sz="3600" dirty="0">
                <a:latin typeface="Calibri"/>
                <a:ea typeface="Times New Roman" panose="02020603050405020304" pitchFamily="18" charset="0"/>
                <a:cs typeface="Calibri"/>
              </a:rPr>
              <a:t>R</a:t>
            </a:r>
            <a:r>
              <a:rPr lang="pt-PT" sz="3600" dirty="0">
                <a:solidFill>
                  <a:srgbClr val="000000"/>
                </a:solidFill>
                <a:latin typeface="Calibri"/>
                <a:ea typeface="Times New Roman" panose="02020603050405020304" pitchFamily="18" charset="0"/>
                <a:cs typeface="Calibri"/>
              </a:rPr>
              <a:t>EALIZE A ANÁLISE PREVENTIVA/ANÁLISE DE RISCO. </a:t>
            </a:r>
          </a:p>
          <a:p>
            <a:endParaRPr lang="pt-PT" sz="3600" dirty="0">
              <a:solidFill>
                <a:srgbClr val="000000"/>
              </a:solidFill>
              <a:latin typeface="Calibri"/>
              <a:ea typeface="Times New Roman" panose="02020603050405020304" pitchFamily="18" charset="0"/>
              <a:cs typeface="Calibri"/>
            </a:endParaRPr>
          </a:p>
          <a:p>
            <a:r>
              <a:rPr lang="pt-PT" sz="3600" dirty="0">
                <a:solidFill>
                  <a:srgbClr val="000000"/>
                </a:solidFill>
                <a:latin typeface="Calibri"/>
                <a:ea typeface="Times New Roman" panose="02020603050405020304" pitchFamily="18" charset="0"/>
                <a:cs typeface="Calibri"/>
              </a:rPr>
              <a:t>NO FINAL DEVERÁ EXPLICAR A ANÁLISE EM 3 MINUTOS A OUTRO GRUPO E INTEGRAR AS SUAS SUGESTÕES</a:t>
            </a:r>
            <a:endParaRPr lang="pt-PT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183000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ed and blue background with text&#10;&#10;Description automatically generated">
            <a:extLst>
              <a:ext uri="{FF2B5EF4-FFF2-40B4-BE49-F238E27FC236}">
                <a16:creationId xmlns:a16="http://schemas.microsoft.com/office/drawing/2014/main" id="{1A20AED2-E5BF-FC6B-C1A1-1880B3A83D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 b="76133"/>
          <a:stretch/>
        </p:blipFill>
        <p:spPr>
          <a:xfrm>
            <a:off x="20" y="1282"/>
            <a:ext cx="8428756" cy="1169544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C464E277-1DBD-9B97-4509-617BB70B0D98}"/>
              </a:ext>
            </a:extLst>
          </p:cNvPr>
          <p:cNvSpPr txBox="1"/>
          <p:nvPr/>
        </p:nvSpPr>
        <p:spPr>
          <a:xfrm>
            <a:off x="957532" y="2274838"/>
            <a:ext cx="10394830" cy="230832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pt-PT" sz="3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EXERCÍCIO:</a:t>
            </a:r>
          </a:p>
          <a:p>
            <a:r>
              <a:rPr lang="pt-PT" sz="36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UTILIZANDO O MODELO FORNECIDO, </a:t>
            </a:r>
            <a:r>
              <a:rPr lang="pt-PT" sz="3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</a:t>
            </a:r>
            <a:r>
              <a:rPr lang="pt-PT" sz="36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ESCREVA A ESTRATÉGIA E PERIODICIDADE DO ACOMPANHAMENTO</a:t>
            </a:r>
            <a:endParaRPr lang="pt-PT" sz="36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3330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C72B7A1ED2FD9243BA53911BAC12C3C2" ma:contentTypeVersion="4" ma:contentTypeDescription="Criar um novo documento." ma:contentTypeScope="" ma:versionID="c9da8151584d2eb07c6af1f99f01469d">
  <xsd:schema xmlns:xsd="http://www.w3.org/2001/XMLSchema" xmlns:xs="http://www.w3.org/2001/XMLSchema" xmlns:p="http://schemas.microsoft.com/office/2006/metadata/properties" xmlns:ns2="ad66a269-c768-4452-829d-7e6f949ca929" targetNamespace="http://schemas.microsoft.com/office/2006/metadata/properties" ma:root="true" ma:fieldsID="41bf90694556f02cd63d8c98b765c100" ns2:_="">
    <xsd:import namespace="ad66a269-c768-4452-829d-7e6f949ca92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66a269-c768-4452-829d-7e6f949ca92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9E5F760-F376-41D5-BA80-796CA23D924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d66a269-c768-4452-829d-7e6f949ca92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24F7460-F340-471F-A04A-BDA80022BE9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F6AD1A1-F346-46B5-BA0D-BB76741E87AE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1368</TotalTime>
  <Words>146</Words>
  <Application>Microsoft Office PowerPoint</Application>
  <PresentationFormat>Ecrã Panorâmico</PresentationFormat>
  <Paragraphs>62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7</vt:i4>
      </vt:variant>
    </vt:vector>
  </HeadingPairs>
  <TitlesOfParts>
    <vt:vector size="8" baseType="lpstr"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Gastão Sousa;José Carvalho</dc:creator>
  <cp:lastModifiedBy>Gastão Sousa</cp:lastModifiedBy>
  <cp:revision>132</cp:revision>
  <dcterms:created xsi:type="dcterms:W3CDTF">2022-10-16T10:41:36Z</dcterms:created>
  <dcterms:modified xsi:type="dcterms:W3CDTF">2024-07-01T22:32:58Z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0x010100C72B7A1ED2FD9243BA53911BAC12C3C2</vt:lpwstr>
  </property>
</Properties>
</file>