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9" r:id="rId6"/>
    <p:sldId id="261" r:id="rId7"/>
    <p:sldId id="262" r:id="rId8"/>
    <p:sldId id="265" r:id="rId9"/>
    <p:sldId id="264" r:id="rId10"/>
    <p:sldId id="266" r:id="rId11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2A1E73-E826-C944-9C5C-AFD6D09135A2}" v="4" dt="2024-07-01T22:37:33.562"/>
    <p1510:client id="{C9B59304-0396-072E-A068-94EBF931E2CC}" v="165" dt="2024-07-01T16:27:24.1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476" y="-4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A0F6C-D45D-0E48-AD15-67E393CD10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B12F9BF-1E24-084B-A48C-B92322046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30F0BCD-2F53-DA4B-99F3-0F0C1DF63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28F10E-5BCB-D649-8A9C-E23D77F0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702D7-AD09-814B-9DA8-F08C54889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6339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46845D-CB62-CC4E-8A56-F0404C47A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4B19ECE-4FD5-0A45-9312-DDC281393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29492E-9754-3E4C-9DBF-5205B7C2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9F76518-FEF8-E04B-8AD9-0825BBC74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9401E8C-92DC-2A41-AA6D-D90835561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132125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375E048-9F1E-4C46-BAA0-FDC5EE54E3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A35133B-EDD0-B343-B969-5B1F63F5F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7D1847-D78A-724B-A099-53DCCAFB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43FFB79-8DA1-C34A-9A9F-1314684FC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566D2-EE01-8145-A4F8-ECC7643B3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5063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BFA75C-112F-754B-A6D6-BAAA84F3A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5AA72E-833B-DF4F-82FB-83374F180B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02B78FF-9436-F540-A1B8-5A798866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41B4077-07A7-C94E-A81C-65E4B075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7A35659-E507-AC4D-9512-1DF3A889F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7865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76A4E7-7CB4-544F-A996-FD87BB96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D75F06-B146-CE48-B233-7CA59CB0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4104F8-247E-7844-BA47-17D2DFC38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8020592-3F0D-F545-A8A2-9320A58C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FE7A06-4CD6-F14C-B9A6-7B95194E9C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64799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672976-15E6-2F4B-A197-50E9F4E8D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CEF3115-F74F-9A46-875E-5F7E17501B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7571534-6053-D945-B0D3-6FB683F9A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3A2AAB-DA7D-8B4E-A771-BAE5A3A89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45A7008-A01B-8140-B47E-29A3A6109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934438C-4C61-3743-9C2C-7A10DD9A9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65876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9191D7-CC91-A042-987B-B86E68619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4D73FC-81D8-5C4A-89BC-81C376202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EC9B77F-6944-B942-BF11-98294C1A8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5F739CAD-9D48-C341-B85A-5CDE030E62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D71F61-AB46-714A-8DCF-1AB1367D6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230D9670-239D-ED40-BE0A-EAA6351C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3DCD0D0-D6F4-D444-9A97-442A7F009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87436DE-1ECC-D247-86EE-FE89FF1C64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913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3E91BE-4C17-D447-88CD-6E7CF3B3E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A057E01-BC19-DE44-A04F-DF4E70F4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8CADBD9-B2C1-064A-8AF9-4AF87ED7C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CAC5A7F-9170-BF4F-9120-56D5C910F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39721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4CB156CD-6C68-3D4B-BBB5-64337D849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8EA1A96-2CA1-B347-ABB1-04DBCB123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CA21C7A-3BFA-4848-B32B-AEA55E098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3637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D85483-198C-E14A-BB07-5B8D6D0A7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5565E31-FB0D-CA4A-BC3A-34FD532CD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535E3C-B15D-4D4A-BEF6-7018F9D09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B36CC92-5042-744A-8E41-BC143E92D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34996D-1737-ED43-BE3C-FAFD190C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AE68D6-622D-5345-9DFA-8836C8D9C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44566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B3790F-6879-DA41-955C-9FF0CA94A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6EE5AFC4-EC41-534E-A77B-0BE7771202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0FA3FB0-B11A-804D-99D2-9D8C93B1DF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76390ED-AE90-DF49-BFDA-7FDEF2DE2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DFBAA7-DF1D-0B4C-A62B-6095C13B6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5C547B-8BCD-9040-A4E5-0AB1FA652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79272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D8F1B1-053D-DA48-B87B-A4EFCA36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5A104B-F94D-824C-ACAB-06BD8BCB63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FA81C0-6E57-8640-9D7B-E088B0D8E8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9E56C-7FF2-1842-BB24-65CF787EC950}" type="datetimeFigureOut">
              <a:rPr lang="x-none" smtClean="0"/>
              <a:t>01/07/2024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970B69-6395-BC43-A1EE-B1E043B5B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6F4E6F9-EA8C-3D43-8182-537AB4C18D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2F5A3-AD25-5844-87EC-80CAA052C29F}" type="slidenum">
              <a:rPr lang="x-none" smtClean="0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49448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white banner with text and images&#10;&#10;Description automatically generated">
            <a:extLst>
              <a:ext uri="{FF2B5EF4-FFF2-40B4-BE49-F238E27FC236}">
                <a16:creationId xmlns:a16="http://schemas.microsoft.com/office/drawing/2014/main" xmlns="" id="{A7332150-9C48-E757-7234-3C3F2D16F5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39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2">
            <a:extLst>
              <a:ext uri="{FF2B5EF4-FFF2-40B4-BE49-F238E27FC236}">
                <a16:creationId xmlns:a16="http://schemas.microsoft.com/office/drawing/2014/main" xmlns="" id="{6B018684-A6EE-32EA-09BA-22A961BFF42C}"/>
              </a:ext>
            </a:extLst>
          </p:cNvPr>
          <p:cNvSpPr/>
          <p:nvPr/>
        </p:nvSpPr>
        <p:spPr>
          <a:xfrm>
            <a:off x="-1" y="3830297"/>
            <a:ext cx="12191999" cy="4571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DBC51E8F-50F3-861E-01FF-3FC70ACC1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81" t="35510" r="18035" b="28844"/>
          <a:stretch/>
        </p:blipFill>
        <p:spPr>
          <a:xfrm>
            <a:off x="3205653" y="3038932"/>
            <a:ext cx="5396903" cy="1583638"/>
          </a:xfrm>
          <a:prstGeom prst="rect">
            <a:avLst/>
          </a:prstGeom>
        </p:spPr>
      </p:pic>
      <p:pic>
        <p:nvPicPr>
          <p:cNvPr id="9" name="Imagem 8" descr="Uma imagem com texto, póster, design gráfico, logótipo&#10;&#10;Descrição gerada automaticamente">
            <a:extLst>
              <a:ext uri="{FF2B5EF4-FFF2-40B4-BE49-F238E27FC236}">
                <a16:creationId xmlns:a16="http://schemas.microsoft.com/office/drawing/2014/main" xmlns="" id="{87828F66-02B5-FAC6-D9EF-F5CD643764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893"/>
          <a:stretch/>
        </p:blipFill>
        <p:spPr>
          <a:xfrm>
            <a:off x="2556586" y="5840470"/>
            <a:ext cx="6858000" cy="898849"/>
          </a:xfrm>
          <a:prstGeom prst="rect">
            <a:avLst/>
          </a:prstGeom>
        </p:spPr>
      </p:pic>
      <p:grpSp>
        <p:nvGrpSpPr>
          <p:cNvPr id="19" name="Agrupar 18">
            <a:extLst>
              <a:ext uri="{FF2B5EF4-FFF2-40B4-BE49-F238E27FC236}">
                <a16:creationId xmlns:a16="http://schemas.microsoft.com/office/drawing/2014/main" xmlns="" id="{885A4713-464B-5A9B-FFAC-A57304B39CE1}"/>
              </a:ext>
            </a:extLst>
          </p:cNvPr>
          <p:cNvGrpSpPr/>
          <p:nvPr/>
        </p:nvGrpSpPr>
        <p:grpSpPr>
          <a:xfrm>
            <a:off x="0" y="-9053"/>
            <a:ext cx="12191999" cy="2361968"/>
            <a:chOff x="0" y="-9053"/>
            <a:chExt cx="12191999" cy="2361968"/>
          </a:xfrm>
        </p:grpSpPr>
        <p:pic>
          <p:nvPicPr>
            <p:cNvPr id="16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xmlns="" id="{8A8C982A-0D7D-148D-3322-B5245E12A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25168"/>
            <a:stretch/>
          </p:blipFill>
          <p:spPr>
            <a:xfrm>
              <a:off x="0" y="0"/>
              <a:ext cx="4885057" cy="2352915"/>
            </a:xfrm>
            <a:prstGeom prst="rect">
              <a:avLst/>
            </a:prstGeom>
          </p:spPr>
        </p:pic>
        <p:pic>
          <p:nvPicPr>
            <p:cNvPr id="17" name="Picture 3" descr="A white banner with text and images&#10;&#10;Description automatically generated">
              <a:extLst>
                <a:ext uri="{FF2B5EF4-FFF2-40B4-BE49-F238E27FC236}">
                  <a16:creationId xmlns:a16="http://schemas.microsoft.com/office/drawing/2014/main" xmlns="" id="{D0FEEE80-5F0A-9AA5-6C82-C286945BB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90843" b="25168"/>
            <a:stretch/>
          </p:blipFill>
          <p:spPr>
            <a:xfrm>
              <a:off x="4845028" y="-9053"/>
              <a:ext cx="7346971" cy="2361968"/>
            </a:xfrm>
            <a:prstGeom prst="rect">
              <a:avLst/>
            </a:prstGeom>
          </p:spPr>
        </p:pic>
      </p:grp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A56EA6EC-355F-91C2-FBA9-7ED51AA5C498}"/>
              </a:ext>
            </a:extLst>
          </p:cNvPr>
          <p:cNvSpPr txBox="1"/>
          <p:nvPr/>
        </p:nvSpPr>
        <p:spPr>
          <a:xfrm>
            <a:off x="5152292" y="837103"/>
            <a:ext cx="7033851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PT" sz="1800">
                <a:solidFill>
                  <a:schemeClr val="bg1"/>
                </a:solidFill>
                <a:effectLst/>
                <a:latin typeface="Gisha" panose="020B0502040204020203" pitchFamily="34" charset="-79"/>
                <a:ea typeface="Calibri" panose="020F0502020204030204" pitchFamily="34" charset="0"/>
                <a:cs typeface="Gisha" panose="020B0502040204020203" pitchFamily="34" charset="-79"/>
              </a:rPr>
              <a:t>Módulo 9: Desenvolvimento dos projetos/produtos dos formandos </a:t>
            </a:r>
            <a:endParaRPr lang="pt-PT">
              <a:solidFill>
                <a:schemeClr val="bg1"/>
              </a:solidFill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34124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captura de ecrã, Tipo de letra, verde&#10;&#10;Descrição gerada automaticamente">
            <a:extLst>
              <a:ext uri="{FF2B5EF4-FFF2-40B4-BE49-F238E27FC236}">
                <a16:creationId xmlns:a16="http://schemas.microsoft.com/office/drawing/2014/main" xmlns="" id="{F1932A45-CF02-1406-E20F-B3340024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705"/>
            <a:ext cx="12192000" cy="778025"/>
          </a:xfrm>
          <a:prstGeom prst="rect">
            <a:avLst/>
          </a:prstGeom>
        </p:spPr>
      </p:pic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4D609EDA-C38E-65C1-DEE1-B68AA8B0F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b="76133"/>
          <a:stretch/>
        </p:blipFill>
        <p:spPr>
          <a:xfrm>
            <a:off x="20" y="1282"/>
            <a:ext cx="8428756" cy="1169544"/>
          </a:xfrm>
          <a:prstGeom prst="rect">
            <a:avLst/>
          </a:prstGeom>
        </p:spPr>
      </p:pic>
      <p:pic>
        <p:nvPicPr>
          <p:cNvPr id="7" name="Imagem 6" descr="Uma imagem com texto, captura de ecrã, design&#10;&#10;Descrição gerada automaticamente">
            <a:extLst>
              <a:ext uri="{FF2B5EF4-FFF2-40B4-BE49-F238E27FC236}">
                <a16:creationId xmlns:a16="http://schemas.microsoft.com/office/drawing/2014/main" xmlns="" id="{8EFEDCB4-D852-5234-8C50-92667292F40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074" r="229" b="17262"/>
          <a:stretch/>
        </p:blipFill>
        <p:spPr>
          <a:xfrm>
            <a:off x="2425550" y="2106244"/>
            <a:ext cx="7355292" cy="461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173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texto, captura de ecrã, Tipo de letra, verde&#10;&#10;Descrição gerada automaticamente">
            <a:extLst>
              <a:ext uri="{FF2B5EF4-FFF2-40B4-BE49-F238E27FC236}">
                <a16:creationId xmlns:a16="http://schemas.microsoft.com/office/drawing/2014/main" xmlns="" id="{F1932A45-CF02-1406-E20F-B3340024D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4705"/>
            <a:ext cx="12192000" cy="778025"/>
          </a:xfrm>
          <a:prstGeom prst="rect">
            <a:avLst/>
          </a:prstGeom>
        </p:spPr>
      </p:pic>
      <p:pic>
        <p:nvPicPr>
          <p:cNvPr id="6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4D609EDA-C38E-65C1-DEE1-B68AA8B0F7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" r="70167" b="76133"/>
          <a:stretch/>
        </p:blipFill>
        <p:spPr>
          <a:xfrm>
            <a:off x="20" y="1282"/>
            <a:ext cx="2514580" cy="1169544"/>
          </a:xfrm>
          <a:prstGeom prst="rect">
            <a:avLst/>
          </a:prstGeom>
        </p:spPr>
      </p:pic>
      <p:pic>
        <p:nvPicPr>
          <p:cNvPr id="2" name="Imagem 1" descr="Uma imagem com texto, Tipo de letra, diagrama, captura de ecrã&#10;&#10;Descrição gerada automaticamente">
            <a:extLst>
              <a:ext uri="{FF2B5EF4-FFF2-40B4-BE49-F238E27FC236}">
                <a16:creationId xmlns:a16="http://schemas.microsoft.com/office/drawing/2014/main" xmlns="" id="{F0BEC357-6425-5903-01FE-8AAB288401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8416" y="2246283"/>
            <a:ext cx="974407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84" y="1488699"/>
            <a:ext cx="11656154" cy="145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361949" y="2941261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2060"/>
                </a:solidFill>
              </a:rPr>
              <a:t>Etapas do processo </a:t>
            </a: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Tarefas  que operacionaliza a Medida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3333749" y="2941261"/>
            <a:ext cx="19621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Resultado </a:t>
            </a:r>
          </a:p>
          <a:p>
            <a:pPr algn="ctr"/>
            <a:r>
              <a:rPr lang="pt-PT" b="1" dirty="0" smtClean="0">
                <a:solidFill>
                  <a:srgbClr val="FF0000"/>
                </a:solidFill>
              </a:rPr>
              <a:t>(em função da Meta definida)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295899" y="2969241"/>
            <a:ext cx="33718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2060"/>
                </a:solidFill>
              </a:rPr>
              <a:t>Orçamento | Investimento</a:t>
            </a: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(Valor Hora / RH X Total Horas)</a:t>
            </a:r>
          </a:p>
          <a:p>
            <a:pPr algn="ctr"/>
            <a:endParaRPr lang="pt-PT" b="1" dirty="0" smtClean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(Estimativa de custos de produção)</a:t>
            </a:r>
          </a:p>
          <a:p>
            <a:pPr algn="ctr"/>
            <a:endParaRPr lang="pt-PT" b="1" dirty="0" smtClean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(Estimativa de custos operacionais)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096498" y="2969241"/>
            <a:ext cx="17859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FF0000"/>
                </a:solidFill>
              </a:rPr>
              <a:t>Indicador Temporal</a:t>
            </a:r>
          </a:p>
        </p:txBody>
      </p:sp>
    </p:spTree>
    <p:extLst>
      <p:ext uri="{BB962C8B-B14F-4D97-AF65-F5344CB8AC3E}">
        <p14:creationId xmlns:p14="http://schemas.microsoft.com/office/powerpoint/2010/main" val="2548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775110" y="2531864"/>
            <a:ext cx="2448272" cy="181588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2800" b="1" dirty="0">
                <a:solidFill>
                  <a:prstClr val="black"/>
                </a:solidFill>
                <a:latin typeface="Century Gothic" panose="020B0502020202020204"/>
              </a:rPr>
              <a:t>PARTINDO DOS OBJETIVOS DEFINIDOS</a:t>
            </a:r>
          </a:p>
        </p:txBody>
      </p:sp>
      <p:sp>
        <p:nvSpPr>
          <p:cNvPr id="13" name="Seta para a direita 12"/>
          <p:cNvSpPr/>
          <p:nvPr/>
        </p:nvSpPr>
        <p:spPr>
          <a:xfrm>
            <a:off x="4295800" y="2024844"/>
            <a:ext cx="360040" cy="59406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PT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799856" y="1808822"/>
            <a:ext cx="2448272" cy="33855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600" b="1" dirty="0">
                <a:solidFill>
                  <a:prstClr val="black"/>
                </a:solidFill>
                <a:latin typeface="Century Gothic" panose="020B0502020202020204"/>
              </a:rPr>
              <a:t>Avaliamos o processo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571159" y="4208550"/>
            <a:ext cx="2448272" cy="338554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600" b="1" dirty="0">
                <a:solidFill>
                  <a:prstClr val="white"/>
                </a:solidFill>
                <a:latin typeface="Century Gothic" panose="020B0502020202020204"/>
              </a:rPr>
              <a:t>Avaliamos o Resultado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7773144" y="1793616"/>
            <a:ext cx="2448272" cy="338554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600" b="1" dirty="0">
                <a:solidFill>
                  <a:prstClr val="black"/>
                </a:solidFill>
                <a:latin typeface="Century Gothic" panose="020B0502020202020204"/>
              </a:rPr>
              <a:t>Eficiência do processo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7500156" y="4102548"/>
            <a:ext cx="2448272" cy="584775"/>
          </a:xfrm>
          <a:prstGeom prst="rect">
            <a:avLst/>
          </a:prstGeom>
          <a:solidFill>
            <a:srgbClr val="008000"/>
          </a:solidFill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600" b="1" dirty="0">
                <a:solidFill>
                  <a:prstClr val="white"/>
                </a:solidFill>
                <a:latin typeface="Century Gothic" panose="020B0502020202020204"/>
              </a:rPr>
              <a:t>Eficácia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1600" b="1" dirty="0">
                <a:solidFill>
                  <a:prstClr val="white"/>
                </a:solidFill>
                <a:latin typeface="Century Gothic" panose="020B0502020202020204"/>
              </a:rPr>
              <a:t>do Projeto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7320136" y="1855110"/>
            <a:ext cx="360040" cy="24597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PT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19" name="Seta para a direita 18"/>
          <p:cNvSpPr/>
          <p:nvPr/>
        </p:nvSpPr>
        <p:spPr>
          <a:xfrm>
            <a:off x="7068108" y="4295111"/>
            <a:ext cx="360040" cy="245978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PT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0" name="Seta para a direita 19"/>
          <p:cNvSpPr/>
          <p:nvPr/>
        </p:nvSpPr>
        <p:spPr>
          <a:xfrm>
            <a:off x="4043412" y="3998078"/>
            <a:ext cx="360040" cy="594066"/>
          </a:xfrm>
          <a:prstGeom prst="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endParaRPr lang="pt-PT" sz="1350">
              <a:solidFill>
                <a:prstClr val="white"/>
              </a:solidFill>
              <a:latin typeface="Century Gothic" panose="020B0502020202020204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4799856" y="2363981"/>
            <a:ext cx="66727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b="1" dirty="0">
                <a:solidFill>
                  <a:prstClr val="black"/>
                </a:solidFill>
                <a:latin typeface="Century Gothic" panose="020B0502020202020204"/>
              </a:rPr>
              <a:t>Instrumentos: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Reuniões de balanço e de avaliação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Registos da observação realizada (qualitativa)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Análise dos dados registados (estatísticas)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Inquéritos de satisfação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 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4519798" y="4721837"/>
            <a:ext cx="72368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b="1" dirty="0">
                <a:solidFill>
                  <a:prstClr val="black"/>
                </a:solidFill>
                <a:latin typeface="Century Gothic" panose="020B0502020202020204"/>
              </a:rPr>
              <a:t>Instrumentos: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Reuniões de balanço e de avaliação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Análise dos dados registados (estatísticas)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Análise de relatórios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Inquéritos de satisfação</a:t>
            </a:r>
          </a:p>
          <a:p>
            <a:pPr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dirty="0">
                <a:solidFill>
                  <a:prstClr val="black"/>
                </a:solidFill>
                <a:latin typeface="Century Gothic" panose="020B0502020202020204"/>
              </a:rPr>
              <a:t>Questionários de avaliação </a:t>
            </a:r>
          </a:p>
        </p:txBody>
      </p:sp>
      <p:sp>
        <p:nvSpPr>
          <p:cNvPr id="23" name="CaixaDeTexto 22"/>
          <p:cNvSpPr txBox="1"/>
          <p:nvPr/>
        </p:nvSpPr>
        <p:spPr>
          <a:xfrm>
            <a:off x="2762250" y="332656"/>
            <a:ext cx="9094388" cy="1077218"/>
          </a:xfrm>
          <a:prstGeom prst="rect">
            <a:avLst/>
          </a:prstGeom>
          <a:solidFill>
            <a:schemeClr val="accent4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3200" b="1" dirty="0">
                <a:solidFill>
                  <a:srgbClr val="DE7E18">
                    <a:lumMod val="60000"/>
                    <a:lumOff val="40000"/>
                  </a:srgbClr>
                </a:solidFill>
                <a:latin typeface="Century Gothic" panose="020B0502020202020204"/>
              </a:rPr>
              <a:t>AVALIAR </a:t>
            </a:r>
            <a:r>
              <a:rPr lang="pt-PT" sz="3200" b="1" dirty="0" smtClean="0">
                <a:solidFill>
                  <a:srgbClr val="DE7E18">
                    <a:lumMod val="60000"/>
                    <a:lumOff val="40000"/>
                  </a:srgbClr>
                </a:solidFill>
                <a:latin typeface="Century Gothic" panose="020B0502020202020204"/>
              </a:rPr>
              <a:t>| ACOMPANHAR </a:t>
            </a:r>
          </a:p>
          <a:p>
            <a:pPr algn="ctr" defTabSz="3429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pt-PT" sz="3200" b="1" dirty="0" smtClean="0">
                <a:solidFill>
                  <a:srgbClr val="DE7E18">
                    <a:lumMod val="60000"/>
                    <a:lumOff val="40000"/>
                  </a:srgbClr>
                </a:solidFill>
                <a:latin typeface="Century Gothic" panose="020B0502020202020204"/>
              </a:rPr>
              <a:t> PROJETO</a:t>
            </a:r>
            <a:endParaRPr lang="pt-PT" sz="3200" b="1" dirty="0">
              <a:solidFill>
                <a:srgbClr val="DE7E18">
                  <a:lumMod val="60000"/>
                  <a:lumOff val="40000"/>
                </a:srgbClr>
              </a:solidFill>
              <a:latin typeface="Century Gothic" panose="020B0502020202020204"/>
            </a:endParaRPr>
          </a:p>
        </p:txBody>
      </p:sp>
      <p:pic>
        <p:nvPicPr>
          <p:cNvPr id="24" name="Picture 2" descr="A red and blue background with text&#10;&#10;Description automatically generated">
            <a:extLst>
              <a:ext uri="{FF2B5EF4-FFF2-40B4-BE49-F238E27FC236}">
                <a16:creationId xmlns:a16="http://schemas.microsoft.com/office/drawing/2014/main" xmlns="" id="{4D609EDA-C38E-65C1-DEE1-B68AA8B0F7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 r="70167" b="76133"/>
          <a:stretch/>
        </p:blipFill>
        <p:spPr>
          <a:xfrm>
            <a:off x="20" y="240330"/>
            <a:ext cx="2514580" cy="116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20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609317" y="3002011"/>
            <a:ext cx="2819117" cy="230832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2060"/>
                </a:solidFill>
              </a:rPr>
              <a:t>Como vamos </a:t>
            </a: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AVALIAR</a:t>
            </a: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ACOMPANHAR</a:t>
            </a: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MONITORIZAR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endParaRPr lang="pt-PT" b="1" dirty="0" smtClean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O que vamos Avaliar?</a:t>
            </a: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O que vamos acompanhar?</a:t>
            </a:r>
            <a:endParaRPr lang="pt-PT" b="1" dirty="0">
              <a:solidFill>
                <a:srgbClr val="002060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3648075" y="3002011"/>
            <a:ext cx="3371850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2060"/>
                </a:solidFill>
              </a:rPr>
              <a:t>Dados recolhidos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Dados processados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(Indicadores)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(Métricas)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7" y="1658986"/>
            <a:ext cx="11349321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7191374" y="3002011"/>
            <a:ext cx="4581525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PT" b="1" dirty="0" smtClean="0">
                <a:solidFill>
                  <a:srgbClr val="002060"/>
                </a:solidFill>
              </a:rPr>
              <a:t>Decisão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Escolhas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r>
              <a:rPr lang="pt-PT" b="1" dirty="0" smtClean="0">
                <a:solidFill>
                  <a:srgbClr val="002060"/>
                </a:solidFill>
              </a:rPr>
              <a:t>Repensar a estratégia</a:t>
            </a:r>
          </a:p>
          <a:p>
            <a:pPr algn="ctr"/>
            <a:endParaRPr lang="pt-PT" b="1" dirty="0">
              <a:solidFill>
                <a:srgbClr val="002060"/>
              </a:solidFill>
            </a:endParaRPr>
          </a:p>
          <a:p>
            <a:pPr algn="ctr"/>
            <a:endParaRPr lang="pt-PT" b="1" dirty="0" smtClean="0">
              <a:solidFill>
                <a:srgbClr val="002060"/>
              </a:solidFill>
            </a:endParaRPr>
          </a:p>
          <a:p>
            <a:pPr algn="ctr"/>
            <a:endParaRPr lang="pt-PT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4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72B7A1ED2FD9243BA53911BAC12C3C2" ma:contentTypeVersion="4" ma:contentTypeDescription="Criar um novo documento." ma:contentTypeScope="" ma:versionID="c9da8151584d2eb07c6af1f99f01469d">
  <xsd:schema xmlns:xsd="http://www.w3.org/2001/XMLSchema" xmlns:xs="http://www.w3.org/2001/XMLSchema" xmlns:p="http://schemas.microsoft.com/office/2006/metadata/properties" xmlns:ns2="ad66a269-c768-4452-829d-7e6f949ca929" targetNamespace="http://schemas.microsoft.com/office/2006/metadata/properties" ma:root="true" ma:fieldsID="41bf90694556f02cd63d8c98b765c100" ns2:_="">
    <xsd:import namespace="ad66a269-c768-4452-829d-7e6f949ca9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66a269-c768-4452-829d-7e6f949ca9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D3163A4-D677-4703-AC63-D3346667F0EB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ad66a269-c768-4452-829d-7e6f949ca929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24F7460-F340-471F-A04A-BDA80022BE9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07A8AC-BC07-4E90-A8DB-4FA6571C3629}">
  <ds:schemaRefs>
    <ds:schemaRef ds:uri="ad66a269-c768-4452-829d-7e6f949ca9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152</Words>
  <Application>Microsoft Office PowerPoint</Application>
  <PresentationFormat>Personalizados</PresentationFormat>
  <Paragraphs>53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Gastão Sousa;José Carvalho</dc:creator>
  <cp:lastModifiedBy>Aluno</cp:lastModifiedBy>
  <cp:revision>9</cp:revision>
  <dcterms:created xsi:type="dcterms:W3CDTF">2022-10-16T10:41:36Z</dcterms:created>
  <dcterms:modified xsi:type="dcterms:W3CDTF">2024-07-01T22:53:19Z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0x010100C72B7A1ED2FD9243BA53911BAC12C3C2</vt:lpwstr>
  </property>
</Properties>
</file>