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2.jpg" ContentType="image/jpeg"/>
  <Override PartName="/ppt/media/image13.jpg" ContentType="image/jpeg"/>
  <Override PartName="/ppt/notesSlides/notesSlide1.xml" ContentType="application/vnd.openxmlformats-officedocument.presentationml.notesSlid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15"/>
  </p:notesMasterIdLst>
  <p:sldIdLst>
    <p:sldId id="267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B6A8C-9FD0-4717-B41E-112129404EFD}" type="datetimeFigureOut">
              <a:rPr lang="pt-PT" smtClean="0"/>
              <a:t>24/06/2025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2EA4-BC85-4353-BE70-E8581734489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1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62EA4-BC85-4353-BE70-E8581734489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15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897" y="6498334"/>
            <a:ext cx="1198111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945" y="6458710"/>
            <a:ext cx="85343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7281" y="6402322"/>
            <a:ext cx="1074927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423" y="6455792"/>
            <a:ext cx="1274727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39" y="6431278"/>
            <a:ext cx="1064744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6559" y="6402323"/>
            <a:ext cx="780288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537" y="6341363"/>
            <a:ext cx="892047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24969"/>
            <a:ext cx="138028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3473" y="19810"/>
            <a:ext cx="9558527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7025" y="124968"/>
            <a:ext cx="4092617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1693" y="1665859"/>
            <a:ext cx="746861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595117" y="3513176"/>
            <a:ext cx="50017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2038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3779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0230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3986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527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6542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3764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078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113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2843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391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8096" y="388111"/>
            <a:ext cx="10200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0668" y="2689225"/>
            <a:ext cx="74718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30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10" Type="http://schemas.openxmlformats.org/officeDocument/2006/relationships/image" Target="../media/image19.png"/><Relationship Id="rId4" Type="http://schemas.openxmlformats.org/officeDocument/2006/relationships/image" Target="../media/image35.jpg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jpg"/><Relationship Id="rId7" Type="http://schemas.openxmlformats.org/officeDocument/2006/relationships/image" Target="../media/image4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0.pn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oster with text and images&#10;&#10;Description automatically generated">
            <a:extLst>
              <a:ext uri="{FF2B5EF4-FFF2-40B4-BE49-F238E27FC236}">
                <a16:creationId xmlns:a16="http://schemas.microsoft.com/office/drawing/2014/main" id="{588EE30D-E710-F572-EA6A-FAB5FA13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10" y="64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112" y="455677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096" y="388111"/>
            <a:ext cx="10200640" cy="745972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75332" y="2631949"/>
            <a:ext cx="466725" cy="466725"/>
            <a:chOff x="751331" y="2631948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63652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63652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30576" y="268414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4970" y="2672284"/>
            <a:ext cx="3098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Maior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eficiencia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movimento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75332" y="3441192"/>
            <a:ext cx="466725" cy="466725"/>
            <a:chOff x="751331" y="3441191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4457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4457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30576" y="3494024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4969" y="3399486"/>
            <a:ext cx="4307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Melhoria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controlo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 </a:t>
            </a:r>
            <a:r>
              <a:rPr b="1" spc="-10" dirty="0">
                <a:latin typeface="Calibri"/>
                <a:cs typeface="Calibri"/>
              </a:rPr>
              <a:t>estabilidade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corporal.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2541" y="1575561"/>
            <a:ext cx="595439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0060">
              <a:spcBef>
                <a:spcPts val="100"/>
              </a:spcBef>
            </a:pP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Reforço</a:t>
            </a:r>
            <a:r>
              <a:rPr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dos</a:t>
            </a:r>
            <a:r>
              <a:rPr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Grupos</a:t>
            </a:r>
            <a:r>
              <a:rPr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Musculares</a:t>
            </a:r>
            <a:r>
              <a:rPr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Posturais</a:t>
            </a:r>
            <a:endParaRPr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b="1" dirty="0">
                <a:latin typeface="Calibri"/>
                <a:cs typeface="Calibri"/>
              </a:rPr>
              <a:t>Benefícios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Treino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Músculos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Posturais:</a:t>
            </a:r>
            <a:endParaRPr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75332" y="4169665"/>
            <a:ext cx="466725" cy="466725"/>
            <a:chOff x="751331" y="4169664"/>
            <a:chExt cx="466725" cy="466725"/>
          </a:xfrm>
        </p:grpSpPr>
        <p:sp>
          <p:nvSpPr>
            <p:cNvPr id="16" name="object 16"/>
            <p:cNvSpPr/>
            <p:nvPr/>
          </p:nvSpPr>
          <p:spPr>
            <a:xfrm>
              <a:off x="755903" y="4174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5903" y="41742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30576" y="4221227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4970" y="4127120"/>
            <a:ext cx="6391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Melhoria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produção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força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musculatura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postural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músculos periféricos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como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ombros,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braços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pernas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75332" y="4936236"/>
            <a:ext cx="466725" cy="466725"/>
            <a:chOff x="751331" y="4936235"/>
            <a:chExt cx="466725" cy="466725"/>
          </a:xfrm>
        </p:grpSpPr>
        <p:sp>
          <p:nvSpPr>
            <p:cNvPr id="21" name="object 21"/>
            <p:cNvSpPr/>
            <p:nvPr/>
          </p:nvSpPr>
          <p:spPr>
            <a:xfrm>
              <a:off x="755903" y="494080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5903" y="494080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30576" y="4988179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34969" y="4978400"/>
            <a:ext cx="2581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Redução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risco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lesão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75332" y="5681472"/>
            <a:ext cx="466725" cy="466725"/>
            <a:chOff x="751331" y="5681471"/>
            <a:chExt cx="466725" cy="466725"/>
          </a:xfrm>
        </p:grpSpPr>
        <p:sp>
          <p:nvSpPr>
            <p:cNvPr id="26" name="object 26"/>
            <p:cNvSpPr/>
            <p:nvPr/>
          </p:nvSpPr>
          <p:spPr>
            <a:xfrm>
              <a:off x="755903" y="568604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599" y="457199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199" y="228599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903" y="568604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430576" y="5734609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34969" y="5724550"/>
            <a:ext cx="3272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Melhoria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prestação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desportiva.</a:t>
            </a:r>
            <a:endParaRPr>
              <a:latin typeface="Calibri"/>
              <a:cs typeface="Calibri"/>
            </a:endParaRPr>
          </a:p>
        </p:txBody>
      </p:sp>
      <p:pic>
        <p:nvPicPr>
          <p:cNvPr id="30" name="object 2">
            <a:extLst>
              <a:ext uri="{FF2B5EF4-FFF2-40B4-BE49-F238E27FC236}">
                <a16:creationId xmlns:a16="http://schemas.microsoft.com/office/drawing/2014/main" id="{FB752B3E-060F-93C2-8609-547BD6E9D3B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112" y="455677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096" y="388111"/>
            <a:ext cx="10200640" cy="745972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1218" y="1491106"/>
            <a:ext cx="6096635" cy="7429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892935">
              <a:spcBef>
                <a:spcPts val="765"/>
              </a:spcBef>
            </a:pP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Reforço</a:t>
            </a:r>
            <a:r>
              <a:rPr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dos</a:t>
            </a:r>
            <a:r>
              <a:rPr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Grupos</a:t>
            </a:r>
            <a:r>
              <a:rPr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Musculares</a:t>
            </a:r>
            <a:r>
              <a:rPr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Posturais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665"/>
              </a:spcBef>
            </a:pPr>
            <a:r>
              <a:rPr b="1" spc="-10" dirty="0">
                <a:latin typeface="Calibri"/>
                <a:cs typeface="Calibri"/>
              </a:rPr>
              <a:t>Exemplos:</a:t>
            </a:r>
            <a:endParaRPr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3495" y="2350007"/>
            <a:ext cx="1385316" cy="6339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82824" y="3166364"/>
            <a:ext cx="5137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Glúteos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5304" y="2205228"/>
            <a:ext cx="1360932" cy="89153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751065" y="1915667"/>
            <a:ext cx="2068195" cy="2909570"/>
            <a:chOff x="6227064" y="1915667"/>
            <a:chExt cx="2068195" cy="29095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8316" y="1915667"/>
              <a:ext cx="1904999" cy="1904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7064" y="3357371"/>
              <a:ext cx="2068067" cy="146761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448300" y="1915668"/>
            <a:ext cx="2087880" cy="2767965"/>
            <a:chOff x="3924300" y="1915667"/>
            <a:chExt cx="2087880" cy="276796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7179" y="1915667"/>
              <a:ext cx="1905000" cy="1904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300" y="3573779"/>
              <a:ext cx="2005583" cy="11094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037070" y="4966842"/>
            <a:ext cx="782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Abdominais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63495" y="3500628"/>
            <a:ext cx="1097280" cy="182575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059636" y="5398770"/>
            <a:ext cx="9417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Quadricipedes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2">
            <a:extLst>
              <a:ext uri="{FF2B5EF4-FFF2-40B4-BE49-F238E27FC236}">
                <a16:creationId xmlns:a16="http://schemas.microsoft.com/office/drawing/2014/main" id="{073A8459-D193-B8C4-49D4-B1F36588600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6345" y="4387341"/>
            <a:ext cx="9480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indent="-94615">
              <a:spcBef>
                <a:spcPts val="100"/>
              </a:spcBef>
              <a:buSzPct val="92857"/>
              <a:buFont typeface="Calibri"/>
              <a:buChar char="•"/>
              <a:tabLst>
                <a:tab pos="100330" algn="l"/>
              </a:tabLst>
            </a:pPr>
            <a:r>
              <a:rPr sz="1400" b="1" spc="-10" dirty="0">
                <a:latin typeface="Calibri"/>
                <a:cs typeface="Calibri"/>
              </a:rPr>
              <a:t>Multisaltos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755" y="4657344"/>
            <a:ext cx="1252728" cy="729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2072" y="3183625"/>
            <a:ext cx="1590285" cy="7086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6696" y="3139439"/>
            <a:ext cx="1245107" cy="8092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0112" y="56389"/>
            <a:ext cx="7296911" cy="85496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16910" y="350011"/>
            <a:ext cx="554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Meios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15" dirty="0"/>
              <a:t> </a:t>
            </a:r>
            <a:r>
              <a:rPr dirty="0"/>
              <a:t>da</a:t>
            </a:r>
            <a:r>
              <a:rPr spc="-15" dirty="0"/>
              <a:t> </a:t>
            </a:r>
            <a:r>
              <a:rPr dirty="0"/>
              <a:t>Força</a:t>
            </a:r>
            <a:r>
              <a:rPr spc="-50" dirty="0"/>
              <a:t> </a:t>
            </a:r>
            <a:r>
              <a:rPr spc="-10" dirty="0"/>
              <a:t>Rápida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48455" y="2784348"/>
            <a:ext cx="1252728" cy="7299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9904" y="2779776"/>
            <a:ext cx="1255776" cy="9052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95270" y="999236"/>
            <a:ext cx="4476115" cy="218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algn="ctr">
              <a:spcBef>
                <a:spcPts val="100"/>
              </a:spcBef>
            </a:pP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Força</a:t>
            </a:r>
            <a:r>
              <a:rPr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Rápida</a:t>
            </a:r>
            <a:endParaRPr>
              <a:latin typeface="Calibri"/>
              <a:cs typeface="Calibri"/>
            </a:endParaRPr>
          </a:p>
          <a:p>
            <a:pPr marL="1697989" indent="-107314">
              <a:spcBef>
                <a:spcPts val="1260"/>
              </a:spcBef>
              <a:buSzPct val="93750"/>
              <a:buFont typeface="Calibri"/>
              <a:buChar char="•"/>
              <a:tabLst>
                <a:tab pos="1697989" algn="l"/>
              </a:tabLst>
            </a:pPr>
            <a:r>
              <a:rPr sz="1600" b="1" dirty="0">
                <a:latin typeface="Calibri"/>
                <a:cs typeface="Calibri"/>
              </a:rPr>
              <a:t>Força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Explosiva</a:t>
            </a:r>
            <a:endParaRPr sz="1600">
              <a:latin typeface="Calibri"/>
              <a:cs typeface="Calibri"/>
            </a:endParaRPr>
          </a:p>
          <a:p>
            <a:pPr marL="1697989" indent="-107314">
              <a:spcBef>
                <a:spcPts val="915"/>
              </a:spcBef>
              <a:buSzPct val="93750"/>
              <a:buFont typeface="Calibri"/>
              <a:buChar char="•"/>
              <a:tabLst>
                <a:tab pos="1697989" algn="l"/>
              </a:tabLst>
            </a:pPr>
            <a:r>
              <a:rPr sz="1600" b="1" dirty="0">
                <a:latin typeface="Calibri"/>
                <a:cs typeface="Calibri"/>
              </a:rPr>
              <a:t>Força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Reactiva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00330" indent="-94615">
              <a:buSzPct val="92857"/>
              <a:buFont typeface="Calibri"/>
              <a:buChar char="•"/>
              <a:tabLst>
                <a:tab pos="100330" algn="l"/>
              </a:tabLst>
            </a:pPr>
            <a:r>
              <a:rPr sz="1400" b="1" spc="-10" dirty="0">
                <a:latin typeface="Calibri"/>
                <a:cs typeface="Calibri"/>
              </a:rPr>
              <a:t>Multilançamentos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Calibri"/>
              <a:buChar char="•"/>
            </a:pPr>
            <a:endParaRPr sz="1400">
              <a:latin typeface="Calibri"/>
              <a:cs typeface="Calibri"/>
            </a:endParaRPr>
          </a:p>
          <a:p>
            <a:pPr marL="87630" marR="5080" lvl="1" indent="-87630" algn="r">
              <a:buSzPct val="82142"/>
              <a:buFont typeface="Calibri"/>
              <a:buChar char="•"/>
              <a:tabLst>
                <a:tab pos="87630" algn="l"/>
              </a:tabLst>
            </a:pPr>
            <a:r>
              <a:rPr sz="1400" b="1" spc="-10" dirty="0">
                <a:latin typeface="Calibri"/>
                <a:cs typeface="Calibri"/>
              </a:rPr>
              <a:t>Multisaltos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60345FC7-A857-4034-179E-4F10BE14A29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36CAA0C1-C694-F688-BB2D-AD40F3C7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0" y="64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0" y="-18900"/>
            <a:ext cx="12227867" cy="6876901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629624" y="4677165"/>
            <a:ext cx="4495800" cy="1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</a:pP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CONDIÇÃO</a:t>
            </a:r>
            <a:r>
              <a:rPr lang="pt-PT" sz="32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FÍSICA</a:t>
            </a:r>
            <a:r>
              <a:rPr lang="pt-PT" sz="32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</a:pPr>
            <a:r>
              <a:rPr lang="pt-PT" sz="3200" spc="-25" dirty="0">
                <a:solidFill>
                  <a:schemeClr val="bg1"/>
                </a:solidFill>
                <a:latin typeface="Calibri"/>
                <a:cs typeface="Calibri"/>
              </a:rPr>
              <a:t> FORÇA</a:t>
            </a:r>
            <a:endParaRPr lang="pt-PT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260" y="94489"/>
            <a:ext cx="8450580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096" y="388111"/>
            <a:ext cx="102006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Importância</a:t>
            </a:r>
            <a:r>
              <a:rPr spc="-30" dirty="0"/>
              <a:t> </a:t>
            </a:r>
            <a:r>
              <a:rPr dirty="0"/>
              <a:t>do</a:t>
            </a:r>
            <a:r>
              <a:rPr spc="-15" dirty="0"/>
              <a:t> </a:t>
            </a:r>
            <a:r>
              <a:rPr spc="-10" dirty="0"/>
              <a:t>Desenvolvimento</a:t>
            </a:r>
            <a:r>
              <a:rPr spc="-25" dirty="0"/>
              <a:t> </a:t>
            </a:r>
            <a:r>
              <a:rPr dirty="0"/>
              <a:t>Condição</a:t>
            </a:r>
            <a:r>
              <a:rPr spc="-40" dirty="0"/>
              <a:t> </a:t>
            </a:r>
            <a:r>
              <a:rPr dirty="0"/>
              <a:t>Física</a:t>
            </a:r>
            <a:r>
              <a:rPr spc="-30" dirty="0"/>
              <a:t> </a:t>
            </a:r>
            <a:r>
              <a:rPr dirty="0"/>
              <a:t>nos</a:t>
            </a:r>
            <a:r>
              <a:rPr spc="-10" dirty="0"/>
              <a:t> Jovens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9968" y="1502409"/>
            <a:ext cx="7103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É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fundamental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Educação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Física,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desenvolver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Aptidão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Física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jovens, </a:t>
            </a:r>
            <a:r>
              <a:rPr b="1" dirty="0">
                <a:latin typeface="Calibri"/>
                <a:cs typeface="Calibri"/>
              </a:rPr>
              <a:t>promovendo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hábitos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um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estilo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vida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saudáveis.</a:t>
            </a:r>
            <a:endParaRPr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34997" y="3139440"/>
            <a:ext cx="466725" cy="466725"/>
            <a:chOff x="1110996" y="3139439"/>
            <a:chExt cx="466725" cy="466725"/>
          </a:xfrm>
        </p:grpSpPr>
        <p:sp>
          <p:nvSpPr>
            <p:cNvPr id="6" name="object 6"/>
            <p:cNvSpPr/>
            <p:nvPr/>
          </p:nvSpPr>
          <p:spPr>
            <a:xfrm>
              <a:off x="1115568" y="314401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5568" y="314401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39517" y="3995420"/>
            <a:ext cx="128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Flexibilidade.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34997" y="3886201"/>
            <a:ext cx="466725" cy="466725"/>
            <a:chOff x="1110996" y="3886200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1115568" y="389077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5568" y="389077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98445" y="395516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3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9517" y="5207889"/>
            <a:ext cx="133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Coordenação.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58923" y="1552956"/>
            <a:ext cx="318770" cy="315595"/>
            <a:chOff x="534923" y="1552955"/>
            <a:chExt cx="318770" cy="31559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3" y="1623059"/>
              <a:ext cx="249936" cy="2453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23" y="1552955"/>
              <a:ext cx="236220" cy="23622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682240" y="2439924"/>
            <a:ext cx="466725" cy="466725"/>
            <a:chOff x="1158239" y="2439923"/>
            <a:chExt cx="466725" cy="466725"/>
          </a:xfrm>
        </p:grpSpPr>
        <p:sp>
          <p:nvSpPr>
            <p:cNvPr id="18" name="object 18"/>
            <p:cNvSpPr/>
            <p:nvPr/>
          </p:nvSpPr>
          <p:spPr>
            <a:xfrm>
              <a:off x="1162811" y="244449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2811" y="244449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44547" y="250926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1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98445" y="3208146"/>
            <a:ext cx="109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09270" algn="l"/>
              </a:tabLst>
            </a:pPr>
            <a:r>
              <a:rPr b="1" spc="-50" dirty="0">
                <a:latin typeface="Calibri"/>
                <a:cs typeface="Calibri"/>
              </a:rPr>
              <a:t>2</a:t>
            </a:r>
            <a:r>
              <a:rPr b="1" dirty="0">
                <a:latin typeface="Calibri"/>
                <a:cs typeface="Calibri"/>
              </a:rPr>
              <a:t>	</a:t>
            </a:r>
            <a:r>
              <a:rPr b="1" spc="-10" dirty="0">
                <a:latin typeface="Calibri"/>
                <a:cs typeface="Calibri"/>
              </a:rPr>
              <a:t>Força.</a:t>
            </a:r>
            <a:endParaRPr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53284" y="4549141"/>
            <a:ext cx="466725" cy="466725"/>
            <a:chOff x="1129283" y="4549140"/>
            <a:chExt cx="466725" cy="466725"/>
          </a:xfrm>
        </p:grpSpPr>
        <p:sp>
          <p:nvSpPr>
            <p:cNvPr id="23" name="object 23"/>
            <p:cNvSpPr/>
            <p:nvPr/>
          </p:nvSpPr>
          <p:spPr>
            <a:xfrm>
              <a:off x="1133855" y="45537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3855" y="45537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816734" y="461810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4</a:t>
            </a:r>
            <a:endParaRPr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34997" y="5132833"/>
            <a:ext cx="466725" cy="466725"/>
            <a:chOff x="1110996" y="5132832"/>
            <a:chExt cx="466725" cy="466725"/>
          </a:xfrm>
        </p:grpSpPr>
        <p:sp>
          <p:nvSpPr>
            <p:cNvPr id="27" name="object 27"/>
            <p:cNvSpPr/>
            <p:nvPr/>
          </p:nvSpPr>
          <p:spPr>
            <a:xfrm>
              <a:off x="1115568" y="513740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5568" y="513740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98445" y="52024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5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50767" y="4617466"/>
            <a:ext cx="106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Velocidade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50767" y="2368677"/>
            <a:ext cx="263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Resistência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(cardiovascular)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01210" y="3080512"/>
            <a:ext cx="321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Associadas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indicadores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saúde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80403" y="2328672"/>
            <a:ext cx="135890" cy="2103120"/>
            <a:chOff x="4756403" y="2328672"/>
            <a:chExt cx="135890" cy="210312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6403" y="2328672"/>
              <a:ext cx="135636" cy="21031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24221" y="2350770"/>
              <a:ext cx="0" cy="1993264"/>
            </a:xfrm>
            <a:custGeom>
              <a:avLst/>
              <a:gdLst/>
              <a:ahLst/>
              <a:cxnLst/>
              <a:rect l="l" t="t" r="r" b="b"/>
              <a:pathLst>
                <a:path h="1993264">
                  <a:moveTo>
                    <a:pt x="0" y="0"/>
                  </a:moveTo>
                  <a:lnTo>
                    <a:pt x="0" y="1992883"/>
                  </a:lnTo>
                </a:path>
              </a:pathLst>
            </a:custGeom>
            <a:ln w="502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2">
            <a:extLst>
              <a:ext uri="{FF2B5EF4-FFF2-40B4-BE49-F238E27FC236}">
                <a16:creationId xmlns:a16="http://schemas.microsoft.com/office/drawing/2014/main" id="{BA878297-E304-D301-5D94-6D559EC9B31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260" y="94489"/>
            <a:ext cx="8450580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096" y="388111"/>
            <a:ext cx="102006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5535">
              <a:spcBef>
                <a:spcPts val="100"/>
              </a:spcBef>
            </a:pPr>
            <a:r>
              <a:rPr dirty="0"/>
              <a:t>Importância</a:t>
            </a:r>
            <a:r>
              <a:rPr spc="-65" dirty="0"/>
              <a:t> </a:t>
            </a:r>
            <a:r>
              <a:rPr dirty="0"/>
              <a:t>do</a:t>
            </a:r>
            <a:r>
              <a:rPr spc="-35" dirty="0"/>
              <a:t> </a:t>
            </a:r>
            <a:r>
              <a:rPr spc="-10" dirty="0"/>
              <a:t>Treino</a:t>
            </a:r>
            <a:r>
              <a:rPr spc="-65" dirty="0"/>
              <a:t> </a:t>
            </a:r>
            <a:r>
              <a:rPr dirty="0"/>
              <a:t>da</a:t>
            </a:r>
            <a:r>
              <a:rPr spc="-35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com</a:t>
            </a:r>
            <a:r>
              <a:rPr spc="-60" dirty="0"/>
              <a:t> </a:t>
            </a:r>
            <a:r>
              <a:rPr spc="-10" dirty="0"/>
              <a:t>Jovens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75332" y="2417065"/>
            <a:ext cx="466725" cy="466725"/>
            <a:chOff x="751331" y="2417064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30576" y="2468373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4969" y="2367789"/>
            <a:ext cx="6959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Força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uma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capacidade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motora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deve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ser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desenvolvida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desde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cedo,</a:t>
            </a:r>
            <a:endParaRPr>
              <a:latin typeface="Calibri"/>
              <a:cs typeface="Calibri"/>
            </a:endParaRPr>
          </a:p>
          <a:p>
            <a:pPr marL="12700"/>
            <a:r>
              <a:rPr b="1" dirty="0">
                <a:latin typeface="Calibri"/>
                <a:cs typeface="Calibri"/>
              </a:rPr>
              <a:t>uma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vez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 base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 realização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acções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motoras;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75332" y="3765804"/>
            <a:ext cx="466725" cy="466725"/>
            <a:chOff x="751331" y="3765803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77037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77037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30576" y="3818002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4970" y="3735070"/>
            <a:ext cx="6308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Índices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força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baixos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estão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associados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lesões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desequilíbrios musculares.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75332" y="5009389"/>
            <a:ext cx="466725" cy="466725"/>
            <a:chOff x="751331" y="5009388"/>
            <a:chExt cx="466725" cy="466725"/>
          </a:xfrm>
        </p:grpSpPr>
        <p:sp>
          <p:nvSpPr>
            <p:cNvPr id="15" name="object 15"/>
            <p:cNvSpPr/>
            <p:nvPr/>
          </p:nvSpPr>
          <p:spPr>
            <a:xfrm>
              <a:off x="755903" y="501396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199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599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5903" y="501396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599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30576" y="5061331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4969" y="4967096"/>
            <a:ext cx="695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reforço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musculatura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postural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também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essencial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como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pressuposto 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10" dirty="0">
                <a:latin typeface="Calibri"/>
                <a:cs typeface="Calibri"/>
              </a:rPr>
              <a:t> desenvolvimento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futuro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força.</a:t>
            </a:r>
            <a:endParaRPr>
              <a:latin typeface="Calibri"/>
              <a:cs typeface="Calibri"/>
            </a:endParaRPr>
          </a:p>
        </p:txBody>
      </p:sp>
      <p:pic>
        <p:nvPicPr>
          <p:cNvPr id="19" name="object 2">
            <a:extLst>
              <a:ext uri="{FF2B5EF4-FFF2-40B4-BE49-F238E27FC236}">
                <a16:creationId xmlns:a16="http://schemas.microsoft.com/office/drawing/2014/main" id="{6B5302F6-A403-C126-5F2B-4D379353E8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112" y="455677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096" y="388111"/>
            <a:ext cx="10200640" cy="745972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04215">
              <a:spcBef>
                <a:spcPts val="100"/>
              </a:spcBef>
            </a:pPr>
            <a:r>
              <a:rPr dirty="0"/>
              <a:t>Principais</a:t>
            </a:r>
            <a:r>
              <a:rPr spc="-40" dirty="0"/>
              <a:t> </a:t>
            </a:r>
            <a:r>
              <a:rPr dirty="0"/>
              <a:t>Objectivos</a:t>
            </a:r>
            <a:r>
              <a:rPr spc="-40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10" dirty="0"/>
              <a:t>Treino</a:t>
            </a:r>
            <a:r>
              <a:rPr spc="-50" dirty="0"/>
              <a:t> </a:t>
            </a:r>
            <a:r>
              <a:rPr dirty="0"/>
              <a:t>da</a:t>
            </a:r>
            <a:r>
              <a:rPr spc="-40" dirty="0"/>
              <a:t> </a:t>
            </a:r>
            <a:r>
              <a:rPr dirty="0"/>
              <a:t>Força</a:t>
            </a:r>
            <a:r>
              <a:rPr spc="-75" dirty="0"/>
              <a:t> </a:t>
            </a:r>
            <a:r>
              <a:rPr dirty="0"/>
              <a:t>com</a:t>
            </a:r>
            <a:r>
              <a:rPr spc="-60" dirty="0"/>
              <a:t> </a:t>
            </a:r>
            <a:r>
              <a:rPr spc="-10" dirty="0"/>
              <a:t>Jovens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75332" y="2417065"/>
            <a:ext cx="466725" cy="466725"/>
            <a:chOff x="751331" y="2417064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4216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30576" y="2468373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4969" y="2439415"/>
            <a:ext cx="392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Desenvolvimento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Força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Geral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Base.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75332" y="3326892"/>
            <a:ext cx="466725" cy="466725"/>
            <a:chOff x="751331" y="3326891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3314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33146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30576" y="3379724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4970" y="3350767"/>
            <a:ext cx="329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Desenvolvimento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Força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Rápida.</a:t>
            </a:r>
            <a:endParaRPr>
              <a:latin typeface="Calibri"/>
              <a:cs typeface="Calibri"/>
            </a:endParaRPr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id="{65488443-24B6-2BFE-28E7-335AEA50860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112" y="455677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096" y="388111"/>
            <a:ext cx="10200640" cy="745972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75332" y="2766061"/>
            <a:ext cx="466725" cy="466725"/>
            <a:chOff x="751331" y="2766060"/>
            <a:chExt cx="466725" cy="466725"/>
          </a:xfrm>
        </p:grpSpPr>
        <p:sp>
          <p:nvSpPr>
            <p:cNvPr id="5" name="object 5"/>
            <p:cNvSpPr/>
            <p:nvPr/>
          </p:nvSpPr>
          <p:spPr>
            <a:xfrm>
              <a:off x="755903" y="277063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903" y="277063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30576" y="2817623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4969" y="2734817"/>
            <a:ext cx="6534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Seleccionar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uma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gama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exercícios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solicitem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todos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principais </a:t>
            </a:r>
            <a:r>
              <a:rPr b="1" dirty="0">
                <a:latin typeface="Calibri"/>
                <a:cs typeface="Calibri"/>
              </a:rPr>
              <a:t>grupos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musculares.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75332" y="3502153"/>
            <a:ext cx="466725" cy="466725"/>
            <a:chOff x="751331" y="3502152"/>
            <a:chExt cx="466725" cy="466725"/>
          </a:xfrm>
        </p:grpSpPr>
        <p:sp>
          <p:nvSpPr>
            <p:cNvPr id="10" name="object 10"/>
            <p:cNvSpPr/>
            <p:nvPr/>
          </p:nvSpPr>
          <p:spPr>
            <a:xfrm>
              <a:off x="755903" y="35067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35067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30576" y="3554349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4970" y="3454145"/>
            <a:ext cx="655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exercícios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devem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realizados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com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cargas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leves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ou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apenas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com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o </a:t>
            </a:r>
            <a:r>
              <a:rPr b="1" dirty="0">
                <a:latin typeface="Calibri"/>
                <a:cs typeface="Calibri"/>
              </a:rPr>
              <a:t>peso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próprio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corpo.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2541" y="1633982"/>
            <a:ext cx="4363085" cy="889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621280">
              <a:spcBef>
                <a:spcPts val="1340"/>
              </a:spcBef>
            </a:pP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240"/>
              </a:spcBef>
            </a:pPr>
            <a:r>
              <a:rPr b="1" dirty="0">
                <a:latin typeface="Calibri"/>
                <a:cs typeface="Calibri"/>
              </a:rPr>
              <a:t>Princípios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Orientadores:</a:t>
            </a:r>
            <a:endParaRPr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75332" y="4210812"/>
            <a:ext cx="466725" cy="466725"/>
            <a:chOff x="751331" y="4210811"/>
            <a:chExt cx="466725" cy="466725"/>
          </a:xfrm>
        </p:grpSpPr>
        <p:sp>
          <p:nvSpPr>
            <p:cNvPr id="16" name="object 16"/>
            <p:cNvSpPr/>
            <p:nvPr/>
          </p:nvSpPr>
          <p:spPr>
            <a:xfrm>
              <a:off x="755903" y="42153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5903" y="42153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30576" y="4262069"/>
            <a:ext cx="154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75332" y="5006341"/>
            <a:ext cx="466725" cy="466725"/>
            <a:chOff x="751331" y="5006340"/>
            <a:chExt cx="466725" cy="466725"/>
          </a:xfrm>
        </p:grpSpPr>
        <p:sp>
          <p:nvSpPr>
            <p:cNvPr id="20" name="object 20"/>
            <p:cNvSpPr/>
            <p:nvPr/>
          </p:nvSpPr>
          <p:spPr>
            <a:xfrm>
              <a:off x="755903" y="50109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5903" y="501091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30576" y="5057903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34969" y="4168521"/>
            <a:ext cx="7031990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exercícios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escolhidos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devem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ser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variados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apelativos,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adaptando-</a:t>
            </a:r>
            <a:r>
              <a:rPr b="1" dirty="0">
                <a:latin typeface="Calibri"/>
                <a:cs typeface="Calibri"/>
              </a:rPr>
              <a:t>se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às </a:t>
            </a:r>
            <a:r>
              <a:rPr b="1" spc="-10" dirty="0">
                <a:latin typeface="Calibri"/>
                <a:cs typeface="Calibri"/>
              </a:rPr>
              <a:t>características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capacidades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jovens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atletas.</a:t>
            </a:r>
            <a:endParaRPr>
              <a:latin typeface="Calibri"/>
              <a:cs typeface="Calibri"/>
            </a:endParaRPr>
          </a:p>
          <a:p>
            <a:pPr marL="12700" marR="5080">
              <a:spcBef>
                <a:spcPts val="940"/>
              </a:spcBef>
            </a:pPr>
            <a:r>
              <a:rPr b="1" dirty="0">
                <a:latin typeface="Calibri"/>
                <a:cs typeface="Calibri"/>
              </a:rPr>
              <a:t>Permite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incluir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exercícios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variados,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além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típicos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exercícios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de </a:t>
            </a:r>
            <a:r>
              <a:rPr b="1" dirty="0">
                <a:latin typeface="Calibri"/>
                <a:cs typeface="Calibri"/>
              </a:rPr>
              <a:t>força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geral,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mas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também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força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rápida,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exercícios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técnica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flexibilidade.</a:t>
            </a:r>
            <a:endParaRPr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75332" y="5875021"/>
            <a:ext cx="466725" cy="466725"/>
            <a:chOff x="751331" y="5875020"/>
            <a:chExt cx="466725" cy="466725"/>
          </a:xfrm>
        </p:grpSpPr>
        <p:sp>
          <p:nvSpPr>
            <p:cNvPr id="25" name="object 25"/>
            <p:cNvSpPr/>
            <p:nvPr/>
          </p:nvSpPr>
          <p:spPr>
            <a:xfrm>
              <a:off x="755903" y="587959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599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199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903" y="587959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199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599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430576" y="5928157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55975" y="5711953"/>
            <a:ext cx="7200900" cy="86305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109220">
              <a:spcBef>
                <a:spcPts val="250"/>
              </a:spcBef>
            </a:pPr>
            <a:r>
              <a:rPr b="1" dirty="0">
                <a:latin typeface="Calibri"/>
                <a:cs typeface="Calibri"/>
              </a:rPr>
              <a:t>Permite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treinador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jogar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com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intervalos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recuperação,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número</a:t>
            </a:r>
            <a:r>
              <a:rPr b="1" spc="50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repetições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velocidade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execução,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ao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longo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época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poder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ir </a:t>
            </a:r>
            <a:r>
              <a:rPr b="1" dirty="0">
                <a:latin typeface="Calibri"/>
                <a:cs typeface="Calibri"/>
              </a:rPr>
              <a:t>aumentando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forma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progressiva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carga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treino.</a:t>
            </a:r>
            <a:endParaRPr>
              <a:latin typeface="Calibri"/>
              <a:cs typeface="Calibri"/>
            </a:endParaRPr>
          </a:p>
        </p:txBody>
      </p:sp>
      <p:pic>
        <p:nvPicPr>
          <p:cNvPr id="29" name="object 2">
            <a:extLst>
              <a:ext uri="{FF2B5EF4-FFF2-40B4-BE49-F238E27FC236}">
                <a16:creationId xmlns:a16="http://schemas.microsoft.com/office/drawing/2014/main" id="{607EB700-3161-4191-8B00-F8C932010C0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112" y="455677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096" y="388111"/>
            <a:ext cx="10200640" cy="745972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2541" y="1633982"/>
            <a:ext cx="4363085" cy="88900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621280">
              <a:spcBef>
                <a:spcPts val="1340"/>
              </a:spcBef>
            </a:pP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240"/>
              </a:spcBef>
            </a:pPr>
            <a:r>
              <a:rPr b="1" spc="-10" dirty="0">
                <a:latin typeface="Calibri"/>
                <a:cs typeface="Calibri"/>
              </a:rPr>
              <a:t>Caracterização:</a:t>
            </a:r>
            <a:endParaRPr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40101" y="2689225"/>
          <a:ext cx="5490210" cy="280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20" dirty="0">
                          <a:latin typeface="Calibri"/>
                          <a:cs typeface="Calibri"/>
                        </a:rPr>
                        <a:t>Local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Variado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n.º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8-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14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Repetições</a:t>
                      </a:r>
                      <a:r>
                        <a:rPr sz="15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5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6788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Volume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Treino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10-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30’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Intervalo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5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exercícios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15-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60”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Intervalos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5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séries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3’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object 2">
            <a:extLst>
              <a:ext uri="{FF2B5EF4-FFF2-40B4-BE49-F238E27FC236}">
                <a16:creationId xmlns:a16="http://schemas.microsoft.com/office/drawing/2014/main" id="{FCBA2850-1BF2-7DDA-71D8-6AFC6E1E26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112" y="455677"/>
            <a:ext cx="7296911" cy="8549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096" y="388111"/>
            <a:ext cx="10200640" cy="745972"/>
          </a:xfrm>
          <a:prstGeom prst="rect">
            <a:avLst/>
          </a:prstGeom>
        </p:spPr>
        <p:txBody>
          <a:bodyPr vert="horz" wrap="square" lIns="0" tIns="372998" rIns="0" bIns="0" rtlCol="0">
            <a:spAutoFit/>
          </a:bodyPr>
          <a:lstStyle/>
          <a:p>
            <a:pPr marL="784860">
              <a:spcBef>
                <a:spcPts val="100"/>
              </a:spcBef>
            </a:pPr>
            <a:r>
              <a:rPr dirty="0"/>
              <a:t>Meios</a:t>
            </a:r>
            <a:r>
              <a:rPr spc="-5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Desenvolvimento</a:t>
            </a:r>
            <a:r>
              <a:rPr spc="-20" dirty="0"/>
              <a:t> </a:t>
            </a:r>
            <a:r>
              <a:rPr dirty="0"/>
              <a:t>da</a:t>
            </a:r>
            <a:r>
              <a:rPr spc="-20" dirty="0"/>
              <a:t> </a:t>
            </a:r>
            <a:r>
              <a:rPr dirty="0"/>
              <a:t>Força</a:t>
            </a:r>
            <a:r>
              <a:rPr spc="-60" dirty="0"/>
              <a:t> </a:t>
            </a:r>
            <a:r>
              <a:rPr dirty="0"/>
              <a:t>Geral</a:t>
            </a:r>
            <a:r>
              <a:rPr spc="-2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1218" y="1718565"/>
            <a:ext cx="3281045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9875">
              <a:spcBef>
                <a:spcPts val="100"/>
              </a:spcBef>
            </a:pP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Treino</a:t>
            </a:r>
            <a:r>
              <a:rPr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</a:t>
            </a:r>
            <a:r>
              <a:rPr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Circuito</a:t>
            </a:r>
            <a:endParaRPr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450">
              <a:latin typeface="Calibri"/>
              <a:cs typeface="Calibri"/>
            </a:endParaRPr>
          </a:p>
          <a:p>
            <a:pPr marL="12700"/>
            <a:r>
              <a:rPr b="1" spc="-10" dirty="0">
                <a:latin typeface="Calibri"/>
                <a:cs typeface="Calibri"/>
              </a:rPr>
              <a:t>Exemplo:</a:t>
            </a:r>
            <a:endParaRPr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3495" y="2781301"/>
            <a:ext cx="1600200" cy="7360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01291" y="2661284"/>
            <a:ext cx="645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1. </a:t>
            </a:r>
            <a:r>
              <a:rPr sz="1200" b="1" spc="-10" dirty="0">
                <a:latin typeface="Calibri"/>
                <a:cs typeface="Calibri"/>
              </a:rPr>
              <a:t>Dorsais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4864" y="2781300"/>
            <a:ext cx="762000" cy="762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98570" y="2661284"/>
            <a:ext cx="9359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2. </a:t>
            </a:r>
            <a:r>
              <a:rPr sz="1200" b="1" spc="-10" dirty="0">
                <a:latin typeface="Calibri"/>
                <a:cs typeface="Calibri"/>
              </a:rPr>
              <a:t>Abdominais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0159" y="2924555"/>
            <a:ext cx="1470660" cy="7406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27675" y="2661284"/>
            <a:ext cx="673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3.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Step-</a:t>
            </a:r>
            <a:r>
              <a:rPr sz="1200" b="1" spc="-25" dirty="0"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4952" y="2891027"/>
            <a:ext cx="826008" cy="826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51701" y="2661284"/>
            <a:ext cx="1069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4.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Jumping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Jacks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58556" y="2852927"/>
            <a:ext cx="876300" cy="8641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047482" y="2661284"/>
            <a:ext cx="1458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5.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Extensões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10" dirty="0">
                <a:latin typeface="Calibri"/>
                <a:cs typeface="Calibri"/>
              </a:rPr>
              <a:t> Braços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9904" y="3919728"/>
            <a:ext cx="1321308" cy="7620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429968" y="3741166"/>
            <a:ext cx="892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6. </a:t>
            </a:r>
            <a:r>
              <a:rPr sz="1200" b="1" spc="-10" dirty="0">
                <a:latin typeface="Calibri"/>
                <a:cs typeface="Calibri"/>
              </a:rPr>
              <a:t>Posteriores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63340" y="3991355"/>
            <a:ext cx="547115" cy="9525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727195" y="3741166"/>
            <a:ext cx="71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7. </a:t>
            </a:r>
            <a:r>
              <a:rPr sz="1200" b="1" spc="-10" dirty="0">
                <a:latin typeface="Calibri"/>
                <a:cs typeface="Calibri"/>
              </a:rPr>
              <a:t>Skipping </a:t>
            </a:r>
            <a:r>
              <a:rPr sz="1200" b="1" spc="-20" dirty="0">
                <a:latin typeface="Calibri"/>
                <a:cs typeface="Calibri"/>
              </a:rPr>
              <a:t>Alto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64708" y="5254752"/>
            <a:ext cx="824484" cy="82600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815076" y="5038470"/>
            <a:ext cx="7264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13.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Afundo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43700" y="4038600"/>
            <a:ext cx="1295400" cy="8884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894704" y="3885692"/>
            <a:ext cx="12109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9.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Flexores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 </a:t>
            </a:r>
            <a:r>
              <a:rPr sz="1200" b="1" spc="-20" dirty="0">
                <a:latin typeface="Calibri"/>
                <a:cs typeface="Calibri"/>
              </a:rPr>
              <a:t>coxa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03208" y="3991355"/>
            <a:ext cx="710183" cy="87630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766810" y="3741166"/>
            <a:ext cx="1128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10.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Agachamento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23160" y="5230368"/>
            <a:ext cx="1269492" cy="86410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358644" y="4966842"/>
            <a:ext cx="1430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11.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Saltos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pés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juntos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82667" y="5216652"/>
            <a:ext cx="432816" cy="86410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446524" y="4966842"/>
            <a:ext cx="7397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12.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Bicepes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88636" y="4136136"/>
            <a:ext cx="1383791" cy="63398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383149" y="3885692"/>
            <a:ext cx="6673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8. </a:t>
            </a:r>
            <a:r>
              <a:rPr sz="1200" b="1" spc="-10" dirty="0">
                <a:latin typeface="Calibri"/>
                <a:cs typeface="Calibri"/>
              </a:rPr>
              <a:t>Glúteos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507223" y="5013960"/>
            <a:ext cx="964692" cy="112928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226553" y="4822317"/>
            <a:ext cx="1097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14.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Saltitares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nas </a:t>
            </a:r>
            <a:r>
              <a:rPr sz="1200" b="1" spc="-10" dirty="0">
                <a:latin typeface="Calibri"/>
                <a:cs typeface="Calibri"/>
              </a:rPr>
              <a:t>barreiras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480</Words>
  <Application>Microsoft Office PowerPoint</Application>
  <PresentationFormat>Ecrã Panorâmico</PresentationFormat>
  <Paragraphs>104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Office Theme</vt:lpstr>
      <vt:lpstr>Tema Office 2013 - 2022</vt:lpstr>
      <vt:lpstr>Apresentação do PowerPoint</vt:lpstr>
      <vt:lpstr>Apresentação do PowerPoint</vt:lpstr>
      <vt:lpstr>Apresentação do PowerPoint</vt:lpstr>
      <vt:lpstr>Importância do Desenvolvimento Condição Física nos Jovens</vt:lpstr>
      <vt:lpstr>Importância do Treino da Força com Jovens</vt:lpstr>
      <vt:lpstr>Principais Objectivos do Treino da Força com Jovens</vt:lpstr>
      <vt:lpstr>Meios de Desenvolvimento da Força Geral de Base</vt:lpstr>
      <vt:lpstr>Meios de Desenvolvimento da Força Geral de Base</vt:lpstr>
      <vt:lpstr>Meios de Desenvolvimento da Força Geral de Base</vt:lpstr>
      <vt:lpstr>Meios de Desenvolvimento da Força Geral de Base</vt:lpstr>
      <vt:lpstr>Meios de Desenvolvimento da Força Geral de Base</vt:lpstr>
      <vt:lpstr>Meios de Desenvolvimento da Força Rápida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Jorge Manuel Freire Damásio</cp:lastModifiedBy>
  <cp:revision>4</cp:revision>
  <dcterms:created xsi:type="dcterms:W3CDTF">2023-07-01T01:06:48Z</dcterms:created>
  <dcterms:modified xsi:type="dcterms:W3CDTF">2025-06-24T14:36:58Z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