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76" r:id="rId3"/>
    <p:sldId id="27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897" y="6498334"/>
            <a:ext cx="1198111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945" y="6458710"/>
            <a:ext cx="85343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7281" y="6402322"/>
            <a:ext cx="1074927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423" y="6455792"/>
            <a:ext cx="1274727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39" y="6431278"/>
            <a:ext cx="1064744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6559" y="6402323"/>
            <a:ext cx="780288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537" y="6341363"/>
            <a:ext cx="892047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24969"/>
            <a:ext cx="138028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3473" y="19810"/>
            <a:ext cx="9558527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7025" y="124968"/>
            <a:ext cx="4092617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1693" y="1086688"/>
            <a:ext cx="74686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85031" y="3513176"/>
            <a:ext cx="48219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670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9081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1838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4018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9460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2297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0287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272" y="6126479"/>
            <a:ext cx="2015744" cy="7284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3227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1771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1855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298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6126" y="210438"/>
            <a:ext cx="1071974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0334" y="1593850"/>
            <a:ext cx="110913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5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oster with text and images&#10;&#10;Description automatically generated">
            <a:extLst>
              <a:ext uri="{FF2B5EF4-FFF2-40B4-BE49-F238E27FC236}">
                <a16:creationId xmlns:a16="http://schemas.microsoft.com/office/drawing/2014/main" id="{588EE30D-E710-F572-EA6A-FAB5FA13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1" y="636"/>
            <a:ext cx="12193128" cy="68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9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9436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647869"/>
          </a:xfrm>
          <a:prstGeom prst="rect">
            <a:avLst/>
          </a:prstGeom>
        </p:spPr>
        <p:txBody>
          <a:bodyPr vert="horz" wrap="square" lIns="0" tIns="159003" rIns="0" bIns="0" rtlCol="0">
            <a:spAutoFit/>
          </a:bodyPr>
          <a:lstStyle/>
          <a:p>
            <a:pPr marL="3118485" marR="5080" indent="-3106420">
              <a:lnSpc>
                <a:spcPts val="3760"/>
              </a:lnSpc>
              <a:spcBef>
                <a:spcPts val="280"/>
              </a:spcBef>
            </a:pPr>
            <a:r>
              <a:rPr sz="3200" spc="-10" dirty="0">
                <a:latin typeface="Arial"/>
                <a:cs typeface="Arial"/>
              </a:rPr>
              <a:t>INVARIANTES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TÉCNICAS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EXECUÇÃO MOTORA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1581353"/>
            <a:ext cx="7675880" cy="410817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1235710" indent="-342900">
              <a:lnSpc>
                <a:spcPts val="3030"/>
              </a:lnSpc>
              <a:spcBef>
                <a:spcPts val="47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Ajustamento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postural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cabeça,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cintura escapular,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cintura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pélvica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apoios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Apoios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Qualidade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dinâmica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45"/>
              </a:spcBef>
              <a:buFont typeface="Arial"/>
              <a:buChar char="•"/>
            </a:pPr>
            <a:endParaRPr sz="380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Extensão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cadeias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impulsão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perna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impulsão/perna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livre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Noção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Global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gesto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Fluidez/Ritmo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8674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12090">
              <a:spcBef>
                <a:spcPts val="105"/>
              </a:spcBef>
            </a:pPr>
            <a:r>
              <a:rPr sz="4400" spc="-35" dirty="0"/>
              <a:t>PREOCUPAÇÕES</a:t>
            </a:r>
            <a:r>
              <a:rPr sz="4400" spc="-150" dirty="0"/>
              <a:t> </a:t>
            </a:r>
            <a:r>
              <a:rPr sz="4400" spc="-35" dirty="0"/>
              <a:t>FUNDAMENTAIS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59941" y="1624024"/>
            <a:ext cx="7592059" cy="3708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NIVEL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4550">
              <a:latin typeface="Arial"/>
              <a:cs typeface="Arial"/>
            </a:endParaRPr>
          </a:p>
          <a:p>
            <a:pPr marL="354965" indent="-342265"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Distância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percorrer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não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definida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curta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Obstáculos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baixos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distâncias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variadas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-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Continuidade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acções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motoras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912891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124457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sz="4000" i="1" dirty="0">
                <a:latin typeface="Arial"/>
                <a:cs typeface="Arial"/>
              </a:rPr>
              <a:t>Solicitações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Técnicas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spc="-25" dirty="0">
                <a:latin typeface="Arial"/>
                <a:cs typeface="Arial"/>
              </a:rPr>
              <a:t>de </a:t>
            </a:r>
            <a:r>
              <a:rPr sz="4000" i="1" dirty="0">
                <a:latin typeface="Arial"/>
                <a:cs typeface="Arial"/>
              </a:rPr>
              <a:t>Execução</a:t>
            </a:r>
            <a:r>
              <a:rPr sz="4000" i="1" spc="-17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Motora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1558494"/>
            <a:ext cx="7641590" cy="4354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Nível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Apoios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frente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trás</a:t>
            </a:r>
            <a:endParaRPr sz="2200">
              <a:latin typeface="Arial"/>
              <a:cs typeface="Arial"/>
            </a:endParaRPr>
          </a:p>
          <a:p>
            <a:pPr marL="1097280" lvl="1" indent="-170180">
              <a:buChar char="-"/>
              <a:tabLst>
                <a:tab pos="1097280" algn="l"/>
              </a:tabLst>
            </a:pPr>
            <a:r>
              <a:rPr sz="2200" dirty="0">
                <a:latin typeface="Arial"/>
                <a:cs typeface="Arial"/>
              </a:rPr>
              <a:t>cima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baixo</a:t>
            </a:r>
            <a:endParaRPr sz="2200">
              <a:latin typeface="Arial"/>
              <a:cs typeface="Arial"/>
            </a:endParaRPr>
          </a:p>
          <a:p>
            <a:pPr marL="1097280" lvl="1" indent="-170180">
              <a:buChar char="-"/>
              <a:tabLst>
                <a:tab pos="1097280" algn="l"/>
              </a:tabLst>
            </a:pPr>
            <a:r>
              <a:rPr sz="2200" dirty="0">
                <a:latin typeface="Arial"/>
                <a:cs typeface="Arial"/>
              </a:rPr>
              <a:t>peso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corpo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terço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anterior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pé</a:t>
            </a:r>
            <a:endParaRPr sz="2200">
              <a:latin typeface="Arial"/>
              <a:cs typeface="Arial"/>
            </a:endParaRPr>
          </a:p>
          <a:p>
            <a:pPr lvl="1">
              <a:spcBef>
                <a:spcPts val="50"/>
              </a:spcBef>
              <a:buFont typeface="Arial"/>
              <a:buChar char="-"/>
            </a:pP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11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Ajustamento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postural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alinhamento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cinturas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(cabeça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ombros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bacia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pés)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ts val="2375"/>
              </a:lnSpc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Modificar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menos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possível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estrutura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corrida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(pouco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latin typeface="Arial"/>
                <a:cs typeface="Arial"/>
              </a:rPr>
              <a:t>tempo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ar)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Todos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movimentos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eixo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corrida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5661659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12090">
              <a:spcBef>
                <a:spcPts val="105"/>
              </a:spcBef>
            </a:pPr>
            <a:r>
              <a:rPr sz="4400" spc="-35" dirty="0"/>
              <a:t>PREOCUPAÇÕES</a:t>
            </a:r>
            <a:r>
              <a:rPr sz="4400" spc="-150" dirty="0"/>
              <a:t> </a:t>
            </a:r>
            <a:r>
              <a:rPr sz="4400" spc="-35" dirty="0"/>
              <a:t>FUNDAMENTAIS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59941" y="1572209"/>
            <a:ext cx="7383145" cy="4288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NIVEL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-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Manutenção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ritmo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corrida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-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Manutenção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equilíbrio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40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-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Passagem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barreira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trajectória rasante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204" y="5762244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124457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sz="4000" i="1" dirty="0">
                <a:latin typeface="Arial"/>
                <a:cs typeface="Arial"/>
              </a:rPr>
              <a:t>Solicitações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Técnicas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spc="-25" dirty="0">
                <a:latin typeface="Arial"/>
                <a:cs typeface="Arial"/>
              </a:rPr>
              <a:t>de </a:t>
            </a:r>
            <a:r>
              <a:rPr sz="4000" i="1" dirty="0">
                <a:latin typeface="Arial"/>
                <a:cs typeface="Arial"/>
              </a:rPr>
              <a:t>Execução</a:t>
            </a:r>
            <a:r>
              <a:rPr sz="4000" i="1" spc="-17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Motora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1558493"/>
            <a:ext cx="7828280" cy="42800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NIVEL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Apoios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ponta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pé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frente/cima</a:t>
            </a:r>
            <a:endParaRPr sz="2200">
              <a:latin typeface="Arial"/>
              <a:cs typeface="Arial"/>
            </a:endParaRPr>
          </a:p>
          <a:p>
            <a:pPr marL="927100" indent="-914400">
              <a:buChar char="•"/>
              <a:tabLst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peso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corpo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terço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anterior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pé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har char="-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Ajustamento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Postural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Não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flectir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tronco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passagem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 </a:t>
            </a:r>
            <a:r>
              <a:rPr sz="2200" dirty="0">
                <a:latin typeface="Arial"/>
                <a:cs typeface="Arial"/>
              </a:rPr>
              <a:t>barreira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(só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estritamente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necessário)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-"/>
            </a:pPr>
            <a:endParaRPr sz="2250">
              <a:latin typeface="Arial"/>
              <a:cs typeface="Arial"/>
            </a:endParaRPr>
          </a:p>
          <a:p>
            <a:pPr marL="354965" indent="-342265">
              <a:buChar char="-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Braços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cotovelos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são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mais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afastada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corpo</a:t>
            </a:r>
            <a:endParaRPr sz="22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750">
              <a:latin typeface="Arial"/>
              <a:cs typeface="Arial"/>
            </a:endParaRPr>
          </a:p>
          <a:p>
            <a:pPr marL="355600" marR="172085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Livre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Recuperação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ângulos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fechados </a:t>
            </a:r>
            <a:r>
              <a:rPr sz="2200" dirty="0">
                <a:latin typeface="Arial"/>
                <a:cs typeface="Arial"/>
              </a:rPr>
              <a:t>(perna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ataque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flectida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calcanhar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perna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 </a:t>
            </a:r>
            <a:r>
              <a:rPr sz="2200" dirty="0">
                <a:latin typeface="Arial"/>
                <a:cs typeface="Arial"/>
              </a:rPr>
              <a:t>recuperação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próximo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nádega)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1" y="5762244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12090">
              <a:spcBef>
                <a:spcPts val="105"/>
              </a:spcBef>
            </a:pPr>
            <a:r>
              <a:rPr sz="4400" spc="-35" dirty="0"/>
              <a:t>PREOCUPAÇÕES</a:t>
            </a:r>
            <a:r>
              <a:rPr sz="4400" spc="-150" dirty="0"/>
              <a:t> </a:t>
            </a:r>
            <a:r>
              <a:rPr sz="4400" spc="-35" dirty="0"/>
              <a:t>FUNDAMENTAIS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59940" y="1549350"/>
            <a:ext cx="6600190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NÍVEL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3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15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Ritmo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3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passadas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(4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apoios)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Distância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total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percorrer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entre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50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100m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Manutenção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do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ritmo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corrida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Manutenção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do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equilíbrio</a:t>
            </a:r>
            <a:endParaRPr sz="25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Passagem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rasante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da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barreira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702" y="5917301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124457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sz="4000" i="1" dirty="0">
                <a:latin typeface="Arial"/>
                <a:cs typeface="Arial"/>
              </a:rPr>
              <a:t>Solicitações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Técnicas</a:t>
            </a:r>
            <a:r>
              <a:rPr sz="4000" i="1" spc="-235" dirty="0">
                <a:latin typeface="Arial"/>
                <a:cs typeface="Arial"/>
              </a:rPr>
              <a:t> </a:t>
            </a:r>
            <a:r>
              <a:rPr sz="4000" i="1" spc="-25" dirty="0">
                <a:latin typeface="Arial"/>
                <a:cs typeface="Arial"/>
              </a:rPr>
              <a:t>de </a:t>
            </a:r>
            <a:r>
              <a:rPr sz="4000" i="1" dirty="0">
                <a:latin typeface="Arial"/>
                <a:cs typeface="Arial"/>
              </a:rPr>
              <a:t>Execução</a:t>
            </a:r>
            <a:r>
              <a:rPr sz="4000" i="1" spc="-17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Motora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1552003"/>
            <a:ext cx="7947025" cy="436529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dirty="0">
                <a:latin typeface="Arial"/>
                <a:cs typeface="Arial"/>
              </a:rPr>
              <a:t>NÍVEL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354965" indent="-342265"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Apoios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Dinâmicos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terço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anterior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pé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4965" indent="-342265"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Extensão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impulsão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marR="5080" indent="-342900"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Joelho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perna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recuperação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sempre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que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25" dirty="0">
                <a:latin typeface="Arial"/>
                <a:cs typeface="Arial"/>
              </a:rPr>
              <a:t>pé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marR="955040" indent="-342900"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Movimentos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antero-</a:t>
            </a:r>
            <a:r>
              <a:rPr sz="2400" dirty="0">
                <a:latin typeface="Arial"/>
                <a:cs typeface="Arial"/>
              </a:rPr>
              <a:t>posteriores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braços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sem </a:t>
            </a:r>
            <a:r>
              <a:rPr sz="2400" dirty="0">
                <a:latin typeface="Arial"/>
                <a:cs typeface="Arial"/>
              </a:rPr>
              <a:t>paragens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cruzamentos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4732" y="836675"/>
            <a:ext cx="1511807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8"/>
            <a:ext cx="10719748" cy="837024"/>
          </a:xfrm>
          <a:prstGeom prst="rect">
            <a:avLst/>
          </a:prstGeom>
        </p:spPr>
        <p:txBody>
          <a:bodyPr vert="horz" wrap="square" lIns="0" tIns="402209" rIns="0" bIns="0" rtlCol="0">
            <a:spAutoFit/>
          </a:bodyPr>
          <a:lstStyle/>
          <a:p>
            <a:pPr marL="486409"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DISTÂNCIAS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spc="-19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ALTURAS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BARREIRAS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4850" y="1593851"/>
          <a:ext cx="8229600" cy="522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Escalões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0985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03505" indent="1447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Parciais Transposição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Altura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9075" marR="51435" indent="-16002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 Barreiras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8279" marR="161925" indent="-3683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percorrer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09245" marR="90805" indent="-20891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Amplitude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Passo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83210" marR="45085" indent="-230504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Passos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deTransposição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428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Ataque</a:t>
                      </a:r>
                      <a:r>
                        <a:rPr sz="1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/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Dist.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Recepção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Barreira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0.80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3.90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0.80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3.90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2.50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1.60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7.0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1.40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4.20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2.60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7.50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Ini.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8.0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5.10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2.80-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1.90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Juv.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3.0m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257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2.0 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5.40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3.10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2.05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1.05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0.91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6.04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Jun.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1-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3.50-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2.30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1.30-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Sen.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1-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3.50-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2.30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1.30-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4732" y="6021322"/>
            <a:ext cx="1511807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8"/>
            <a:ext cx="10719748" cy="1204124"/>
          </a:xfrm>
          <a:prstGeom prst="rect">
            <a:avLst/>
          </a:prstGeom>
        </p:spPr>
        <p:txBody>
          <a:bodyPr vert="horz" wrap="square" lIns="0" tIns="339039" rIns="0" bIns="0" rtlCol="0">
            <a:spAutoFit/>
          </a:bodyPr>
          <a:lstStyle/>
          <a:p>
            <a:pPr marL="1918335" marR="5080" indent="-1705610">
              <a:spcBef>
                <a:spcPts val="95"/>
              </a:spcBef>
            </a:pPr>
            <a:r>
              <a:rPr spc="-40" dirty="0"/>
              <a:t>PROPOSTA</a:t>
            </a:r>
            <a:r>
              <a:rPr spc="-75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30" dirty="0"/>
              <a:t>DISTÂNCIAS</a:t>
            </a:r>
            <a:r>
              <a:rPr spc="-5" dirty="0"/>
              <a:t> </a:t>
            </a:r>
            <a:r>
              <a:rPr dirty="0"/>
              <a:t>E</a:t>
            </a:r>
            <a:r>
              <a:rPr spc="-70" dirty="0"/>
              <a:t> </a:t>
            </a:r>
            <a:r>
              <a:rPr spc="-30" dirty="0"/>
              <a:t>ALTURA</a:t>
            </a:r>
            <a:r>
              <a:rPr spc="-60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10" dirty="0"/>
              <a:t>BARREIRAS </a:t>
            </a:r>
            <a:r>
              <a:rPr spc="-30" dirty="0"/>
              <a:t>PARA</a:t>
            </a:r>
            <a:r>
              <a:rPr spc="-75" dirty="0"/>
              <a:t> </a:t>
            </a:r>
            <a:r>
              <a:rPr dirty="0"/>
              <a:t>O</a:t>
            </a:r>
            <a:r>
              <a:rPr spc="-85" dirty="0"/>
              <a:t> </a:t>
            </a:r>
            <a:r>
              <a:rPr spc="-20" dirty="0"/>
              <a:t>DESPORTO</a:t>
            </a:r>
            <a:r>
              <a:rPr spc="-90" dirty="0"/>
              <a:t> </a:t>
            </a:r>
            <a:r>
              <a:rPr spc="-10" dirty="0"/>
              <a:t>ESCOLAR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4850" y="1593850"/>
          <a:ext cx="8229600" cy="4446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Escalão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Género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34010" marR="216535" indent="-109855">
                        <a:lnSpc>
                          <a:spcPct val="114999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Distância Prova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Altura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Barr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Nº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Barr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0515" marR="60960" indent="-241300">
                        <a:lnSpc>
                          <a:spcPct val="114999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Dist.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partida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à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1ªbarr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82270" marR="174625" indent="-198755">
                        <a:lnSpc>
                          <a:spcPct val="114999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Dist.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entre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barr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6839" marR="106680" indent="31750">
                        <a:lnSpc>
                          <a:spcPct val="114999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Dist.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última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barr.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1200" b="1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meta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Inic.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65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59079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10,00</a:t>
                      </a:r>
                      <a:r>
                        <a:rPr sz="11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Juv.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1051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75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1051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Jun.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Fem.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70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1051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Masc.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60m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barr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85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cm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8,50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4,50m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object 2">
            <a:extLst>
              <a:ext uri="{FF2B5EF4-FFF2-40B4-BE49-F238E27FC236}">
                <a16:creationId xmlns:a16="http://schemas.microsoft.com/office/drawing/2014/main" id="{4AA77821-EEE6-775D-8C05-7DD4C99AE9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702" y="5917301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791200"/>
            <a:ext cx="1511808" cy="72847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4850" y="1593850"/>
          <a:ext cx="8229600" cy="3704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Escalão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Género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Situação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total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Nº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barr.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Altura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das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barr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5880" marR="45720" indent="10033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 partida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1ª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barr.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59410" marR="81915" indent="-26670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entre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barr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5740" marR="43815" indent="-151130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Distância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última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barr.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meta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Iniciados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Fem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250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Masc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250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Juvenis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Fem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Masc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1170577"/>
          </a:xfrm>
          <a:prstGeom prst="rect">
            <a:avLst/>
          </a:prstGeom>
        </p:spPr>
        <p:txBody>
          <a:bodyPr vert="horz" wrap="square" lIns="0" tIns="305816" rIns="0" bIns="0" rtlCol="0">
            <a:spAutoFit/>
          </a:bodyPr>
          <a:lstStyle/>
          <a:p>
            <a:pPr marL="1774825" marR="5080" indent="-1562100">
              <a:spcBef>
                <a:spcPts val="95"/>
              </a:spcBef>
            </a:pPr>
            <a:r>
              <a:rPr spc="-40" dirty="0"/>
              <a:t>PROPOSTA</a:t>
            </a:r>
            <a:r>
              <a:rPr spc="-80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25" dirty="0"/>
              <a:t>DISTÂNCIAS</a:t>
            </a:r>
            <a:r>
              <a:rPr spc="-20" dirty="0"/>
              <a:t> </a:t>
            </a:r>
            <a:r>
              <a:rPr dirty="0"/>
              <a:t>E</a:t>
            </a:r>
            <a:r>
              <a:rPr spc="-80" dirty="0"/>
              <a:t> </a:t>
            </a:r>
            <a:r>
              <a:rPr spc="-30" dirty="0"/>
              <a:t>ALTURA</a:t>
            </a:r>
            <a:r>
              <a:rPr spc="-60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10" dirty="0"/>
              <a:t>BARREIRAS </a:t>
            </a:r>
            <a:r>
              <a:rPr spc="-30" dirty="0"/>
              <a:t>PARA</a:t>
            </a:r>
            <a:r>
              <a:rPr spc="-75" dirty="0"/>
              <a:t> </a:t>
            </a:r>
            <a:r>
              <a:rPr dirty="0"/>
              <a:t>O</a:t>
            </a:r>
            <a:r>
              <a:rPr spc="-85" dirty="0"/>
              <a:t> </a:t>
            </a:r>
            <a:r>
              <a:rPr spc="-20" dirty="0"/>
              <a:t>DESPORTO</a:t>
            </a:r>
            <a:r>
              <a:rPr spc="-90" dirty="0"/>
              <a:t> </a:t>
            </a:r>
            <a:r>
              <a:rPr spc="-10" dirty="0"/>
              <a:t>FEDERADO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36CAA0C1-C694-F688-BB2D-AD40F3C7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" y="636"/>
            <a:ext cx="12193128" cy="68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" y="-9686"/>
            <a:ext cx="12211484" cy="6867687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629624" y="4677165"/>
            <a:ext cx="4495800" cy="1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pt-PT" sz="3200" dirty="0">
                <a:solidFill>
                  <a:prstClr val="white"/>
                </a:solidFill>
                <a:latin typeface="Calibri"/>
                <a:cs typeface="Calibri"/>
              </a:rPr>
              <a:t>CORRIDA DE BARREIRAS 2</a:t>
            </a:r>
            <a:endParaRPr lang="pt-PT" sz="3200" spc="-3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pt-PT" sz="3200" spc="-25" dirty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endParaRPr lang="pt-PT" sz="3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775585">
              <a:spcBef>
                <a:spcPts val="105"/>
              </a:spcBef>
            </a:pPr>
            <a:r>
              <a:rPr sz="4400" spc="-55" dirty="0"/>
              <a:t>PROPOSTA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59940" y="1539812"/>
            <a:ext cx="5142230" cy="30994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4965" indent="-342265">
              <a:spcBef>
                <a:spcPts val="68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Desenvolvimento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velocidade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spcBef>
                <a:spcPts val="58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Corrida</a:t>
            </a:r>
            <a:r>
              <a:rPr sz="2400" spc="-10" dirty="0">
                <a:latin typeface="Calibri"/>
                <a:cs typeface="Calibri"/>
              </a:rPr>
              <a:t> Plana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Transição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corrida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barreira</a:t>
            </a:r>
            <a:endParaRPr sz="2400">
              <a:latin typeface="Calibri"/>
              <a:cs typeface="Calibri"/>
            </a:endParaRPr>
          </a:p>
          <a:p>
            <a:pPr lvl="1">
              <a:spcBef>
                <a:spcPts val="5"/>
              </a:spcBef>
              <a:buFont typeface="Wingdings"/>
              <a:buChar char=""/>
            </a:pPr>
            <a:endParaRPr sz="3300">
              <a:latin typeface="Calibri"/>
              <a:cs typeface="Calibri"/>
            </a:endParaRPr>
          </a:p>
          <a:p>
            <a:pPr marL="354965" indent="-342265"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População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10-</a:t>
            </a:r>
            <a:r>
              <a:rPr sz="2400" b="1" dirty="0">
                <a:latin typeface="Calibri"/>
                <a:cs typeface="Calibri"/>
              </a:rPr>
              <a:t>12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aos</a:t>
            </a:r>
            <a:r>
              <a:rPr sz="2400" b="1" spc="-10" dirty="0">
                <a:latin typeface="Calibri"/>
                <a:cs typeface="Calibri"/>
              </a:rPr>
              <a:t> 17-</a:t>
            </a:r>
            <a:r>
              <a:rPr sz="2400" b="1" dirty="0">
                <a:latin typeface="Calibri"/>
                <a:cs typeface="Calibri"/>
              </a:rPr>
              <a:t>18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anos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Wingdings"/>
              <a:buChar char=""/>
            </a:pPr>
            <a:endParaRPr sz="3300">
              <a:latin typeface="Calibri"/>
              <a:cs typeface="Calibri"/>
            </a:endParaRPr>
          </a:p>
          <a:p>
            <a:pPr marL="354965" indent="-342265"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Escola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Clube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7150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835150">
              <a:spcBef>
                <a:spcPts val="105"/>
              </a:spcBef>
            </a:pPr>
            <a:r>
              <a:rPr sz="4400" spc="-45" dirty="0"/>
              <a:t>FUNDAMENTAÇÃO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59940" y="1613357"/>
            <a:ext cx="745109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spcBef>
                <a:spcPts val="100"/>
              </a:spcBef>
              <a:buFont typeface="Wingdings"/>
              <a:buChar char=""/>
              <a:tabLst>
                <a:tab pos="354965" algn="l"/>
                <a:tab pos="3975100" algn="l"/>
              </a:tabLst>
            </a:pPr>
            <a:r>
              <a:rPr sz="2400" dirty="0">
                <a:latin typeface="Calibri"/>
                <a:cs typeface="Calibri"/>
              </a:rPr>
              <a:t>VELOCIDADE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FREQUÊNCIA</a:t>
            </a:r>
            <a:r>
              <a:rPr sz="2400" dirty="0">
                <a:latin typeface="Calibri"/>
                <a:cs typeface="Calibri"/>
              </a:rPr>
              <a:t>	X</a:t>
            </a:r>
            <a:r>
              <a:rPr sz="2400" spc="-10" dirty="0">
                <a:latin typeface="Calibri"/>
                <a:cs typeface="Calibri"/>
              </a:rPr>
              <a:t> AMPLITUDE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00">
              <a:latin typeface="Calibri"/>
              <a:cs typeface="Calibri"/>
            </a:endParaRPr>
          </a:p>
          <a:p>
            <a:pPr>
              <a:spcBef>
                <a:spcPts val="50"/>
              </a:spcBef>
              <a:buFont typeface="Wingdings"/>
              <a:buChar char=""/>
            </a:pPr>
            <a:endParaRPr sz="3450">
              <a:latin typeface="Calibri"/>
              <a:cs typeface="Calibri"/>
            </a:endParaRPr>
          </a:p>
          <a:p>
            <a:pPr marL="354965" indent="-342265"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spc="-25" dirty="0">
                <a:latin typeface="Calibri"/>
                <a:cs typeface="Calibri"/>
              </a:rPr>
              <a:t>Variação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parâmetros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spcBef>
                <a:spcPts val="60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Frequência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passo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Amplitude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distância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marcas/barreiras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Altura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barreiras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1945" y="1607262"/>
            <a:ext cx="800925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 typeface="Arial"/>
              <a:buChar char="•"/>
              <a:tabLst>
                <a:tab pos="1106805" algn="l"/>
              </a:tabLst>
            </a:pPr>
            <a:r>
              <a:rPr sz="3200" b="1" dirty="0">
                <a:latin typeface="Calibri"/>
                <a:cs typeface="Calibri"/>
              </a:rPr>
              <a:t>Correr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Rápido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(velocidade)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é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uma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capacidade 	</a:t>
            </a:r>
            <a:r>
              <a:rPr sz="3200" b="1" dirty="0">
                <a:latin typeface="Calibri"/>
                <a:cs typeface="Calibri"/>
              </a:rPr>
              <a:t>motora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base,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para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muitas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atividades</a:t>
            </a:r>
            <a:endParaRPr sz="3200">
              <a:latin typeface="Calibri"/>
              <a:cs typeface="Calibri"/>
            </a:endParaRPr>
          </a:p>
          <a:p>
            <a:pPr marL="2486660" marR="410845" indent="-1730375"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desportivas,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está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presente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em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todas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as </a:t>
            </a:r>
            <a:r>
              <a:rPr sz="3200" b="1" dirty="0">
                <a:latin typeface="Calibri"/>
                <a:cs typeface="Calibri"/>
              </a:rPr>
              <a:t>provas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Atletismo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33" y="56388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996950">
              <a:spcBef>
                <a:spcPts val="105"/>
              </a:spcBef>
            </a:pPr>
            <a:r>
              <a:rPr sz="4400" spc="-20" dirty="0"/>
              <a:t>PRINCIPAL</a:t>
            </a:r>
            <a:r>
              <a:rPr sz="4400" spc="-175" dirty="0"/>
              <a:t> </a:t>
            </a:r>
            <a:r>
              <a:rPr sz="4400" spc="-40" dirty="0"/>
              <a:t>PREOCUPAÇÃO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59941" y="2680882"/>
            <a:ext cx="501078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  <a:spcBef>
                <a:spcPts val="10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dirty="0">
                <a:latin typeface="Calibri"/>
                <a:cs typeface="Calibri"/>
              </a:rPr>
              <a:t>Aquisição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manutenção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da 	</a:t>
            </a:r>
            <a:r>
              <a:rPr sz="3200" b="1" spc="-10" dirty="0">
                <a:latin typeface="Calibri"/>
                <a:cs typeface="Calibri"/>
              </a:rPr>
              <a:t>velocidade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33" y="58674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2321560">
              <a:spcBef>
                <a:spcPts val="105"/>
              </a:spcBef>
            </a:pPr>
            <a:r>
              <a:rPr sz="4400" dirty="0"/>
              <a:t>NOÇÃO</a:t>
            </a:r>
            <a:r>
              <a:rPr sz="4400" spc="-75" dirty="0"/>
              <a:t> </a:t>
            </a:r>
            <a:r>
              <a:rPr sz="4400" spc="-10" dirty="0"/>
              <a:t>GERAL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59941" y="1607262"/>
            <a:ext cx="6327775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Movimentos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na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direcção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corrida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spc="-10" dirty="0">
                <a:latin typeface="Calibri"/>
                <a:cs typeface="Calibri"/>
              </a:rPr>
              <a:t>Equilíbrio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buFont typeface="Wingdings"/>
              <a:buChar char=""/>
              <a:tabLst>
                <a:tab pos="354965" algn="l"/>
              </a:tabLst>
            </a:pPr>
            <a:r>
              <a:rPr sz="3200" b="1" spc="-10" dirty="0">
                <a:latin typeface="Calibri"/>
                <a:cs typeface="Calibri"/>
              </a:rPr>
              <a:t>Aceleração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791200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126" y="210439"/>
            <a:ext cx="10719748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440180">
              <a:spcBef>
                <a:spcPts val="105"/>
              </a:spcBef>
            </a:pPr>
            <a:r>
              <a:rPr sz="4400" spc="-30" dirty="0"/>
              <a:t>SOLICITAÇÃO</a:t>
            </a:r>
            <a:r>
              <a:rPr sz="4400" spc="-190" dirty="0"/>
              <a:t> </a:t>
            </a:r>
            <a:r>
              <a:rPr sz="4400" spc="-10" dirty="0"/>
              <a:t>TÉCNICA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059941" y="1607262"/>
            <a:ext cx="4669155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Alinhamento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cinturas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Apoios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terço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anterior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Ciclo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passada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anterior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920</Words>
  <Application>Microsoft Office PowerPoint</Application>
  <PresentationFormat>Ecrã Panorâmico</PresentationFormat>
  <Paragraphs>602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Tema Office 2013 - 2022</vt:lpstr>
      <vt:lpstr>Apresentação do PowerPoint</vt:lpstr>
      <vt:lpstr>Apresentação do PowerPoint</vt:lpstr>
      <vt:lpstr>Apresentação do PowerPoint</vt:lpstr>
      <vt:lpstr>PROPOSTA</vt:lpstr>
      <vt:lpstr>FUNDAMENTAÇÃO</vt:lpstr>
      <vt:lpstr>Apresentação do PowerPoint</vt:lpstr>
      <vt:lpstr>PRINCIPAL PREOCUPAÇÃO</vt:lpstr>
      <vt:lpstr>NOÇÃO GERAL</vt:lpstr>
      <vt:lpstr>SOLICITAÇÃO TÉCNICA</vt:lpstr>
      <vt:lpstr>INVARIANTES TÉCNICAS DE EXECUÇÃO MOTORA</vt:lpstr>
      <vt:lpstr>PREOCUPAÇÕES FUNDAMENTAIS</vt:lpstr>
      <vt:lpstr>Solicitações Técnicas de Execução Motora</vt:lpstr>
      <vt:lpstr>PREOCUPAÇÕES FUNDAMENTAIS</vt:lpstr>
      <vt:lpstr>Solicitações Técnicas de Execução Motora</vt:lpstr>
      <vt:lpstr>PREOCUPAÇÕES FUNDAMENTAIS</vt:lpstr>
      <vt:lpstr>Solicitações Técnicas de Execução Motora</vt:lpstr>
      <vt:lpstr>DISTÂNCIAS E ALTURAS DE BARREIRAS</vt:lpstr>
      <vt:lpstr>PROPOSTA DE DISTÂNCIAS E ALTURA DE BARREIRAS PARA O DESPORTO ESCOLAR</vt:lpstr>
      <vt:lpstr>PROPOSTA DE DISTÂNCIAS E ALTURA DE BARREIRAS PARA O DESPORTO FEDERADO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Jorge Manuel Freire Damásio</cp:lastModifiedBy>
  <cp:revision>2</cp:revision>
  <dcterms:created xsi:type="dcterms:W3CDTF">2023-07-01T01:07:26Z</dcterms:created>
  <dcterms:modified xsi:type="dcterms:W3CDTF">2025-06-24T14:34:34Z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