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1269" y="1713356"/>
            <a:ext cx="5601461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75610" y="3613150"/>
            <a:ext cx="319214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492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6686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4234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4671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1476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9993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284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9277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9845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9120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89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0893" y="192150"/>
            <a:ext cx="652221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900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1128" y="1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5" y="5788766"/>
            <a:ext cx="9143985" cy="110393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4067644"/>
            <a:ext cx="7543800" cy="681468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1852295" marR="5080" indent="-1840230" algn="l">
              <a:lnSpc>
                <a:spcPts val="4320"/>
              </a:lnSpc>
              <a:spcBef>
                <a:spcPts val="640"/>
              </a:spcBef>
            </a:pPr>
            <a:r>
              <a:rPr sz="4000" b="1" spc="-45" dirty="0"/>
              <a:t>ATLETISMO</a:t>
            </a:r>
            <a:r>
              <a:rPr sz="4000" b="1" spc="-110" dirty="0"/>
              <a:t> </a:t>
            </a:r>
            <a:r>
              <a:rPr sz="4000" b="1" dirty="0"/>
              <a:t>NO</a:t>
            </a:r>
            <a:r>
              <a:rPr lang="pt-PT" sz="4000" b="1" spc="-105" dirty="0"/>
              <a:t> </a:t>
            </a:r>
            <a:r>
              <a:rPr sz="4000" b="1" spc="-10" dirty="0"/>
              <a:t>DESPORTO</a:t>
            </a:r>
            <a:r>
              <a:rPr lang="pt-PT" sz="4000" b="1" spc="-10" dirty="0"/>
              <a:t> </a:t>
            </a:r>
            <a:r>
              <a:rPr sz="4000" b="1" spc="-10" dirty="0"/>
              <a:t>ESCOLAR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613034" y="4724718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INICIAÇÃO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AO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TREINO</a:t>
            </a:r>
            <a:r>
              <a:rPr kumimoji="0" sz="3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DESPORTIVO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" y="1715461"/>
            <a:ext cx="9143985" cy="514253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304800" y="4648200"/>
            <a:ext cx="4495800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lvl="0" indent="-784860" algn="ctr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CORRIDA DE VELOCIDADE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0" marR="5080" indent="-208978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Os</a:t>
            </a:r>
            <a:r>
              <a:rPr sz="4000" spc="-105" dirty="0"/>
              <a:t> </a:t>
            </a:r>
            <a:r>
              <a:rPr sz="4000" spc="-10" dirty="0"/>
              <a:t>Fundamentos</a:t>
            </a:r>
            <a:r>
              <a:rPr sz="4000" spc="-85" dirty="0"/>
              <a:t> </a:t>
            </a:r>
            <a:r>
              <a:rPr sz="4000" dirty="0"/>
              <a:t>da</a:t>
            </a:r>
            <a:r>
              <a:rPr sz="4000" spc="-95" dirty="0"/>
              <a:t> </a:t>
            </a:r>
            <a:r>
              <a:rPr sz="4000" dirty="0"/>
              <a:t>Corrida</a:t>
            </a:r>
            <a:r>
              <a:rPr sz="4000" spc="-80" dirty="0"/>
              <a:t> </a:t>
            </a:r>
            <a:r>
              <a:rPr sz="4000" spc="-35" dirty="0"/>
              <a:t>de </a:t>
            </a:r>
            <a:r>
              <a:rPr sz="4000" spc="-10" dirty="0"/>
              <a:t>Velocidade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2276855"/>
            <a:ext cx="4040124" cy="2270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628" y="1988820"/>
            <a:ext cx="4041648" cy="3032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2896" y="5429503"/>
            <a:ext cx="134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025" y="1447266"/>
            <a:ext cx="657479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25000"/>
              </a:lnSpc>
              <a:spcBef>
                <a:spcPts val="100"/>
              </a:spcBef>
            </a:pPr>
            <a:r>
              <a:rPr dirty="0"/>
              <a:t>Correr</a:t>
            </a:r>
            <a:r>
              <a:rPr spc="-35" dirty="0"/>
              <a:t> </a:t>
            </a:r>
            <a:r>
              <a:rPr dirty="0"/>
              <a:t>Rápido</a:t>
            </a:r>
            <a:r>
              <a:rPr spc="-55" dirty="0"/>
              <a:t> </a:t>
            </a:r>
            <a:r>
              <a:rPr dirty="0"/>
              <a:t>(velocidade)</a:t>
            </a:r>
            <a:r>
              <a:rPr spc="-50" dirty="0"/>
              <a:t> </a:t>
            </a:r>
            <a:r>
              <a:rPr dirty="0"/>
              <a:t>é</a:t>
            </a:r>
            <a:r>
              <a:rPr spc="-30" dirty="0"/>
              <a:t> </a:t>
            </a:r>
            <a:r>
              <a:rPr spc="-25" dirty="0"/>
              <a:t>uma </a:t>
            </a:r>
            <a:r>
              <a:rPr dirty="0"/>
              <a:t>capacidade</a:t>
            </a:r>
            <a:r>
              <a:rPr spc="-95" dirty="0"/>
              <a:t> </a:t>
            </a:r>
            <a:r>
              <a:rPr dirty="0"/>
              <a:t>motora</a:t>
            </a:r>
            <a:r>
              <a:rPr spc="-85" dirty="0"/>
              <a:t> </a:t>
            </a:r>
            <a:r>
              <a:rPr dirty="0"/>
              <a:t>base,</a:t>
            </a:r>
            <a:r>
              <a:rPr spc="-75" dirty="0"/>
              <a:t> </a:t>
            </a:r>
            <a:r>
              <a:rPr dirty="0"/>
              <a:t>para</a:t>
            </a:r>
            <a:r>
              <a:rPr spc="-70" dirty="0"/>
              <a:t> </a:t>
            </a:r>
            <a:r>
              <a:rPr spc="-10" dirty="0"/>
              <a:t>muitas </a:t>
            </a:r>
            <a:r>
              <a:rPr dirty="0"/>
              <a:t>atividades</a:t>
            </a:r>
            <a:r>
              <a:rPr spc="-75" dirty="0"/>
              <a:t> </a:t>
            </a:r>
            <a:r>
              <a:rPr dirty="0"/>
              <a:t>desportivas,</a:t>
            </a:r>
            <a:r>
              <a:rPr spc="-95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dirty="0"/>
              <a:t>está</a:t>
            </a:r>
            <a:r>
              <a:rPr spc="-60" dirty="0"/>
              <a:t> </a:t>
            </a:r>
            <a:r>
              <a:rPr spc="-10" dirty="0"/>
              <a:t>presente </a:t>
            </a:r>
            <a:r>
              <a:rPr dirty="0"/>
              <a:t>em</a:t>
            </a:r>
            <a:r>
              <a:rPr spc="-40" dirty="0"/>
              <a:t> </a:t>
            </a:r>
            <a:r>
              <a:rPr dirty="0"/>
              <a:t>todas</a:t>
            </a:r>
            <a:r>
              <a:rPr spc="-30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provas</a:t>
            </a:r>
            <a:r>
              <a:rPr spc="-55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spc="-10" dirty="0"/>
              <a:t>Atletismo;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0" marR="5080" indent="-208978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Os</a:t>
            </a:r>
            <a:r>
              <a:rPr sz="4000" spc="-105" dirty="0"/>
              <a:t> </a:t>
            </a:r>
            <a:r>
              <a:rPr sz="4000" spc="-10" dirty="0"/>
              <a:t>Fundamentos</a:t>
            </a:r>
            <a:r>
              <a:rPr sz="4000" spc="-85" dirty="0"/>
              <a:t> </a:t>
            </a:r>
            <a:r>
              <a:rPr sz="4000" dirty="0"/>
              <a:t>da</a:t>
            </a:r>
            <a:r>
              <a:rPr sz="4000" spc="-95" dirty="0"/>
              <a:t> </a:t>
            </a:r>
            <a:r>
              <a:rPr sz="4000" dirty="0"/>
              <a:t>Corrida</a:t>
            </a:r>
            <a:r>
              <a:rPr sz="4000" spc="-80" dirty="0"/>
              <a:t> </a:t>
            </a:r>
            <a:r>
              <a:rPr sz="4000" spc="-35" dirty="0"/>
              <a:t>de </a:t>
            </a:r>
            <a:r>
              <a:rPr sz="4000" spc="-10" dirty="0"/>
              <a:t>Velocidade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12896" y="5429503"/>
            <a:ext cx="134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2421635"/>
            <a:ext cx="4041648" cy="22692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076" y="1924811"/>
            <a:ext cx="3875532" cy="8153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00683" y="22489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6655" y="3044951"/>
            <a:ext cx="228600" cy="259079"/>
            <a:chOff x="676655" y="3044951"/>
            <a:chExt cx="228600" cy="25907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7" y="3049523"/>
              <a:ext cx="219456" cy="2499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227" y="3049523"/>
              <a:ext cx="219710" cy="250190"/>
            </a:xfrm>
            <a:custGeom>
              <a:avLst/>
              <a:gdLst/>
              <a:ahLst/>
              <a:cxnLst/>
              <a:rect l="l" t="t" r="r" b="b"/>
              <a:pathLst>
                <a:path w="219709" h="250189">
                  <a:moveTo>
                    <a:pt x="0" y="124967"/>
                  </a:moveTo>
                  <a:lnTo>
                    <a:pt x="8622" y="76348"/>
                  </a:lnTo>
                  <a:lnTo>
                    <a:pt x="32137" y="36623"/>
                  </a:lnTo>
                  <a:lnTo>
                    <a:pt x="67015" y="9828"/>
                  </a:lnTo>
                  <a:lnTo>
                    <a:pt x="109728" y="0"/>
                  </a:lnTo>
                  <a:lnTo>
                    <a:pt x="152440" y="9828"/>
                  </a:lnTo>
                  <a:lnTo>
                    <a:pt x="187318" y="36623"/>
                  </a:lnTo>
                  <a:lnTo>
                    <a:pt x="210833" y="76348"/>
                  </a:lnTo>
                  <a:lnTo>
                    <a:pt x="219456" y="124967"/>
                  </a:lnTo>
                  <a:lnTo>
                    <a:pt x="210833" y="173587"/>
                  </a:lnTo>
                  <a:lnTo>
                    <a:pt x="187318" y="213312"/>
                  </a:lnTo>
                  <a:lnTo>
                    <a:pt x="152440" y="240107"/>
                  </a:lnTo>
                  <a:lnTo>
                    <a:pt x="109728" y="249936"/>
                  </a:lnTo>
                  <a:lnTo>
                    <a:pt x="67015" y="240107"/>
                  </a:lnTo>
                  <a:lnTo>
                    <a:pt x="32137" y="213312"/>
                  </a:lnTo>
                  <a:lnTo>
                    <a:pt x="8622" y="173587"/>
                  </a:lnTo>
                  <a:lnTo>
                    <a:pt x="0" y="1249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2037" y="3068828"/>
            <a:ext cx="355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terço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médio-</a:t>
            </a:r>
            <a:r>
              <a:rPr sz="1800" b="1" spc="-10" dirty="0">
                <a:latin typeface="Calibri"/>
                <a:cs typeface="Calibri"/>
              </a:rPr>
              <a:t>anterior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pé.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7512" y="3645408"/>
            <a:ext cx="228600" cy="259079"/>
            <a:chOff x="667512" y="3645408"/>
            <a:chExt cx="228600" cy="25907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84" y="3649980"/>
              <a:ext cx="219456" cy="2499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2084" y="3649980"/>
              <a:ext cx="219710" cy="250190"/>
            </a:xfrm>
            <a:custGeom>
              <a:avLst/>
              <a:gdLst/>
              <a:ahLst/>
              <a:cxnLst/>
              <a:rect l="l" t="t" r="r" b="b"/>
              <a:pathLst>
                <a:path w="219709" h="250189">
                  <a:moveTo>
                    <a:pt x="0" y="124968"/>
                  </a:moveTo>
                  <a:lnTo>
                    <a:pt x="8622" y="76348"/>
                  </a:lnTo>
                  <a:lnTo>
                    <a:pt x="32137" y="36623"/>
                  </a:lnTo>
                  <a:lnTo>
                    <a:pt x="67015" y="9828"/>
                  </a:lnTo>
                  <a:lnTo>
                    <a:pt x="109728" y="0"/>
                  </a:lnTo>
                  <a:lnTo>
                    <a:pt x="152440" y="9828"/>
                  </a:lnTo>
                  <a:lnTo>
                    <a:pt x="187318" y="36623"/>
                  </a:lnTo>
                  <a:lnTo>
                    <a:pt x="210833" y="76348"/>
                  </a:lnTo>
                  <a:lnTo>
                    <a:pt x="219456" y="124968"/>
                  </a:lnTo>
                  <a:lnTo>
                    <a:pt x="210833" y="173587"/>
                  </a:lnTo>
                  <a:lnTo>
                    <a:pt x="187318" y="213312"/>
                  </a:lnTo>
                  <a:lnTo>
                    <a:pt x="152440" y="240107"/>
                  </a:lnTo>
                  <a:lnTo>
                    <a:pt x="109728" y="249936"/>
                  </a:lnTo>
                  <a:lnTo>
                    <a:pt x="67015" y="240107"/>
                  </a:lnTo>
                  <a:lnTo>
                    <a:pt x="32137" y="213312"/>
                  </a:lnTo>
                  <a:lnTo>
                    <a:pt x="8622" y="173587"/>
                  </a:lnTo>
                  <a:lnTo>
                    <a:pt x="0" y="124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2912" y="2969133"/>
            <a:ext cx="187325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839" y="3547109"/>
            <a:ext cx="3319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Trajetória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pés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descrevendo</a:t>
            </a:r>
            <a:r>
              <a:rPr sz="1800" b="1" spc="-25" dirty="0">
                <a:latin typeface="Calibri"/>
                <a:cs typeface="Calibri"/>
              </a:rPr>
              <a:t> um </a:t>
            </a:r>
            <a:r>
              <a:rPr sz="1800" b="1" dirty="0">
                <a:latin typeface="Calibri"/>
                <a:cs typeface="Calibri"/>
              </a:rPr>
              <a:t>ciclo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anterior.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8659" y="4425696"/>
            <a:ext cx="228600" cy="257810"/>
            <a:chOff x="708659" y="4425696"/>
            <a:chExt cx="228600" cy="25781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31" y="4430268"/>
              <a:ext cx="219456" cy="2484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3231" y="4430268"/>
              <a:ext cx="219710" cy="248920"/>
            </a:xfrm>
            <a:custGeom>
              <a:avLst/>
              <a:gdLst/>
              <a:ahLst/>
              <a:cxnLst/>
              <a:rect l="l" t="t" r="r" b="b"/>
              <a:pathLst>
                <a:path w="219709" h="248920">
                  <a:moveTo>
                    <a:pt x="0" y="124205"/>
                  </a:moveTo>
                  <a:lnTo>
                    <a:pt x="8622" y="75866"/>
                  </a:lnTo>
                  <a:lnTo>
                    <a:pt x="32137" y="36385"/>
                  </a:lnTo>
                  <a:lnTo>
                    <a:pt x="67015" y="9763"/>
                  </a:lnTo>
                  <a:lnTo>
                    <a:pt x="109728" y="0"/>
                  </a:lnTo>
                  <a:lnTo>
                    <a:pt x="152440" y="9763"/>
                  </a:lnTo>
                  <a:lnTo>
                    <a:pt x="187318" y="36385"/>
                  </a:lnTo>
                  <a:lnTo>
                    <a:pt x="210833" y="75866"/>
                  </a:lnTo>
                  <a:lnTo>
                    <a:pt x="219456" y="124205"/>
                  </a:lnTo>
                  <a:lnTo>
                    <a:pt x="210833" y="172545"/>
                  </a:lnTo>
                  <a:lnTo>
                    <a:pt x="187318" y="212026"/>
                  </a:lnTo>
                  <a:lnTo>
                    <a:pt x="152440" y="238648"/>
                  </a:lnTo>
                  <a:lnTo>
                    <a:pt x="109728" y="248411"/>
                  </a:lnTo>
                  <a:lnTo>
                    <a:pt x="67015" y="238648"/>
                  </a:lnTo>
                  <a:lnTo>
                    <a:pt x="32137" y="212026"/>
                  </a:lnTo>
                  <a:lnTo>
                    <a:pt x="8622" y="172545"/>
                  </a:lnTo>
                  <a:lnTo>
                    <a:pt x="0" y="1242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4059" y="4348429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4839" y="4257878"/>
            <a:ext cx="2719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Alinhamento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segmentos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corporais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3483" y="1395983"/>
            <a:ext cx="562610" cy="562610"/>
            <a:chOff x="443483" y="1395983"/>
            <a:chExt cx="562610" cy="562610"/>
          </a:xfrm>
        </p:grpSpPr>
        <p:sp>
          <p:nvSpPr>
            <p:cNvPr id="3" name="object 3"/>
            <p:cNvSpPr/>
            <p:nvPr/>
          </p:nvSpPr>
          <p:spPr>
            <a:xfrm>
              <a:off x="457961" y="141046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1" y="141046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2198" y="143941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05757" y="1472057"/>
            <a:ext cx="562610" cy="562610"/>
            <a:chOff x="4405757" y="1472057"/>
            <a:chExt cx="562610" cy="562610"/>
          </a:xfrm>
        </p:grpSpPr>
        <p:sp>
          <p:nvSpPr>
            <p:cNvPr id="7" name="object 7"/>
            <p:cNvSpPr/>
            <p:nvPr/>
          </p:nvSpPr>
          <p:spPr>
            <a:xfrm>
              <a:off x="4420362" y="1486662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20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80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79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19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0362" y="1486662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85208" y="151561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3483" y="3919728"/>
            <a:ext cx="562610" cy="562610"/>
            <a:chOff x="443483" y="3919728"/>
            <a:chExt cx="562610" cy="562610"/>
          </a:xfrm>
        </p:grpSpPr>
        <p:sp>
          <p:nvSpPr>
            <p:cNvPr id="11" name="object 11"/>
            <p:cNvSpPr/>
            <p:nvPr/>
          </p:nvSpPr>
          <p:spPr>
            <a:xfrm>
              <a:off x="457961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80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61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80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2198" y="396252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05884" y="3919728"/>
            <a:ext cx="562610" cy="562610"/>
            <a:chOff x="4405884" y="3919728"/>
            <a:chExt cx="562610" cy="562610"/>
          </a:xfrm>
        </p:grpSpPr>
        <p:sp>
          <p:nvSpPr>
            <p:cNvPr id="15" name="object 15"/>
            <p:cNvSpPr/>
            <p:nvPr/>
          </p:nvSpPr>
          <p:spPr>
            <a:xfrm>
              <a:off x="4420362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19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80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80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19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0362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80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19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85208" y="396252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044" y="1474470"/>
            <a:ext cx="100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Partida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2044" y="3956430"/>
            <a:ext cx="259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Velocidade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Máxima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7150" y="1509521"/>
            <a:ext cx="146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Aceleração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85028" y="3956430"/>
            <a:ext cx="334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Velocidade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10" dirty="0">
                <a:latin typeface="Times New Roman"/>
                <a:cs typeface="Times New Roman"/>
              </a:rPr>
              <a:t> Resistência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24306" y="272923"/>
            <a:ext cx="76923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dirty="0"/>
              <a:t>As</a:t>
            </a:r>
            <a:r>
              <a:rPr sz="4300" spc="-110" dirty="0"/>
              <a:t> </a:t>
            </a:r>
            <a:r>
              <a:rPr sz="4300" dirty="0"/>
              <a:t>Fases</a:t>
            </a:r>
            <a:r>
              <a:rPr sz="4300" spc="-105" dirty="0"/>
              <a:t> </a:t>
            </a:r>
            <a:r>
              <a:rPr sz="4300" dirty="0"/>
              <a:t>da</a:t>
            </a:r>
            <a:r>
              <a:rPr sz="4300" spc="-95" dirty="0"/>
              <a:t> </a:t>
            </a:r>
            <a:r>
              <a:rPr sz="4300" dirty="0"/>
              <a:t>Corrida</a:t>
            </a:r>
            <a:r>
              <a:rPr sz="4300" spc="-90" dirty="0"/>
              <a:t> </a:t>
            </a:r>
            <a:r>
              <a:rPr sz="4300" dirty="0"/>
              <a:t>de</a:t>
            </a:r>
            <a:r>
              <a:rPr sz="4300" spc="-95" dirty="0"/>
              <a:t> </a:t>
            </a:r>
            <a:r>
              <a:rPr sz="4300" spc="-10" dirty="0"/>
              <a:t>Velocidade</a:t>
            </a:r>
            <a:endParaRPr sz="4300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3" y="2019300"/>
            <a:ext cx="2164080" cy="14401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2045207"/>
            <a:ext cx="2164079" cy="144018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2372" y="4652771"/>
            <a:ext cx="2162555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231394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Aceleração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3407664"/>
            <a:ext cx="7865364" cy="760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96234" y="3704590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331" y="4344923"/>
            <a:ext cx="466725" cy="510540"/>
            <a:chOff x="751331" y="4344923"/>
            <a:chExt cx="466725" cy="510540"/>
          </a:xfrm>
        </p:grpSpPr>
        <p:sp>
          <p:nvSpPr>
            <p:cNvPr id="6" name="object 6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8646" y="4368165"/>
            <a:ext cx="355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terço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médio-</a:t>
            </a:r>
            <a:r>
              <a:rPr sz="1800" b="1" spc="-10" dirty="0">
                <a:latin typeface="Calibri"/>
                <a:cs typeface="Calibri"/>
              </a:rPr>
              <a:t>anterior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pé.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4930140"/>
            <a:ext cx="466725" cy="510540"/>
            <a:chOff x="751331" y="4930140"/>
            <a:chExt cx="466725" cy="510540"/>
          </a:xfrm>
        </p:grpSpPr>
        <p:sp>
          <p:nvSpPr>
            <p:cNvPr id="10" name="object 10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37817" y="4957698"/>
            <a:ext cx="717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Alinhamento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corporais,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corpo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inclinado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frente.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720" y="981455"/>
            <a:ext cx="5201411" cy="223723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77240" y="5512308"/>
            <a:ext cx="466725" cy="512445"/>
            <a:chOff x="777240" y="5512308"/>
            <a:chExt cx="466725" cy="512445"/>
          </a:xfrm>
        </p:grpSpPr>
        <p:sp>
          <p:nvSpPr>
            <p:cNvPr id="15" name="object 15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10716" y="5536183"/>
            <a:ext cx="304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Extensão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perna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impulsão.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97051" y="6088379"/>
            <a:ext cx="466725" cy="512445"/>
            <a:chOff x="797051" y="6088379"/>
            <a:chExt cx="466725" cy="512445"/>
          </a:xfrm>
        </p:grpSpPr>
        <p:sp>
          <p:nvSpPr>
            <p:cNvPr id="19" name="object 19"/>
            <p:cNvSpPr/>
            <p:nvPr/>
          </p:nvSpPr>
          <p:spPr>
            <a:xfrm>
              <a:off x="801623" y="6092951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1623" y="6092951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95908" y="4394961"/>
            <a:ext cx="224154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1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1655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0716" y="6174435"/>
            <a:ext cx="4525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Ação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Dinâmica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vigorosa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livres.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58051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Velocidade</a:t>
            </a:r>
            <a:r>
              <a:rPr spc="-120" dirty="0"/>
              <a:t> </a:t>
            </a:r>
            <a:r>
              <a:rPr spc="-10" dirty="0"/>
              <a:t>Máxima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3407664"/>
            <a:ext cx="7865364" cy="760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96234" y="3704590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331" y="4344923"/>
            <a:ext cx="466725" cy="510540"/>
            <a:chOff x="751331" y="4344923"/>
            <a:chExt cx="466725" cy="510540"/>
          </a:xfrm>
        </p:grpSpPr>
        <p:sp>
          <p:nvSpPr>
            <p:cNvPr id="6" name="object 6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8646" y="4368165"/>
            <a:ext cx="355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terço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médio-</a:t>
            </a:r>
            <a:r>
              <a:rPr sz="1800" b="1" spc="-10" dirty="0">
                <a:latin typeface="Calibri"/>
                <a:cs typeface="Calibri"/>
              </a:rPr>
              <a:t>anterior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pé.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4930140"/>
            <a:ext cx="466725" cy="510540"/>
            <a:chOff x="751331" y="4930140"/>
            <a:chExt cx="466725" cy="510540"/>
          </a:xfrm>
        </p:grpSpPr>
        <p:sp>
          <p:nvSpPr>
            <p:cNvPr id="10" name="object 10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29944" y="4985130"/>
            <a:ext cx="465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Trajetória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pés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descrevendo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ciclo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anterior.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240" y="5512308"/>
            <a:ext cx="466725" cy="512445"/>
            <a:chOff x="777240" y="5512308"/>
            <a:chExt cx="466725" cy="512445"/>
          </a:xfrm>
        </p:grpSpPr>
        <p:sp>
          <p:nvSpPr>
            <p:cNvPr id="14" name="object 14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95908" y="4394961"/>
            <a:ext cx="203835" cy="155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1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8486" y="5476138"/>
            <a:ext cx="681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tronco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vertical,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olhando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frente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recuar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ombros relativamente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à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bacia.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18716" y="1484375"/>
            <a:ext cx="1744980" cy="1430020"/>
            <a:chOff x="1918716" y="1484375"/>
            <a:chExt cx="1744980" cy="143002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8716" y="1484375"/>
              <a:ext cx="745236" cy="1429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2908" y="1484375"/>
              <a:ext cx="970788" cy="142951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0940" y="1484375"/>
            <a:ext cx="1053084" cy="14295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3459" y="1495044"/>
            <a:ext cx="996696" cy="142951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4832" y="1484375"/>
            <a:ext cx="1289304" cy="1429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3932" y="356615"/>
            <a:ext cx="4079875" cy="1447800"/>
            <a:chOff x="2503932" y="356615"/>
            <a:chExt cx="4079875" cy="144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236" y="426719"/>
              <a:ext cx="3788664" cy="11932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932" y="356615"/>
              <a:ext cx="4079748" cy="1447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0716" y="457200"/>
            <a:ext cx="3672840" cy="1077595"/>
          </a:xfrm>
          <a:prstGeom prst="rect">
            <a:avLst/>
          </a:prstGeom>
          <a:solidFill>
            <a:srgbClr val="D9D9D9"/>
          </a:solidFill>
          <a:ln w="9144">
            <a:solidFill>
              <a:srgbClr val="00AFEF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2710" marR="87630" indent="1339850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Ciclo </a:t>
            </a:r>
            <a:r>
              <a:rPr dirty="0"/>
              <a:t>Posterior</a:t>
            </a:r>
            <a:r>
              <a:rPr spc="-95" dirty="0"/>
              <a:t> </a:t>
            </a:r>
            <a:r>
              <a:rPr dirty="0"/>
              <a:t>vs</a:t>
            </a:r>
            <a:r>
              <a:rPr spc="-75" dirty="0"/>
              <a:t> </a:t>
            </a:r>
            <a:r>
              <a:rPr spc="-10" dirty="0"/>
              <a:t>Anterior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0192" y="1917192"/>
            <a:ext cx="3023616" cy="4276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188</Words>
  <Application>Microsoft Office PowerPoint</Application>
  <PresentationFormat>Apresentação no Ecrã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ATLETISMO NO DESPORTO ESCOLAR</vt:lpstr>
      <vt:lpstr>Apresentação do PowerPoint</vt:lpstr>
      <vt:lpstr>Os Fundamentos da Corrida de Velocidade</vt:lpstr>
      <vt:lpstr>Correr Rápido (velocidade) é uma capacidade motora base, para muitas atividades desportivas, e está presente em todas as provas do Atletismo;</vt:lpstr>
      <vt:lpstr>Os Fundamentos da Corrida de Velocidade</vt:lpstr>
      <vt:lpstr>As Fases da Corrida de Velocidade</vt:lpstr>
      <vt:lpstr>Aceleração</vt:lpstr>
      <vt:lpstr>Velocidade Máxima</vt:lpstr>
      <vt:lpstr>Ciclo Posterior vs Anterior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1</cp:revision>
  <dcterms:created xsi:type="dcterms:W3CDTF">2023-07-01T01:07:50Z</dcterms:created>
  <dcterms:modified xsi:type="dcterms:W3CDTF">2024-06-26T14:49:15Z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