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84" r:id="rId3"/>
    <p:sldId id="285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9" r:id="rId25"/>
    <p:sldId id="278" r:id="rId26"/>
    <p:sldId id="280" r:id="rId27"/>
    <p:sldId id="281" r:id="rId28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0897" y="6498334"/>
            <a:ext cx="1198111" cy="3063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8945" y="6458710"/>
            <a:ext cx="853439" cy="3459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7281" y="6402322"/>
            <a:ext cx="1074927" cy="39818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8423" y="6455792"/>
            <a:ext cx="1274727" cy="3213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9039" y="6431278"/>
            <a:ext cx="1064744" cy="37338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06559" y="6402323"/>
            <a:ext cx="780288" cy="37866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765537" y="6341363"/>
            <a:ext cx="892047" cy="46329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00" y="124969"/>
            <a:ext cx="1380280" cy="94335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33473" y="19810"/>
            <a:ext cx="9558527" cy="683818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77025" y="124968"/>
            <a:ext cx="4092617" cy="9433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361693" y="1713357"/>
            <a:ext cx="746861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94526" y="3513176"/>
            <a:ext cx="700294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5902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3473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20892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057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9598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88424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2269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1504" y="1557527"/>
            <a:ext cx="5384800" cy="3044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1497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2341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076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06/24/2025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3661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250" y="0"/>
            <a:ext cx="1209674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985" y="19003"/>
            <a:ext cx="11369344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588" y="2272029"/>
            <a:ext cx="110269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24-Jun-25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24-Jun-25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9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900CA6-F79E-2D3C-3F60-CF5867EE3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862335"/>
          </a:xfrm>
          <a:prstGeom prst="rect">
            <a:avLst/>
          </a:prstGeom>
        </p:spPr>
        <p:txBody>
          <a:bodyPr vert="horz" wrap="square" lIns="0" tIns="183435" rIns="0" bIns="0" rtlCol="0">
            <a:spAutoFit/>
          </a:bodyPr>
          <a:lstStyle/>
          <a:p>
            <a:pPr marL="2961005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9940" y="2373248"/>
            <a:ext cx="6572884" cy="103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DC9E1F"/>
                </a:solidFill>
                <a:latin typeface="Calibri"/>
                <a:cs typeface="Calibri"/>
              </a:rPr>
              <a:t>Sequência</a:t>
            </a:r>
            <a:r>
              <a:rPr spc="-2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DC9E1F"/>
                </a:solidFill>
                <a:latin typeface="Calibri"/>
                <a:cs typeface="Calibri"/>
              </a:rPr>
              <a:t>coordenada de</a:t>
            </a:r>
            <a:r>
              <a:rPr spc="-1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DC9E1F"/>
                </a:solidFill>
                <a:latin typeface="Calibri"/>
                <a:cs typeface="Calibri"/>
              </a:rPr>
              <a:t>acções</a:t>
            </a:r>
            <a:r>
              <a:rPr b="1" i="1" spc="-30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DC9E1F"/>
                </a:solidFill>
                <a:latin typeface="Calibri"/>
                <a:cs typeface="Calibri"/>
              </a:rPr>
              <a:t>sucessivas,</a:t>
            </a:r>
            <a:r>
              <a:rPr b="1" i="1" spc="-10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DC9E1F"/>
                </a:solidFill>
                <a:latin typeface="Calibri"/>
                <a:cs typeface="Calibri"/>
              </a:rPr>
              <a:t>contínuas</a:t>
            </a:r>
            <a:r>
              <a:rPr b="1" i="1" spc="-35" dirty="0">
                <a:solidFill>
                  <a:srgbClr val="DC9E1F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rgbClr val="DC9E1F"/>
                </a:solidFill>
                <a:latin typeface="Calibri"/>
                <a:cs typeface="Calibri"/>
              </a:rPr>
              <a:t>e</a:t>
            </a:r>
            <a:r>
              <a:rPr b="1" i="1" spc="-10" dirty="0">
                <a:solidFill>
                  <a:srgbClr val="DC9E1F"/>
                </a:solidFill>
                <a:latin typeface="Calibri"/>
                <a:cs typeface="Calibri"/>
              </a:rPr>
              <a:t> interligadas;</a:t>
            </a:r>
            <a:endParaRPr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75260" indent="-162560">
              <a:spcBef>
                <a:spcPts val="5"/>
              </a:spcBef>
              <a:buFont typeface="Arial"/>
              <a:buChar char="•"/>
              <a:tabLst>
                <a:tab pos="175260" algn="l"/>
              </a:tabLst>
            </a:pPr>
            <a:r>
              <a:rPr sz="1600" spc="-10" dirty="0">
                <a:latin typeface="Calibri"/>
                <a:cs typeface="Calibri"/>
              </a:rPr>
              <a:t>Inicia-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baixo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10" dirty="0">
                <a:latin typeface="Calibri"/>
                <a:cs typeface="Calibri"/>
              </a:rPr>
              <a:t> cima: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7445" y="3381831"/>
            <a:ext cx="188023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Pé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Perna</a:t>
            </a:r>
            <a:endParaRPr sz="1600">
              <a:latin typeface="Calibri"/>
              <a:cs typeface="Calibri"/>
            </a:endParaRPr>
          </a:p>
          <a:p>
            <a:pPr marL="354965" indent="-342265">
              <a:spcBef>
                <a:spcPts val="5"/>
              </a:spcBef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Bacia;</a:t>
            </a:r>
            <a:endParaRPr sz="1600">
              <a:latin typeface="Calibri"/>
              <a:cs typeface="Calibri"/>
            </a:endParaRPr>
          </a:p>
          <a:p>
            <a:pPr marL="354965" indent="-342265">
              <a:buAutoNum type="arabicPeriod"/>
              <a:tabLst>
                <a:tab pos="354965" algn="l"/>
              </a:tabLst>
            </a:pPr>
            <a:r>
              <a:rPr sz="1600" spc="-10" dirty="0">
                <a:latin typeface="Calibri"/>
                <a:cs typeface="Calibri"/>
              </a:rPr>
              <a:t>Peito/Ombro;</a:t>
            </a:r>
            <a:endParaRPr sz="1600">
              <a:latin typeface="Calibri"/>
              <a:cs typeface="Calibri"/>
            </a:endParaRPr>
          </a:p>
          <a:p>
            <a:pPr marL="354965" indent="-342265">
              <a:buAutoNum type="arabicPeriod"/>
              <a:tabLst>
                <a:tab pos="354965" algn="l"/>
              </a:tabLst>
            </a:pPr>
            <a:r>
              <a:rPr sz="1600" dirty="0">
                <a:latin typeface="Calibri"/>
                <a:cs typeface="Calibri"/>
              </a:rPr>
              <a:t>Braço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(s)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/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(s)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81115" y="3360421"/>
            <a:ext cx="3716020" cy="1191895"/>
          </a:xfrm>
          <a:custGeom>
            <a:avLst/>
            <a:gdLst/>
            <a:ahLst/>
            <a:cxnLst/>
            <a:rect l="l" t="t" r="r" b="b"/>
            <a:pathLst>
              <a:path w="3716020" h="1191895">
                <a:moveTo>
                  <a:pt x="0" y="198627"/>
                </a:moveTo>
                <a:lnTo>
                  <a:pt x="5244" y="153075"/>
                </a:lnTo>
                <a:lnTo>
                  <a:pt x="20183" y="111263"/>
                </a:lnTo>
                <a:lnTo>
                  <a:pt x="43627" y="74384"/>
                </a:lnTo>
                <a:lnTo>
                  <a:pt x="74384" y="43627"/>
                </a:lnTo>
                <a:lnTo>
                  <a:pt x="111263" y="20183"/>
                </a:lnTo>
                <a:lnTo>
                  <a:pt x="153075" y="5244"/>
                </a:lnTo>
                <a:lnTo>
                  <a:pt x="198628" y="0"/>
                </a:lnTo>
                <a:lnTo>
                  <a:pt x="3516884" y="0"/>
                </a:lnTo>
                <a:lnTo>
                  <a:pt x="3562436" y="5244"/>
                </a:lnTo>
                <a:lnTo>
                  <a:pt x="3604248" y="20183"/>
                </a:lnTo>
                <a:lnTo>
                  <a:pt x="3641127" y="43627"/>
                </a:lnTo>
                <a:lnTo>
                  <a:pt x="3671884" y="74384"/>
                </a:lnTo>
                <a:lnTo>
                  <a:pt x="3695328" y="111263"/>
                </a:lnTo>
                <a:lnTo>
                  <a:pt x="3710267" y="153075"/>
                </a:lnTo>
                <a:lnTo>
                  <a:pt x="3715512" y="198627"/>
                </a:lnTo>
                <a:lnTo>
                  <a:pt x="3715512" y="993139"/>
                </a:lnTo>
                <a:lnTo>
                  <a:pt x="3710267" y="1038692"/>
                </a:lnTo>
                <a:lnTo>
                  <a:pt x="3695328" y="1080504"/>
                </a:lnTo>
                <a:lnTo>
                  <a:pt x="3671884" y="1117383"/>
                </a:lnTo>
                <a:lnTo>
                  <a:pt x="3641127" y="1148140"/>
                </a:lnTo>
                <a:lnTo>
                  <a:pt x="3604248" y="1171584"/>
                </a:lnTo>
                <a:lnTo>
                  <a:pt x="3562436" y="1186523"/>
                </a:lnTo>
                <a:lnTo>
                  <a:pt x="3516884" y="1191767"/>
                </a:lnTo>
                <a:lnTo>
                  <a:pt x="198628" y="1191767"/>
                </a:lnTo>
                <a:lnTo>
                  <a:pt x="153075" y="1186523"/>
                </a:lnTo>
                <a:lnTo>
                  <a:pt x="111263" y="1171584"/>
                </a:lnTo>
                <a:lnTo>
                  <a:pt x="74384" y="1148140"/>
                </a:lnTo>
                <a:lnTo>
                  <a:pt x="43627" y="1117383"/>
                </a:lnTo>
                <a:lnTo>
                  <a:pt x="20183" y="1080504"/>
                </a:lnTo>
                <a:lnTo>
                  <a:pt x="5244" y="1038692"/>
                </a:lnTo>
                <a:lnTo>
                  <a:pt x="0" y="993139"/>
                </a:lnTo>
                <a:lnTo>
                  <a:pt x="0" y="198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77459" y="3440048"/>
            <a:ext cx="332612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Músculos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fortes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lentos </a:t>
            </a:r>
            <a:r>
              <a:rPr sz="1600" dirty="0">
                <a:latin typeface="Calibri"/>
                <a:cs typeface="Calibri"/>
              </a:rPr>
              <a:t>(pernas,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tronco)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actuam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antes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dos </a:t>
            </a:r>
            <a:r>
              <a:rPr sz="1600" dirty="0">
                <a:latin typeface="Calibri"/>
                <a:cs typeface="Calibri"/>
              </a:rPr>
              <a:t>músculos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pequenos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mais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rápidos </a:t>
            </a:r>
            <a:r>
              <a:rPr sz="1600" dirty="0">
                <a:latin typeface="Calibri"/>
                <a:cs typeface="Calibri"/>
              </a:rPr>
              <a:t>(ombros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braços).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61916" y="3659123"/>
            <a:ext cx="943610" cy="365760"/>
            <a:chOff x="3137916" y="3659123"/>
            <a:chExt cx="943610" cy="365760"/>
          </a:xfrm>
        </p:grpSpPr>
        <p:sp>
          <p:nvSpPr>
            <p:cNvPr id="9" name="object 9"/>
            <p:cNvSpPr/>
            <p:nvPr/>
          </p:nvSpPr>
          <p:spPr>
            <a:xfrm>
              <a:off x="3142488" y="3663695"/>
              <a:ext cx="934719" cy="356870"/>
            </a:xfrm>
            <a:custGeom>
              <a:avLst/>
              <a:gdLst/>
              <a:ahLst/>
              <a:cxnLst/>
              <a:rect l="l" t="t" r="r" b="b"/>
              <a:pathLst>
                <a:path w="934720" h="356870">
                  <a:moveTo>
                    <a:pt x="696213" y="0"/>
                  </a:moveTo>
                  <a:lnTo>
                    <a:pt x="696213" y="89153"/>
                  </a:lnTo>
                  <a:lnTo>
                    <a:pt x="0" y="89153"/>
                  </a:lnTo>
                  <a:lnTo>
                    <a:pt x="0" y="267461"/>
                  </a:lnTo>
                  <a:lnTo>
                    <a:pt x="696213" y="267461"/>
                  </a:lnTo>
                  <a:lnTo>
                    <a:pt x="696213" y="356615"/>
                  </a:lnTo>
                  <a:lnTo>
                    <a:pt x="934212" y="178307"/>
                  </a:lnTo>
                  <a:lnTo>
                    <a:pt x="69621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2488" y="3663695"/>
              <a:ext cx="934719" cy="356870"/>
            </a:xfrm>
            <a:custGeom>
              <a:avLst/>
              <a:gdLst/>
              <a:ahLst/>
              <a:cxnLst/>
              <a:rect l="l" t="t" r="r" b="b"/>
              <a:pathLst>
                <a:path w="934720" h="356870">
                  <a:moveTo>
                    <a:pt x="0" y="89153"/>
                  </a:moveTo>
                  <a:lnTo>
                    <a:pt x="696213" y="89153"/>
                  </a:lnTo>
                  <a:lnTo>
                    <a:pt x="696213" y="0"/>
                  </a:lnTo>
                  <a:lnTo>
                    <a:pt x="934212" y="178307"/>
                  </a:lnTo>
                  <a:lnTo>
                    <a:pt x="696213" y="356615"/>
                  </a:lnTo>
                  <a:lnTo>
                    <a:pt x="696213" y="267461"/>
                  </a:lnTo>
                  <a:lnTo>
                    <a:pt x="0" y="267461"/>
                  </a:lnTo>
                  <a:lnTo>
                    <a:pt x="0" y="8915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452616" y="1210055"/>
            <a:ext cx="2715895" cy="919480"/>
          </a:xfrm>
          <a:custGeom>
            <a:avLst/>
            <a:gdLst/>
            <a:ahLst/>
            <a:cxnLst/>
            <a:rect l="l" t="t" r="r" b="b"/>
            <a:pathLst>
              <a:path w="2715895" h="919480">
                <a:moveTo>
                  <a:pt x="2562606" y="0"/>
                </a:moveTo>
                <a:lnTo>
                  <a:pt x="153162" y="0"/>
                </a:lnTo>
                <a:lnTo>
                  <a:pt x="104753" y="7808"/>
                </a:lnTo>
                <a:lnTo>
                  <a:pt x="62709" y="29553"/>
                </a:lnTo>
                <a:lnTo>
                  <a:pt x="29553" y="62709"/>
                </a:lnTo>
                <a:lnTo>
                  <a:pt x="7808" y="104753"/>
                </a:lnTo>
                <a:lnTo>
                  <a:pt x="0" y="153162"/>
                </a:lnTo>
                <a:lnTo>
                  <a:pt x="0" y="765810"/>
                </a:lnTo>
                <a:lnTo>
                  <a:pt x="7808" y="814218"/>
                </a:lnTo>
                <a:lnTo>
                  <a:pt x="29553" y="856262"/>
                </a:lnTo>
                <a:lnTo>
                  <a:pt x="62709" y="889418"/>
                </a:lnTo>
                <a:lnTo>
                  <a:pt x="104753" y="911163"/>
                </a:lnTo>
                <a:lnTo>
                  <a:pt x="153162" y="918972"/>
                </a:lnTo>
                <a:lnTo>
                  <a:pt x="2562606" y="918972"/>
                </a:lnTo>
                <a:lnTo>
                  <a:pt x="2611014" y="911163"/>
                </a:lnTo>
                <a:lnTo>
                  <a:pt x="2653058" y="889418"/>
                </a:lnTo>
                <a:lnTo>
                  <a:pt x="2686214" y="856262"/>
                </a:lnTo>
                <a:lnTo>
                  <a:pt x="2707959" y="814218"/>
                </a:lnTo>
                <a:lnTo>
                  <a:pt x="2715767" y="765810"/>
                </a:lnTo>
                <a:lnTo>
                  <a:pt x="2715767" y="153162"/>
                </a:lnTo>
                <a:lnTo>
                  <a:pt x="2707959" y="104753"/>
                </a:lnTo>
                <a:lnTo>
                  <a:pt x="2686214" y="62709"/>
                </a:lnTo>
                <a:lnTo>
                  <a:pt x="2653058" y="29553"/>
                </a:lnTo>
                <a:lnTo>
                  <a:pt x="2611014" y="7808"/>
                </a:lnTo>
                <a:lnTo>
                  <a:pt x="2562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496937" y="1268729"/>
            <a:ext cx="626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FASE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4184" y="1634490"/>
            <a:ext cx="1992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FUNDAMENTAL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67001" y="1231391"/>
            <a:ext cx="2501265" cy="782320"/>
          </a:xfrm>
          <a:custGeom>
            <a:avLst/>
            <a:gdLst/>
            <a:ahLst/>
            <a:cxnLst/>
            <a:rect l="l" t="t" r="r" b="b"/>
            <a:pathLst>
              <a:path w="2501265" h="782319">
                <a:moveTo>
                  <a:pt x="0" y="130302"/>
                </a:moveTo>
                <a:lnTo>
                  <a:pt x="10240" y="79563"/>
                </a:lnTo>
                <a:lnTo>
                  <a:pt x="38166" y="38147"/>
                </a:lnTo>
                <a:lnTo>
                  <a:pt x="79584" y="10233"/>
                </a:lnTo>
                <a:lnTo>
                  <a:pt x="130302" y="0"/>
                </a:lnTo>
                <a:lnTo>
                  <a:pt x="2370582" y="0"/>
                </a:lnTo>
                <a:lnTo>
                  <a:pt x="2421320" y="10233"/>
                </a:lnTo>
                <a:lnTo>
                  <a:pt x="2462736" y="38147"/>
                </a:lnTo>
                <a:lnTo>
                  <a:pt x="2490650" y="79563"/>
                </a:lnTo>
                <a:lnTo>
                  <a:pt x="2500884" y="130302"/>
                </a:lnTo>
                <a:lnTo>
                  <a:pt x="2500884" y="651510"/>
                </a:lnTo>
                <a:lnTo>
                  <a:pt x="2490650" y="702248"/>
                </a:lnTo>
                <a:lnTo>
                  <a:pt x="2462736" y="743664"/>
                </a:lnTo>
                <a:lnTo>
                  <a:pt x="2421320" y="771578"/>
                </a:lnTo>
                <a:lnTo>
                  <a:pt x="2370582" y="781812"/>
                </a:lnTo>
                <a:lnTo>
                  <a:pt x="130302" y="781812"/>
                </a:lnTo>
                <a:lnTo>
                  <a:pt x="79584" y="771578"/>
                </a:lnTo>
                <a:lnTo>
                  <a:pt x="38166" y="743664"/>
                </a:lnTo>
                <a:lnTo>
                  <a:pt x="10240" y="702248"/>
                </a:lnTo>
                <a:lnTo>
                  <a:pt x="0" y="651510"/>
                </a:lnTo>
                <a:lnTo>
                  <a:pt x="0" y="13030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58693" y="1285189"/>
            <a:ext cx="13176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37128" y="1590548"/>
            <a:ext cx="19615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propriamente</a:t>
            </a:r>
            <a:r>
              <a:rPr sz="20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dito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83936" y="1484376"/>
            <a:ext cx="597535" cy="382905"/>
            <a:chOff x="4059935" y="1484375"/>
            <a:chExt cx="597535" cy="382905"/>
          </a:xfrm>
        </p:grpSpPr>
        <p:sp>
          <p:nvSpPr>
            <p:cNvPr id="18" name="object 18"/>
            <p:cNvSpPr/>
            <p:nvPr/>
          </p:nvSpPr>
          <p:spPr>
            <a:xfrm>
              <a:off x="4072889" y="1497329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69">
                  <a:moveTo>
                    <a:pt x="11175" y="89154"/>
                  </a:moveTo>
                  <a:lnTo>
                    <a:pt x="0" y="89154"/>
                  </a:lnTo>
                  <a:lnTo>
                    <a:pt x="0" y="267462"/>
                  </a:lnTo>
                  <a:lnTo>
                    <a:pt x="11175" y="267462"/>
                  </a:lnTo>
                  <a:lnTo>
                    <a:pt x="11175" y="89154"/>
                  </a:lnTo>
                  <a:close/>
                </a:path>
                <a:path w="571500" h="356869">
                  <a:moveTo>
                    <a:pt x="44576" y="89154"/>
                  </a:moveTo>
                  <a:lnTo>
                    <a:pt x="22225" y="89154"/>
                  </a:lnTo>
                  <a:lnTo>
                    <a:pt x="22225" y="267462"/>
                  </a:lnTo>
                  <a:lnTo>
                    <a:pt x="44576" y="267462"/>
                  </a:lnTo>
                  <a:lnTo>
                    <a:pt x="44576" y="89154"/>
                  </a:lnTo>
                  <a:close/>
                </a:path>
                <a:path w="571500" h="356869">
                  <a:moveTo>
                    <a:pt x="393192" y="0"/>
                  </a:moveTo>
                  <a:lnTo>
                    <a:pt x="393192" y="89154"/>
                  </a:lnTo>
                  <a:lnTo>
                    <a:pt x="55752" y="89154"/>
                  </a:lnTo>
                  <a:lnTo>
                    <a:pt x="55752" y="267462"/>
                  </a:lnTo>
                  <a:lnTo>
                    <a:pt x="393192" y="267462"/>
                  </a:lnTo>
                  <a:lnTo>
                    <a:pt x="393192" y="356616"/>
                  </a:lnTo>
                  <a:lnTo>
                    <a:pt x="571500" y="178308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5CD2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72889" y="1497329"/>
              <a:ext cx="571500" cy="356870"/>
            </a:xfrm>
            <a:custGeom>
              <a:avLst/>
              <a:gdLst/>
              <a:ahLst/>
              <a:cxnLst/>
              <a:rect l="l" t="t" r="r" b="b"/>
              <a:pathLst>
                <a:path w="571500" h="356869">
                  <a:moveTo>
                    <a:pt x="0" y="89154"/>
                  </a:moveTo>
                  <a:lnTo>
                    <a:pt x="11175" y="89154"/>
                  </a:lnTo>
                  <a:lnTo>
                    <a:pt x="11175" y="267462"/>
                  </a:lnTo>
                  <a:lnTo>
                    <a:pt x="0" y="267462"/>
                  </a:lnTo>
                  <a:lnTo>
                    <a:pt x="0" y="89154"/>
                  </a:lnTo>
                  <a:close/>
                </a:path>
                <a:path w="571500" h="356869">
                  <a:moveTo>
                    <a:pt x="22225" y="89154"/>
                  </a:moveTo>
                  <a:lnTo>
                    <a:pt x="44576" y="89154"/>
                  </a:lnTo>
                  <a:lnTo>
                    <a:pt x="44576" y="267462"/>
                  </a:lnTo>
                  <a:lnTo>
                    <a:pt x="22225" y="267462"/>
                  </a:lnTo>
                  <a:lnTo>
                    <a:pt x="22225" y="89154"/>
                  </a:lnTo>
                  <a:close/>
                </a:path>
                <a:path w="571500" h="356869">
                  <a:moveTo>
                    <a:pt x="55752" y="89154"/>
                  </a:moveTo>
                  <a:lnTo>
                    <a:pt x="393192" y="89154"/>
                  </a:lnTo>
                  <a:lnTo>
                    <a:pt x="393192" y="0"/>
                  </a:lnTo>
                  <a:lnTo>
                    <a:pt x="571500" y="178308"/>
                  </a:lnTo>
                  <a:lnTo>
                    <a:pt x="393192" y="356616"/>
                  </a:lnTo>
                  <a:lnTo>
                    <a:pt x="393192" y="267462"/>
                  </a:lnTo>
                  <a:lnTo>
                    <a:pt x="55752" y="267462"/>
                  </a:lnTo>
                  <a:lnTo>
                    <a:pt x="55752" y="8915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189988" y="5029200"/>
            <a:ext cx="4956175" cy="1240790"/>
            <a:chOff x="665987" y="5029200"/>
            <a:chExt cx="4956175" cy="1240790"/>
          </a:xfrm>
        </p:grpSpPr>
        <p:sp>
          <p:nvSpPr>
            <p:cNvPr id="21" name="object 21"/>
            <p:cNvSpPr/>
            <p:nvPr/>
          </p:nvSpPr>
          <p:spPr>
            <a:xfrm>
              <a:off x="678941" y="5042153"/>
              <a:ext cx="4930140" cy="1214755"/>
            </a:xfrm>
            <a:custGeom>
              <a:avLst/>
              <a:gdLst/>
              <a:ahLst/>
              <a:cxnLst/>
              <a:rect l="l" t="t" r="r" b="b"/>
              <a:pathLst>
                <a:path w="4930140" h="1214754">
                  <a:moveTo>
                    <a:pt x="2465070" y="0"/>
                  </a:moveTo>
                  <a:lnTo>
                    <a:pt x="1643380" y="303657"/>
                  </a:lnTo>
                  <a:lnTo>
                    <a:pt x="0" y="303657"/>
                  </a:lnTo>
                  <a:lnTo>
                    <a:pt x="821689" y="607314"/>
                  </a:lnTo>
                  <a:lnTo>
                    <a:pt x="0" y="910971"/>
                  </a:lnTo>
                  <a:lnTo>
                    <a:pt x="1643380" y="910971"/>
                  </a:lnTo>
                  <a:lnTo>
                    <a:pt x="2465070" y="1214628"/>
                  </a:lnTo>
                  <a:lnTo>
                    <a:pt x="3286760" y="910971"/>
                  </a:lnTo>
                  <a:lnTo>
                    <a:pt x="4930140" y="910971"/>
                  </a:lnTo>
                  <a:lnTo>
                    <a:pt x="4108450" y="607314"/>
                  </a:lnTo>
                  <a:lnTo>
                    <a:pt x="4930140" y="303657"/>
                  </a:lnTo>
                  <a:lnTo>
                    <a:pt x="3286760" y="303657"/>
                  </a:lnTo>
                  <a:lnTo>
                    <a:pt x="246507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" y="5042153"/>
              <a:ext cx="4930140" cy="1214755"/>
            </a:xfrm>
            <a:custGeom>
              <a:avLst/>
              <a:gdLst/>
              <a:ahLst/>
              <a:cxnLst/>
              <a:rect l="l" t="t" r="r" b="b"/>
              <a:pathLst>
                <a:path w="4930140" h="1214754">
                  <a:moveTo>
                    <a:pt x="0" y="303657"/>
                  </a:moveTo>
                  <a:lnTo>
                    <a:pt x="1643380" y="303657"/>
                  </a:lnTo>
                  <a:lnTo>
                    <a:pt x="2465070" y="0"/>
                  </a:lnTo>
                  <a:lnTo>
                    <a:pt x="3286760" y="303657"/>
                  </a:lnTo>
                  <a:lnTo>
                    <a:pt x="4930140" y="303657"/>
                  </a:lnTo>
                  <a:lnTo>
                    <a:pt x="4108450" y="607314"/>
                  </a:lnTo>
                  <a:lnTo>
                    <a:pt x="4930140" y="910971"/>
                  </a:lnTo>
                  <a:lnTo>
                    <a:pt x="3286760" y="910971"/>
                  </a:lnTo>
                  <a:lnTo>
                    <a:pt x="2465070" y="1214628"/>
                  </a:lnTo>
                  <a:lnTo>
                    <a:pt x="1643380" y="910971"/>
                  </a:lnTo>
                  <a:lnTo>
                    <a:pt x="0" y="910971"/>
                  </a:lnTo>
                  <a:lnTo>
                    <a:pt x="821689" y="607314"/>
                  </a:lnTo>
                  <a:lnTo>
                    <a:pt x="0" y="3036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385820" y="5485587"/>
            <a:ext cx="2561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Utilização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Força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Elástica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2245" y="1557528"/>
            <a:ext cx="8254365" cy="4910455"/>
            <a:chOff x="428244" y="1557527"/>
            <a:chExt cx="8254365" cy="4910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1557527"/>
              <a:ext cx="4038600" cy="30449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829561" y="1588769"/>
              <a:ext cx="5786755" cy="1191895"/>
            </a:xfrm>
            <a:custGeom>
              <a:avLst/>
              <a:gdLst/>
              <a:ahLst/>
              <a:cxnLst/>
              <a:rect l="l" t="t" r="r" b="b"/>
              <a:pathLst>
                <a:path w="5786755" h="1191895">
                  <a:moveTo>
                    <a:pt x="0" y="198627"/>
                  </a:moveTo>
                  <a:lnTo>
                    <a:pt x="5244" y="153075"/>
                  </a:lnTo>
                  <a:lnTo>
                    <a:pt x="20183" y="111263"/>
                  </a:lnTo>
                  <a:lnTo>
                    <a:pt x="43627" y="74384"/>
                  </a:lnTo>
                  <a:lnTo>
                    <a:pt x="74384" y="43627"/>
                  </a:lnTo>
                  <a:lnTo>
                    <a:pt x="111263" y="20183"/>
                  </a:lnTo>
                  <a:lnTo>
                    <a:pt x="153075" y="5244"/>
                  </a:lnTo>
                  <a:lnTo>
                    <a:pt x="198627" y="0"/>
                  </a:lnTo>
                  <a:lnTo>
                    <a:pt x="5587999" y="0"/>
                  </a:lnTo>
                  <a:lnTo>
                    <a:pt x="5633552" y="5244"/>
                  </a:lnTo>
                  <a:lnTo>
                    <a:pt x="5675364" y="20183"/>
                  </a:lnTo>
                  <a:lnTo>
                    <a:pt x="5712243" y="43627"/>
                  </a:lnTo>
                  <a:lnTo>
                    <a:pt x="5743000" y="74384"/>
                  </a:lnTo>
                  <a:lnTo>
                    <a:pt x="5766444" y="111263"/>
                  </a:lnTo>
                  <a:lnTo>
                    <a:pt x="5781383" y="153075"/>
                  </a:lnTo>
                  <a:lnTo>
                    <a:pt x="5786628" y="198627"/>
                  </a:lnTo>
                  <a:lnTo>
                    <a:pt x="5786628" y="993139"/>
                  </a:lnTo>
                  <a:lnTo>
                    <a:pt x="5781383" y="1038692"/>
                  </a:lnTo>
                  <a:lnTo>
                    <a:pt x="5766444" y="1080504"/>
                  </a:lnTo>
                  <a:lnTo>
                    <a:pt x="5743000" y="1117383"/>
                  </a:lnTo>
                  <a:lnTo>
                    <a:pt x="5712243" y="1148140"/>
                  </a:lnTo>
                  <a:lnTo>
                    <a:pt x="5675364" y="1171584"/>
                  </a:lnTo>
                  <a:lnTo>
                    <a:pt x="5633552" y="1186523"/>
                  </a:lnTo>
                  <a:lnTo>
                    <a:pt x="5587999" y="1191767"/>
                  </a:lnTo>
                  <a:lnTo>
                    <a:pt x="198627" y="1191767"/>
                  </a:lnTo>
                  <a:lnTo>
                    <a:pt x="153075" y="1186523"/>
                  </a:lnTo>
                  <a:lnTo>
                    <a:pt x="111263" y="1171584"/>
                  </a:lnTo>
                  <a:lnTo>
                    <a:pt x="74384" y="1148140"/>
                  </a:lnTo>
                  <a:lnTo>
                    <a:pt x="43627" y="1117383"/>
                  </a:lnTo>
                  <a:lnTo>
                    <a:pt x="20183" y="1080504"/>
                  </a:lnTo>
                  <a:lnTo>
                    <a:pt x="5244" y="1038692"/>
                  </a:lnTo>
                  <a:lnTo>
                    <a:pt x="0" y="993139"/>
                  </a:lnTo>
                  <a:lnTo>
                    <a:pt x="0" y="19862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85615" y="3102863"/>
              <a:ext cx="4643755" cy="647700"/>
            </a:xfrm>
            <a:custGeom>
              <a:avLst/>
              <a:gdLst/>
              <a:ahLst/>
              <a:cxnLst/>
              <a:rect l="l" t="t" r="r" b="b"/>
              <a:pathLst>
                <a:path w="4643755" h="647700">
                  <a:moveTo>
                    <a:pt x="4535678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4535678" y="647700"/>
                  </a:lnTo>
                  <a:lnTo>
                    <a:pt x="4577673" y="639208"/>
                  </a:lnTo>
                  <a:lnTo>
                    <a:pt x="4611989" y="616061"/>
                  </a:lnTo>
                  <a:lnTo>
                    <a:pt x="4635136" y="581745"/>
                  </a:lnTo>
                  <a:lnTo>
                    <a:pt x="4643628" y="539750"/>
                  </a:lnTo>
                  <a:lnTo>
                    <a:pt x="4643628" y="107950"/>
                  </a:lnTo>
                  <a:lnTo>
                    <a:pt x="4635136" y="65954"/>
                  </a:lnTo>
                  <a:lnTo>
                    <a:pt x="4611989" y="31638"/>
                  </a:lnTo>
                  <a:lnTo>
                    <a:pt x="4577673" y="8491"/>
                  </a:lnTo>
                  <a:lnTo>
                    <a:pt x="453567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1517" y="2811017"/>
              <a:ext cx="715010" cy="792480"/>
            </a:xfrm>
            <a:custGeom>
              <a:avLst/>
              <a:gdLst/>
              <a:ahLst/>
              <a:cxnLst/>
              <a:rect l="l" t="t" r="r" b="b"/>
              <a:pathLst>
                <a:path w="715010" h="792479">
                  <a:moveTo>
                    <a:pt x="178688" y="0"/>
                  </a:moveTo>
                  <a:lnTo>
                    <a:pt x="0" y="0"/>
                  </a:lnTo>
                  <a:lnTo>
                    <a:pt x="0" y="703072"/>
                  </a:lnTo>
                  <a:lnTo>
                    <a:pt x="536067" y="703072"/>
                  </a:lnTo>
                  <a:lnTo>
                    <a:pt x="536067" y="792480"/>
                  </a:lnTo>
                  <a:lnTo>
                    <a:pt x="714756" y="613791"/>
                  </a:lnTo>
                  <a:lnTo>
                    <a:pt x="536067" y="435102"/>
                  </a:lnTo>
                  <a:lnTo>
                    <a:pt x="536067" y="524510"/>
                  </a:lnTo>
                  <a:lnTo>
                    <a:pt x="178688" y="524510"/>
                  </a:lnTo>
                  <a:lnTo>
                    <a:pt x="1786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01517" y="2811017"/>
              <a:ext cx="715010" cy="792480"/>
            </a:xfrm>
            <a:custGeom>
              <a:avLst/>
              <a:gdLst/>
              <a:ahLst/>
              <a:cxnLst/>
              <a:rect l="l" t="t" r="r" b="b"/>
              <a:pathLst>
                <a:path w="715010" h="792479">
                  <a:moveTo>
                    <a:pt x="178688" y="0"/>
                  </a:moveTo>
                  <a:lnTo>
                    <a:pt x="178688" y="524510"/>
                  </a:lnTo>
                  <a:lnTo>
                    <a:pt x="536067" y="524510"/>
                  </a:lnTo>
                  <a:lnTo>
                    <a:pt x="536067" y="435102"/>
                  </a:lnTo>
                  <a:lnTo>
                    <a:pt x="714756" y="613791"/>
                  </a:lnTo>
                  <a:lnTo>
                    <a:pt x="536067" y="792480"/>
                  </a:lnTo>
                  <a:lnTo>
                    <a:pt x="536067" y="703072"/>
                  </a:lnTo>
                  <a:lnTo>
                    <a:pt x="0" y="703072"/>
                  </a:lnTo>
                  <a:lnTo>
                    <a:pt x="0" y="0"/>
                  </a:lnTo>
                  <a:lnTo>
                    <a:pt x="178688" y="0"/>
                  </a:lnTo>
                  <a:close/>
                </a:path>
              </a:pathLst>
            </a:custGeom>
            <a:ln w="2590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45146" y="2247137"/>
              <a:ext cx="784860" cy="779145"/>
            </a:xfrm>
            <a:custGeom>
              <a:avLst/>
              <a:gdLst/>
              <a:ahLst/>
              <a:cxnLst/>
              <a:rect l="l" t="t" r="r" b="b"/>
              <a:pathLst>
                <a:path w="784859" h="779144">
                  <a:moveTo>
                    <a:pt x="715645" y="0"/>
                  </a:moveTo>
                  <a:lnTo>
                    <a:pt x="0" y="0"/>
                  </a:lnTo>
                  <a:lnTo>
                    <a:pt x="0" y="194690"/>
                  </a:lnTo>
                  <a:lnTo>
                    <a:pt x="520953" y="194690"/>
                  </a:lnTo>
                  <a:lnTo>
                    <a:pt x="520953" y="584073"/>
                  </a:lnTo>
                  <a:lnTo>
                    <a:pt x="451611" y="584073"/>
                  </a:lnTo>
                  <a:lnTo>
                    <a:pt x="618235" y="778763"/>
                  </a:lnTo>
                  <a:lnTo>
                    <a:pt x="784859" y="584073"/>
                  </a:lnTo>
                  <a:lnTo>
                    <a:pt x="715645" y="584073"/>
                  </a:lnTo>
                  <a:lnTo>
                    <a:pt x="7156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45146" y="2247137"/>
              <a:ext cx="784860" cy="779145"/>
            </a:xfrm>
            <a:custGeom>
              <a:avLst/>
              <a:gdLst/>
              <a:ahLst/>
              <a:cxnLst/>
              <a:rect l="l" t="t" r="r" b="b"/>
              <a:pathLst>
                <a:path w="784859" h="779144">
                  <a:moveTo>
                    <a:pt x="0" y="194690"/>
                  </a:moveTo>
                  <a:lnTo>
                    <a:pt x="520953" y="194690"/>
                  </a:lnTo>
                  <a:lnTo>
                    <a:pt x="520953" y="584073"/>
                  </a:lnTo>
                  <a:lnTo>
                    <a:pt x="451611" y="584073"/>
                  </a:lnTo>
                  <a:lnTo>
                    <a:pt x="618235" y="778763"/>
                  </a:lnTo>
                  <a:lnTo>
                    <a:pt x="784859" y="584073"/>
                  </a:lnTo>
                  <a:lnTo>
                    <a:pt x="715645" y="584073"/>
                  </a:lnTo>
                  <a:lnTo>
                    <a:pt x="715645" y="0"/>
                  </a:lnTo>
                  <a:lnTo>
                    <a:pt x="0" y="0"/>
                  </a:lnTo>
                  <a:lnTo>
                    <a:pt x="0" y="19469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1" y="4181855"/>
              <a:ext cx="2122932" cy="2286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" y="3396995"/>
              <a:ext cx="2161032" cy="16200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3047" y="3971544"/>
              <a:ext cx="1944624" cy="249631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51426" y="196089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89988" y="5119115"/>
            <a:ext cx="2714243" cy="163525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745692" y="1003809"/>
            <a:ext cx="7947659" cy="2665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Lançamento</a:t>
            </a:r>
            <a:r>
              <a:rPr sz="1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propriamente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dito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214880" marR="1179830" indent="193040">
              <a:spcBef>
                <a:spcPts val="1345"/>
              </a:spcBef>
              <a:buChar char="•"/>
              <a:tabLst>
                <a:tab pos="2407920" algn="l"/>
              </a:tabLst>
            </a:pPr>
            <a:r>
              <a:rPr sz="1600" dirty="0">
                <a:latin typeface="Calibri"/>
                <a:cs typeface="Calibri"/>
              </a:rPr>
              <a:t>Há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rotação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avanço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perna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anca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direitas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no </a:t>
            </a:r>
            <a:r>
              <a:rPr sz="1600" dirty="0">
                <a:latin typeface="Calibri"/>
                <a:cs typeface="Calibri"/>
              </a:rPr>
              <a:t>sentido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lançamento;</a:t>
            </a:r>
            <a:endParaRPr sz="1600">
              <a:latin typeface="Calibri"/>
              <a:cs typeface="Calibri"/>
            </a:endParaRPr>
          </a:p>
          <a:p>
            <a:pPr marL="2407920" indent="-193040">
              <a:buChar char="•"/>
              <a:tabLst>
                <a:tab pos="2407920" algn="l"/>
              </a:tabLst>
            </a:pPr>
            <a:r>
              <a:rPr sz="1600" spc="-10" dirty="0">
                <a:latin typeface="Calibri"/>
                <a:cs typeface="Calibri"/>
              </a:rPr>
              <a:t>Simultaneamente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existe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acção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(extensão)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de</a:t>
            </a:r>
            <a:endParaRPr sz="1600">
              <a:latin typeface="Calibri"/>
              <a:cs typeface="Calibri"/>
            </a:endParaRPr>
          </a:p>
          <a:p>
            <a:pPr marL="2214880">
              <a:spcBef>
                <a:spcPts val="5"/>
              </a:spcBef>
            </a:pPr>
            <a:r>
              <a:rPr sz="1600" dirty="0">
                <a:latin typeface="Calibri"/>
                <a:cs typeface="Calibri"/>
              </a:rPr>
              <a:t>bloco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perna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esquerda;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700">
              <a:latin typeface="Calibri"/>
              <a:cs typeface="Calibri"/>
            </a:endParaRPr>
          </a:p>
          <a:p>
            <a:pPr marL="3823335" algn="ctr"/>
            <a:r>
              <a:rPr sz="1600" dirty="0">
                <a:latin typeface="Calibri"/>
                <a:cs typeface="Calibri"/>
              </a:rPr>
              <a:t>O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lado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direito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empurra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lado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esquerdo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do</a:t>
            </a:r>
            <a:endParaRPr sz="1600">
              <a:latin typeface="Calibri"/>
              <a:cs typeface="Calibri"/>
            </a:endParaRPr>
          </a:p>
          <a:p>
            <a:pPr marL="3825240" algn="ctr"/>
            <a:r>
              <a:rPr sz="1600" dirty="0">
                <a:latin typeface="Calibri"/>
                <a:cs typeface="Calibri"/>
              </a:rPr>
              <a:t>corpo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lhe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resiste.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717ECD5E-1610-0035-510D-7AF200282DF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8985" y="19003"/>
            <a:ext cx="11369344" cy="859770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2961005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2740" y="1782826"/>
            <a:ext cx="851471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Outros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aspectos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ter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conta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todos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lançamentos:</a:t>
            </a:r>
            <a:endParaRPr sz="16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469900" marR="5080" indent="147320">
              <a:lnSpc>
                <a:spcPct val="150000"/>
              </a:lnSpc>
              <a:buChar char="•"/>
              <a:tabLst>
                <a:tab pos="617220" algn="l"/>
              </a:tabLst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atleta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não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perder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contacto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pés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solo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antes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engenho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sair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mãos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pois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só </a:t>
            </a:r>
            <a:r>
              <a:rPr sz="1600" dirty="0">
                <a:latin typeface="Calibri"/>
                <a:cs typeface="Calibri"/>
              </a:rPr>
              <a:t>assim</a:t>
            </a:r>
            <a:r>
              <a:rPr sz="1600" spc="2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consegue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aplicar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energia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sistema;</a:t>
            </a:r>
            <a:endParaRPr sz="1600"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Calibri"/>
              <a:buChar char="•"/>
            </a:pPr>
            <a:endParaRPr sz="2350">
              <a:latin typeface="Calibri"/>
              <a:cs typeface="Calibri"/>
            </a:endParaRPr>
          </a:p>
          <a:p>
            <a:pPr marL="469900" marR="124460" indent="147320">
              <a:lnSpc>
                <a:spcPct val="150100"/>
              </a:lnSpc>
              <a:spcBef>
                <a:spcPts val="5"/>
              </a:spcBef>
              <a:buChar char="•"/>
              <a:tabLst>
                <a:tab pos="617220" algn="l"/>
              </a:tabLst>
            </a:pPr>
            <a:r>
              <a:rPr sz="1600" dirty="0">
                <a:latin typeface="Calibri"/>
                <a:cs typeface="Calibri"/>
              </a:rPr>
              <a:t>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ritmo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lançamentos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lento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Os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principiantes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têm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uma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tendência </a:t>
            </a:r>
            <a:r>
              <a:rPr sz="1600" dirty="0">
                <a:latin typeface="Calibri"/>
                <a:cs typeface="Calibri"/>
              </a:rPr>
              <a:t>normal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para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começar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demasiado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rápido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que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ser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controlada.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C294BF4A-1B3C-D3F5-0D4F-E288A352B56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3694429">
              <a:spcBef>
                <a:spcPts val="105"/>
              </a:spcBef>
            </a:pPr>
            <a:r>
              <a:rPr spc="-10" dirty="0"/>
              <a:t>Apoios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26920" y="5608421"/>
            <a:ext cx="447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“É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preciso</a:t>
            </a:r>
            <a:r>
              <a:rPr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</a:t>
            </a:r>
            <a:r>
              <a:rPr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pés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chão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aplicar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Força”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1602" y="4819015"/>
            <a:ext cx="17653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32624" y="4819015"/>
            <a:ext cx="16097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dirty="0">
                <a:latin typeface="Calibri"/>
                <a:cs typeface="Calibri"/>
              </a:rPr>
              <a:t>Arremesso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Bola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8611" y="2208276"/>
            <a:ext cx="3892296" cy="2589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532" y="2208276"/>
            <a:ext cx="3892296" cy="2589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762" y="461900"/>
            <a:ext cx="3806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Ação</a:t>
            </a:r>
            <a:r>
              <a:rPr spc="-60" dirty="0"/>
              <a:t> </a:t>
            </a:r>
            <a:r>
              <a:rPr spc="-10" dirty="0"/>
              <a:t>Propulsora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8921" y="5608421"/>
            <a:ext cx="5593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“O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lançamento</a:t>
            </a:r>
            <a:r>
              <a:rPr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realiza-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utilizando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todo</a:t>
            </a:r>
            <a:r>
              <a:rPr b="1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corpo,</a:t>
            </a:r>
            <a:r>
              <a:rPr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que</a:t>
            </a:r>
            <a:r>
              <a:rPr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</a:t>
            </a:r>
            <a:r>
              <a:rPr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coordenada,</a:t>
            </a:r>
            <a:r>
              <a:rPr b="1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trabalha</a:t>
            </a:r>
            <a:r>
              <a:rPr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em</a:t>
            </a:r>
            <a:r>
              <a:rPr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sequência</a:t>
            </a:r>
            <a:r>
              <a:rPr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trem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inferior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para</a:t>
            </a:r>
            <a:r>
              <a:rPr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superior”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1602" y="4819015"/>
            <a:ext cx="17653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5465" y="4819015"/>
            <a:ext cx="18821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Dardo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615" y="2208276"/>
            <a:ext cx="3892296" cy="25892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1532" y="2218945"/>
            <a:ext cx="3892296" cy="2589275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82A3AA93-84A6-680F-80A8-DBEAFF7D031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59436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8985" y="19003"/>
            <a:ext cx="11369344" cy="859770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2961005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45691" y="1342771"/>
            <a:ext cx="47777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distância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lançamento</a:t>
            </a:r>
            <a:r>
              <a:rPr sz="1600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é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sobretudo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determinada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por: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2892" y="2074291"/>
            <a:ext cx="186943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 indent="-116839">
              <a:spcBef>
                <a:spcPts val="95"/>
              </a:spcBef>
              <a:buFont typeface="Arial"/>
              <a:buChar char="•"/>
              <a:tabLst>
                <a:tab pos="129539" algn="l"/>
              </a:tabLst>
            </a:pP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Velocidade</a:t>
            </a:r>
            <a:r>
              <a:rPr sz="1600" b="1" u="sng" spc="-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2891" y="3539109"/>
            <a:ext cx="3917950" cy="2218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39" indent="-116839">
              <a:lnSpc>
                <a:spcPts val="1914"/>
              </a:lnSpc>
              <a:spcBef>
                <a:spcPts val="95"/>
              </a:spcBef>
              <a:buFont typeface="Arial"/>
              <a:buChar char="•"/>
              <a:tabLst>
                <a:tab pos="129539" algn="l"/>
              </a:tabLst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Ângulo</a:t>
            </a:r>
            <a:r>
              <a:rPr sz="1600" b="1" u="sng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600" spc="-25" dirty="0">
                <a:solidFill>
                  <a:srgbClr val="001F5F"/>
                </a:solidFill>
                <a:latin typeface="Symbol"/>
                <a:cs typeface="Symbol"/>
              </a:rPr>
              <a:t>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577850" lvl="1" indent="-107950">
              <a:lnSpc>
                <a:spcPts val="1914"/>
              </a:lnSpc>
              <a:buChar char="-"/>
              <a:tabLst>
                <a:tab pos="5778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Ângulos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ideais: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Peso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41º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Disco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35º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Dardo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36º</a:t>
            </a:r>
            <a:endParaRPr sz="1600">
              <a:latin typeface="Calibri"/>
              <a:cs typeface="Calibri"/>
            </a:endParaRPr>
          </a:p>
          <a:p>
            <a:pPr marL="1035050" lvl="2" indent="-107950">
              <a:buChar char="-"/>
              <a:tabLst>
                <a:tab pos="103505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Martelo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42º</a:t>
            </a: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001F5F"/>
              </a:buClr>
              <a:buFont typeface="Calibri"/>
              <a:buChar char="-"/>
            </a:pPr>
            <a:endParaRPr sz="16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001F5F"/>
              </a:buClr>
              <a:buFont typeface="Calibri"/>
              <a:buChar char="-"/>
            </a:pPr>
            <a:endParaRPr sz="1550">
              <a:latin typeface="Calibri"/>
              <a:cs typeface="Calibri"/>
            </a:endParaRPr>
          </a:p>
          <a:p>
            <a:pPr marL="129539" indent="-116839">
              <a:buFont typeface="Arial"/>
              <a:buChar char="•"/>
              <a:tabLst>
                <a:tab pos="129539" algn="l"/>
              </a:tabLst>
            </a:pP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Altura</a:t>
            </a:r>
            <a:r>
              <a:rPr sz="16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</a:t>
            </a:r>
            <a:r>
              <a:rPr sz="16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saída</a:t>
            </a:r>
            <a:r>
              <a:rPr sz="16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(depende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altura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atleta);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24116" y="1488947"/>
            <a:ext cx="3656329" cy="3869690"/>
            <a:chOff x="5500115" y="1488947"/>
            <a:chExt cx="3656329" cy="386969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115" y="2252471"/>
              <a:ext cx="2072639" cy="31059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58633" y="2571750"/>
              <a:ext cx="1786255" cy="1905"/>
            </a:xfrm>
            <a:custGeom>
              <a:avLst/>
              <a:gdLst/>
              <a:ahLst/>
              <a:cxnLst/>
              <a:rect l="l" t="t" r="r" b="b"/>
              <a:pathLst>
                <a:path w="1786254" h="1905">
                  <a:moveTo>
                    <a:pt x="0" y="0"/>
                  </a:moveTo>
                  <a:lnTo>
                    <a:pt x="1786001" y="1650"/>
                  </a:lnTo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58633" y="1500377"/>
              <a:ext cx="1500505" cy="1071880"/>
            </a:xfrm>
            <a:custGeom>
              <a:avLst/>
              <a:gdLst/>
              <a:ahLst/>
              <a:cxnLst/>
              <a:rect l="l" t="t" r="r" b="b"/>
              <a:pathLst>
                <a:path w="1500504" h="1071880">
                  <a:moveTo>
                    <a:pt x="0" y="1071626"/>
                  </a:moveTo>
                  <a:lnTo>
                    <a:pt x="1500251" y="0"/>
                  </a:lnTo>
                </a:path>
              </a:pathLst>
            </a:custGeom>
            <a:ln w="2286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819513" y="1754835"/>
            <a:ext cx="37846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4400" dirty="0">
                <a:latin typeface="Symbol"/>
                <a:cs typeface="Symbol"/>
              </a:rPr>
              <a:t></a:t>
            </a:r>
            <a:endParaRPr sz="4400">
              <a:latin typeface="Symbol"/>
              <a:cs typeface="Symbo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24090" y="2644775"/>
            <a:ext cx="145415" cy="2500630"/>
          </a:xfrm>
          <a:custGeom>
            <a:avLst/>
            <a:gdLst/>
            <a:ahLst/>
            <a:cxnLst/>
            <a:rect l="l" t="t" r="r" b="b"/>
            <a:pathLst>
              <a:path w="145415" h="2500629">
                <a:moveTo>
                  <a:pt x="13773" y="2356844"/>
                </a:moveTo>
                <a:lnTo>
                  <a:pt x="7768" y="2358898"/>
                </a:lnTo>
                <a:lnTo>
                  <a:pt x="3036" y="2363114"/>
                </a:lnTo>
                <a:lnTo>
                  <a:pt x="386" y="2368629"/>
                </a:lnTo>
                <a:lnTo>
                  <a:pt x="0" y="2374739"/>
                </a:lnTo>
                <a:lnTo>
                  <a:pt x="2053" y="2380742"/>
                </a:lnTo>
                <a:lnTo>
                  <a:pt x="71776" y="2500503"/>
                </a:lnTo>
                <a:lnTo>
                  <a:pt x="90314" y="2468753"/>
                </a:lnTo>
                <a:lnTo>
                  <a:pt x="55774" y="2468753"/>
                </a:lnTo>
                <a:lnTo>
                  <a:pt x="55811" y="2409468"/>
                </a:lnTo>
                <a:lnTo>
                  <a:pt x="29739" y="2364613"/>
                </a:lnTo>
                <a:lnTo>
                  <a:pt x="25449" y="2359880"/>
                </a:lnTo>
                <a:lnTo>
                  <a:pt x="19897" y="2357231"/>
                </a:lnTo>
                <a:lnTo>
                  <a:pt x="13773" y="2356844"/>
                </a:lnTo>
                <a:close/>
              </a:path>
              <a:path w="145415" h="2500629">
                <a:moveTo>
                  <a:pt x="55811" y="2409468"/>
                </a:moveTo>
                <a:lnTo>
                  <a:pt x="55774" y="2468753"/>
                </a:lnTo>
                <a:lnTo>
                  <a:pt x="87778" y="2468753"/>
                </a:lnTo>
                <a:lnTo>
                  <a:pt x="87783" y="2460752"/>
                </a:lnTo>
                <a:lnTo>
                  <a:pt x="57933" y="2460752"/>
                </a:lnTo>
                <a:lnTo>
                  <a:pt x="71817" y="2437005"/>
                </a:lnTo>
                <a:lnTo>
                  <a:pt x="55811" y="2409468"/>
                </a:lnTo>
                <a:close/>
              </a:path>
              <a:path w="145415" h="2500629">
                <a:moveTo>
                  <a:pt x="129909" y="2356971"/>
                </a:moveTo>
                <a:lnTo>
                  <a:pt x="87815" y="2409641"/>
                </a:lnTo>
                <a:lnTo>
                  <a:pt x="87778" y="2468753"/>
                </a:lnTo>
                <a:lnTo>
                  <a:pt x="90314" y="2468753"/>
                </a:lnTo>
                <a:lnTo>
                  <a:pt x="141626" y="2380869"/>
                </a:lnTo>
                <a:lnTo>
                  <a:pt x="143734" y="2374866"/>
                </a:lnTo>
                <a:lnTo>
                  <a:pt x="143341" y="2368756"/>
                </a:lnTo>
                <a:lnTo>
                  <a:pt x="140662" y="2363241"/>
                </a:lnTo>
                <a:lnTo>
                  <a:pt x="135911" y="2359025"/>
                </a:lnTo>
                <a:lnTo>
                  <a:pt x="129909" y="2356971"/>
                </a:lnTo>
                <a:close/>
              </a:path>
              <a:path w="145415" h="2500629">
                <a:moveTo>
                  <a:pt x="71817" y="2437005"/>
                </a:moveTo>
                <a:lnTo>
                  <a:pt x="57933" y="2460752"/>
                </a:lnTo>
                <a:lnTo>
                  <a:pt x="85619" y="2460752"/>
                </a:lnTo>
                <a:lnTo>
                  <a:pt x="71817" y="2437005"/>
                </a:lnTo>
                <a:close/>
              </a:path>
              <a:path w="145415" h="2500629">
                <a:moveTo>
                  <a:pt x="87815" y="2409641"/>
                </a:moveTo>
                <a:lnTo>
                  <a:pt x="71817" y="2437005"/>
                </a:lnTo>
                <a:lnTo>
                  <a:pt x="85619" y="2460752"/>
                </a:lnTo>
                <a:lnTo>
                  <a:pt x="87783" y="2460752"/>
                </a:lnTo>
                <a:lnTo>
                  <a:pt x="87815" y="2409641"/>
                </a:lnTo>
                <a:close/>
              </a:path>
              <a:path w="145415" h="2500629">
                <a:moveTo>
                  <a:pt x="73300" y="63608"/>
                </a:moveTo>
                <a:lnTo>
                  <a:pt x="57335" y="90977"/>
                </a:lnTo>
                <a:lnTo>
                  <a:pt x="57228" y="143765"/>
                </a:lnTo>
                <a:lnTo>
                  <a:pt x="55844" y="2356844"/>
                </a:lnTo>
                <a:lnTo>
                  <a:pt x="55912" y="2409641"/>
                </a:lnTo>
                <a:lnTo>
                  <a:pt x="71817" y="2437005"/>
                </a:lnTo>
                <a:lnTo>
                  <a:pt x="87815" y="2409641"/>
                </a:lnTo>
                <a:lnTo>
                  <a:pt x="89265" y="90977"/>
                </a:lnTo>
                <a:lnTo>
                  <a:pt x="73300" y="63608"/>
                </a:lnTo>
                <a:close/>
              </a:path>
              <a:path w="145415" h="2500629">
                <a:moveTo>
                  <a:pt x="91912" y="31750"/>
                </a:moveTo>
                <a:lnTo>
                  <a:pt x="57298" y="31750"/>
                </a:lnTo>
                <a:lnTo>
                  <a:pt x="89302" y="31876"/>
                </a:lnTo>
                <a:lnTo>
                  <a:pt x="89339" y="91104"/>
                </a:lnTo>
                <a:lnTo>
                  <a:pt x="115464" y="135889"/>
                </a:lnTo>
                <a:lnTo>
                  <a:pt x="119681" y="140642"/>
                </a:lnTo>
                <a:lnTo>
                  <a:pt x="125196" y="143335"/>
                </a:lnTo>
                <a:lnTo>
                  <a:pt x="131306" y="143765"/>
                </a:lnTo>
                <a:lnTo>
                  <a:pt x="137308" y="141732"/>
                </a:lnTo>
                <a:lnTo>
                  <a:pt x="142061" y="137495"/>
                </a:lnTo>
                <a:lnTo>
                  <a:pt x="144754" y="131937"/>
                </a:lnTo>
                <a:lnTo>
                  <a:pt x="145178" y="125763"/>
                </a:lnTo>
                <a:lnTo>
                  <a:pt x="143150" y="119761"/>
                </a:lnTo>
                <a:lnTo>
                  <a:pt x="91912" y="31750"/>
                </a:lnTo>
                <a:close/>
              </a:path>
              <a:path w="145415" h="2500629">
                <a:moveTo>
                  <a:pt x="73427" y="0"/>
                </a:moveTo>
                <a:lnTo>
                  <a:pt x="3450" y="119761"/>
                </a:lnTo>
                <a:lnTo>
                  <a:pt x="1398" y="125783"/>
                </a:lnTo>
                <a:lnTo>
                  <a:pt x="1783" y="131873"/>
                </a:lnTo>
                <a:lnTo>
                  <a:pt x="4433" y="137388"/>
                </a:lnTo>
                <a:lnTo>
                  <a:pt x="9165" y="141604"/>
                </a:lnTo>
                <a:lnTo>
                  <a:pt x="15188" y="143658"/>
                </a:lnTo>
                <a:lnTo>
                  <a:pt x="21341" y="143271"/>
                </a:lnTo>
                <a:lnTo>
                  <a:pt x="26900" y="140622"/>
                </a:lnTo>
                <a:lnTo>
                  <a:pt x="31136" y="135889"/>
                </a:lnTo>
                <a:lnTo>
                  <a:pt x="57261" y="91104"/>
                </a:lnTo>
                <a:lnTo>
                  <a:pt x="57298" y="31750"/>
                </a:lnTo>
                <a:lnTo>
                  <a:pt x="91912" y="31750"/>
                </a:lnTo>
                <a:lnTo>
                  <a:pt x="73427" y="0"/>
                </a:lnTo>
                <a:close/>
              </a:path>
              <a:path w="145415" h="2500629">
                <a:moveTo>
                  <a:pt x="57298" y="31750"/>
                </a:moveTo>
                <a:lnTo>
                  <a:pt x="57261" y="91104"/>
                </a:lnTo>
                <a:lnTo>
                  <a:pt x="73300" y="63608"/>
                </a:lnTo>
                <a:lnTo>
                  <a:pt x="59457" y="39877"/>
                </a:lnTo>
                <a:lnTo>
                  <a:pt x="89297" y="39877"/>
                </a:lnTo>
                <a:lnTo>
                  <a:pt x="89302" y="31876"/>
                </a:lnTo>
                <a:lnTo>
                  <a:pt x="57298" y="31750"/>
                </a:lnTo>
                <a:close/>
              </a:path>
              <a:path w="145415" h="2500629">
                <a:moveTo>
                  <a:pt x="89297" y="39877"/>
                </a:moveTo>
                <a:lnTo>
                  <a:pt x="87143" y="39877"/>
                </a:lnTo>
                <a:lnTo>
                  <a:pt x="73300" y="63608"/>
                </a:lnTo>
                <a:lnTo>
                  <a:pt x="89265" y="90977"/>
                </a:lnTo>
                <a:lnTo>
                  <a:pt x="89297" y="39877"/>
                </a:lnTo>
                <a:close/>
              </a:path>
              <a:path w="145415" h="2500629">
                <a:moveTo>
                  <a:pt x="87143" y="39877"/>
                </a:moveTo>
                <a:lnTo>
                  <a:pt x="59457" y="39877"/>
                </a:lnTo>
                <a:lnTo>
                  <a:pt x="73300" y="63608"/>
                </a:lnTo>
                <a:lnTo>
                  <a:pt x="87143" y="3987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2">
            <a:extLst>
              <a:ext uri="{FF2B5EF4-FFF2-40B4-BE49-F238E27FC236}">
                <a16:creationId xmlns:a16="http://schemas.microsoft.com/office/drawing/2014/main" id="{241019A5-CBF0-EC43-46C2-C0CBE8D4817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1426" y="187198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740" y="718525"/>
            <a:ext cx="8518525" cy="480631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36830">
              <a:spcBef>
                <a:spcPts val="1215"/>
              </a:spcBef>
            </a:pP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Como</a:t>
            </a:r>
            <a:r>
              <a:rPr sz="20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Abordar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os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 Lançamentos</a:t>
            </a:r>
            <a:endParaRPr sz="2000">
              <a:latin typeface="Arial"/>
              <a:cs typeface="Arial"/>
            </a:endParaRPr>
          </a:p>
          <a:p>
            <a:pPr marL="12700">
              <a:spcBef>
                <a:spcPts val="1000"/>
              </a:spcBef>
            </a:pPr>
            <a:r>
              <a:rPr dirty="0">
                <a:latin typeface="Calibri"/>
                <a:cs typeface="Calibri"/>
              </a:rPr>
              <a:t>Outros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Aspectos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importantes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ensino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treino</a:t>
            </a:r>
            <a:endParaRPr>
              <a:latin typeface="Calibri"/>
              <a:cs typeface="Calibri"/>
            </a:endParaRPr>
          </a:p>
          <a:p>
            <a:pPr marL="655320">
              <a:spcBef>
                <a:spcPts val="1330"/>
              </a:spcBef>
            </a:pPr>
            <a:r>
              <a:rPr sz="1500" spc="-10" dirty="0">
                <a:latin typeface="Calibri"/>
                <a:cs typeface="Calibri"/>
              </a:rPr>
              <a:t>Ensino:</a:t>
            </a:r>
            <a:endParaRPr sz="15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1007744" indent="-79375"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Ritmo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lento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iniciar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o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lançamento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mais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rápido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terminar;</a:t>
            </a:r>
            <a:endParaRPr sz="150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1007744" indent="-79375"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Começar</a:t>
            </a:r>
            <a:r>
              <a:rPr sz="1500" b="1" spc="-10" dirty="0">
                <a:latin typeface="Calibri"/>
                <a:cs typeface="Calibri"/>
              </a:rPr>
              <a:t> descontraído </a:t>
            </a:r>
            <a:r>
              <a:rPr sz="1500" spc="-10" dirty="0">
                <a:latin typeface="Calibri"/>
                <a:cs typeface="Calibri"/>
              </a:rPr>
              <a:t>(relaxado)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acabar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forte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agressivo.</a:t>
            </a:r>
            <a:endParaRPr sz="150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Arial"/>
              <a:buChar char="•"/>
            </a:pPr>
            <a:endParaRPr sz="1450">
              <a:latin typeface="Calibri"/>
              <a:cs typeface="Calibri"/>
            </a:endParaRPr>
          </a:p>
          <a:p>
            <a:pPr marL="1007744" indent="-79375">
              <a:buSzPct val="93333"/>
              <a:buFont typeface="Arial"/>
              <a:buChar char="•"/>
              <a:tabLst>
                <a:tab pos="1007744" algn="l"/>
              </a:tabLst>
            </a:pPr>
            <a:r>
              <a:rPr sz="1500" b="1" dirty="0">
                <a:latin typeface="Calibri"/>
                <a:cs typeface="Calibri"/>
              </a:rPr>
              <a:t>Posição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Força </a:t>
            </a:r>
            <a:r>
              <a:rPr sz="1500" spc="-10" dirty="0">
                <a:latin typeface="Calibri"/>
                <a:cs typeface="Calibri"/>
              </a:rPr>
              <a:t>correctamente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definida.</a:t>
            </a:r>
            <a:endParaRPr sz="1500">
              <a:latin typeface="Calibri"/>
              <a:cs typeface="Calibri"/>
            </a:endParaRPr>
          </a:p>
          <a:p>
            <a:pPr marL="512445" marR="2070100" indent="494665">
              <a:lnSpc>
                <a:spcPct val="179600"/>
              </a:lnSpc>
              <a:spcBef>
                <a:spcPts val="370"/>
              </a:spcBef>
              <a:buSzPct val="93333"/>
              <a:buFont typeface="Arial"/>
              <a:buChar char="•"/>
              <a:tabLst>
                <a:tab pos="1007110" algn="l"/>
              </a:tabLst>
            </a:pPr>
            <a:r>
              <a:rPr sz="1500" b="1" dirty="0">
                <a:latin typeface="Calibri"/>
                <a:cs typeface="Calibri"/>
              </a:rPr>
              <a:t>Extensão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completa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perna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esquerda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fase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lançamento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(bloco). Abordagem:</a:t>
            </a:r>
            <a:endParaRPr sz="1500">
              <a:latin typeface="Calibri"/>
              <a:cs typeface="Calibri"/>
            </a:endParaRPr>
          </a:p>
          <a:p>
            <a:pPr marL="941069" marR="5080" indent="138430">
              <a:lnSpc>
                <a:spcPct val="150000"/>
              </a:lnSpc>
              <a:spcBef>
                <a:spcPts val="585"/>
              </a:spcBef>
              <a:buChar char="•"/>
              <a:tabLst>
                <a:tab pos="1079500" algn="l"/>
              </a:tabLst>
            </a:pPr>
            <a:r>
              <a:rPr sz="1500" dirty="0">
                <a:latin typeface="Calibri"/>
                <a:cs typeface="Calibri"/>
              </a:rPr>
              <a:t>É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importante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professor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alunos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tenham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uma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ideia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clara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que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realiza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aula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como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se </a:t>
            </a:r>
            <a:r>
              <a:rPr sz="1500" spc="-10" dirty="0">
                <a:latin typeface="Calibri"/>
                <a:cs typeface="Calibri"/>
              </a:rPr>
              <a:t>realiza;</a:t>
            </a:r>
            <a:endParaRPr sz="1500">
              <a:latin typeface="Calibri"/>
              <a:cs typeface="Calibri"/>
            </a:endParaRPr>
          </a:p>
          <a:p>
            <a:pPr>
              <a:spcBef>
                <a:spcPts val="50"/>
              </a:spcBef>
              <a:buFont typeface="Arial"/>
              <a:buChar char="•"/>
            </a:pPr>
            <a:endParaRPr sz="1250">
              <a:latin typeface="Calibri"/>
              <a:cs typeface="Calibri"/>
            </a:endParaRPr>
          </a:p>
          <a:p>
            <a:pPr marL="1036319" indent="-107314">
              <a:buSzPct val="93333"/>
              <a:buChar char="•"/>
              <a:tabLst>
                <a:tab pos="1036319" algn="l"/>
              </a:tabLst>
            </a:pPr>
            <a:r>
              <a:rPr sz="1500" dirty="0">
                <a:latin typeface="Calibri"/>
                <a:cs typeface="Calibri"/>
              </a:rPr>
              <a:t>Utilizar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uma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grande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variedade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de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exercícios</a:t>
            </a:r>
            <a:r>
              <a:rPr sz="1500" spc="-10" dirty="0">
                <a:latin typeface="Calibri"/>
                <a:cs typeface="Calibri"/>
              </a:rPr>
              <a:t>,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engenhos,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situações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lançamentos.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143831D7-3CF7-58CA-61E3-C550E55AD4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2244" y="1557528"/>
            <a:ext cx="8295640" cy="4102735"/>
            <a:chOff x="428244" y="1557527"/>
            <a:chExt cx="8295640" cy="4102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628" y="1557527"/>
              <a:ext cx="4038600" cy="3044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" y="2775203"/>
              <a:ext cx="8295132" cy="28849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29505" y="1803653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4" h="340360">
                  <a:moveTo>
                    <a:pt x="1872742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1"/>
                  </a:lnTo>
                  <a:lnTo>
                    <a:pt x="1872742" y="339851"/>
                  </a:lnTo>
                  <a:lnTo>
                    <a:pt x="1894772" y="335395"/>
                  </a:lnTo>
                  <a:lnTo>
                    <a:pt x="1912778" y="323246"/>
                  </a:lnTo>
                  <a:lnTo>
                    <a:pt x="1924927" y="305240"/>
                  </a:lnTo>
                  <a:lnTo>
                    <a:pt x="1929384" y="283210"/>
                  </a:lnTo>
                  <a:lnTo>
                    <a:pt x="1929384" y="56642"/>
                  </a:lnTo>
                  <a:lnTo>
                    <a:pt x="1924927" y="34611"/>
                  </a:lnTo>
                  <a:lnTo>
                    <a:pt x="1912778" y="16605"/>
                  </a:lnTo>
                  <a:lnTo>
                    <a:pt x="1894772" y="4456"/>
                  </a:lnTo>
                  <a:lnTo>
                    <a:pt x="1872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29505" y="1803653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4" h="340360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872742" y="0"/>
                  </a:lnTo>
                  <a:lnTo>
                    <a:pt x="1894772" y="4456"/>
                  </a:lnTo>
                  <a:lnTo>
                    <a:pt x="1912778" y="16605"/>
                  </a:lnTo>
                  <a:lnTo>
                    <a:pt x="1924927" y="34611"/>
                  </a:lnTo>
                  <a:lnTo>
                    <a:pt x="1929384" y="56642"/>
                  </a:lnTo>
                  <a:lnTo>
                    <a:pt x="1929384" y="283210"/>
                  </a:lnTo>
                  <a:lnTo>
                    <a:pt x="1924927" y="305240"/>
                  </a:lnTo>
                  <a:lnTo>
                    <a:pt x="1912778" y="323246"/>
                  </a:lnTo>
                  <a:lnTo>
                    <a:pt x="1894772" y="335395"/>
                  </a:lnTo>
                  <a:lnTo>
                    <a:pt x="1872742" y="339851"/>
                  </a:lnTo>
                  <a:lnTo>
                    <a:pt x="56642" y="339851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51375" y="187198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68542" y="1840739"/>
            <a:ext cx="10991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Alunos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dextros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69744" y="1807401"/>
            <a:ext cx="1955800" cy="366395"/>
            <a:chOff x="6845744" y="1807400"/>
            <a:chExt cx="1955800" cy="366395"/>
          </a:xfrm>
        </p:grpSpPr>
        <p:sp>
          <p:nvSpPr>
            <p:cNvPr id="10" name="object 10"/>
            <p:cNvSpPr/>
            <p:nvPr/>
          </p:nvSpPr>
          <p:spPr>
            <a:xfrm>
              <a:off x="6858761" y="1820418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5" h="340360">
                  <a:moveTo>
                    <a:pt x="1872742" y="0"/>
                  </a:moveTo>
                  <a:lnTo>
                    <a:pt x="56642" y="0"/>
                  </a:lnTo>
                  <a:lnTo>
                    <a:pt x="34611" y="4456"/>
                  </a:lnTo>
                  <a:lnTo>
                    <a:pt x="16605" y="16605"/>
                  </a:lnTo>
                  <a:lnTo>
                    <a:pt x="4456" y="34611"/>
                  </a:lnTo>
                  <a:lnTo>
                    <a:pt x="0" y="56642"/>
                  </a:lnTo>
                  <a:lnTo>
                    <a:pt x="0" y="283210"/>
                  </a:lnTo>
                  <a:lnTo>
                    <a:pt x="4456" y="305240"/>
                  </a:lnTo>
                  <a:lnTo>
                    <a:pt x="16605" y="323246"/>
                  </a:lnTo>
                  <a:lnTo>
                    <a:pt x="34611" y="335395"/>
                  </a:lnTo>
                  <a:lnTo>
                    <a:pt x="56642" y="339852"/>
                  </a:lnTo>
                  <a:lnTo>
                    <a:pt x="1872742" y="339852"/>
                  </a:lnTo>
                  <a:lnTo>
                    <a:pt x="1894772" y="335395"/>
                  </a:lnTo>
                  <a:lnTo>
                    <a:pt x="1912778" y="323246"/>
                  </a:lnTo>
                  <a:lnTo>
                    <a:pt x="1924927" y="305240"/>
                  </a:lnTo>
                  <a:lnTo>
                    <a:pt x="1929384" y="283210"/>
                  </a:lnTo>
                  <a:lnTo>
                    <a:pt x="1929384" y="56642"/>
                  </a:lnTo>
                  <a:lnTo>
                    <a:pt x="1924927" y="34611"/>
                  </a:lnTo>
                  <a:lnTo>
                    <a:pt x="1912778" y="16605"/>
                  </a:lnTo>
                  <a:lnTo>
                    <a:pt x="1894772" y="4456"/>
                  </a:lnTo>
                  <a:lnTo>
                    <a:pt x="1872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761" y="1820418"/>
              <a:ext cx="1929764" cy="340360"/>
            </a:xfrm>
            <a:custGeom>
              <a:avLst/>
              <a:gdLst/>
              <a:ahLst/>
              <a:cxnLst/>
              <a:rect l="l" t="t" r="r" b="b"/>
              <a:pathLst>
                <a:path w="1929765" h="340360">
                  <a:moveTo>
                    <a:pt x="0" y="56642"/>
                  </a:moveTo>
                  <a:lnTo>
                    <a:pt x="4456" y="34611"/>
                  </a:lnTo>
                  <a:lnTo>
                    <a:pt x="16605" y="16605"/>
                  </a:lnTo>
                  <a:lnTo>
                    <a:pt x="34611" y="4456"/>
                  </a:lnTo>
                  <a:lnTo>
                    <a:pt x="56642" y="0"/>
                  </a:lnTo>
                  <a:lnTo>
                    <a:pt x="1872742" y="0"/>
                  </a:lnTo>
                  <a:lnTo>
                    <a:pt x="1894772" y="4456"/>
                  </a:lnTo>
                  <a:lnTo>
                    <a:pt x="1912778" y="16605"/>
                  </a:lnTo>
                  <a:lnTo>
                    <a:pt x="1924927" y="34611"/>
                  </a:lnTo>
                  <a:lnTo>
                    <a:pt x="1929384" y="56642"/>
                  </a:lnTo>
                  <a:lnTo>
                    <a:pt x="1929384" y="283210"/>
                  </a:lnTo>
                  <a:lnTo>
                    <a:pt x="1924927" y="305240"/>
                  </a:lnTo>
                  <a:lnTo>
                    <a:pt x="1912778" y="323246"/>
                  </a:lnTo>
                  <a:lnTo>
                    <a:pt x="1894772" y="335395"/>
                  </a:lnTo>
                  <a:lnTo>
                    <a:pt x="1872742" y="339852"/>
                  </a:lnTo>
                  <a:lnTo>
                    <a:pt x="56642" y="339852"/>
                  </a:lnTo>
                  <a:lnTo>
                    <a:pt x="34611" y="335395"/>
                  </a:lnTo>
                  <a:lnTo>
                    <a:pt x="16605" y="323246"/>
                  </a:lnTo>
                  <a:lnTo>
                    <a:pt x="4456" y="305240"/>
                  </a:lnTo>
                  <a:lnTo>
                    <a:pt x="0" y="283210"/>
                  </a:lnTo>
                  <a:lnTo>
                    <a:pt x="0" y="5664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625586" y="1857502"/>
            <a:ext cx="144335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Alunos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esquerdinos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67128" y="2302765"/>
            <a:ext cx="7573009" cy="3698875"/>
            <a:chOff x="643127" y="2302764"/>
            <a:chExt cx="7573009" cy="3698875"/>
          </a:xfrm>
        </p:grpSpPr>
        <p:sp>
          <p:nvSpPr>
            <p:cNvPr id="14" name="object 14"/>
            <p:cNvSpPr/>
            <p:nvPr/>
          </p:nvSpPr>
          <p:spPr>
            <a:xfrm>
              <a:off x="5000244" y="2302763"/>
              <a:ext cx="3215640" cy="287020"/>
            </a:xfrm>
            <a:custGeom>
              <a:avLst/>
              <a:gdLst/>
              <a:ahLst/>
              <a:cxnLst/>
              <a:rect l="l" t="t" r="r" b="b"/>
              <a:pathLst>
                <a:path w="3215640" h="287019">
                  <a:moveTo>
                    <a:pt x="858012" y="143256"/>
                  </a:moveTo>
                  <a:lnTo>
                    <a:pt x="643509" y="143256"/>
                  </a:lnTo>
                  <a:lnTo>
                    <a:pt x="643509" y="0"/>
                  </a:lnTo>
                  <a:lnTo>
                    <a:pt x="214503" y="0"/>
                  </a:lnTo>
                  <a:lnTo>
                    <a:pt x="214503" y="143256"/>
                  </a:lnTo>
                  <a:lnTo>
                    <a:pt x="0" y="143256"/>
                  </a:lnTo>
                  <a:lnTo>
                    <a:pt x="429006" y="286512"/>
                  </a:lnTo>
                  <a:lnTo>
                    <a:pt x="858012" y="143256"/>
                  </a:lnTo>
                  <a:close/>
                </a:path>
                <a:path w="3215640" h="287019">
                  <a:moveTo>
                    <a:pt x="3215640" y="143256"/>
                  </a:moveTo>
                  <a:lnTo>
                    <a:pt x="3001137" y="143256"/>
                  </a:lnTo>
                  <a:lnTo>
                    <a:pt x="3001137" y="0"/>
                  </a:lnTo>
                  <a:lnTo>
                    <a:pt x="2572131" y="0"/>
                  </a:lnTo>
                  <a:lnTo>
                    <a:pt x="2572131" y="143256"/>
                  </a:lnTo>
                  <a:lnTo>
                    <a:pt x="2357628" y="143256"/>
                  </a:lnTo>
                  <a:lnTo>
                    <a:pt x="2786634" y="286512"/>
                  </a:lnTo>
                  <a:lnTo>
                    <a:pt x="3215640" y="143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3127" y="5660135"/>
              <a:ext cx="3500754" cy="341630"/>
            </a:xfrm>
            <a:custGeom>
              <a:avLst/>
              <a:gdLst/>
              <a:ahLst/>
              <a:cxnLst/>
              <a:rect l="l" t="t" r="r" b="b"/>
              <a:pathLst>
                <a:path w="3500754" h="341629">
                  <a:moveTo>
                    <a:pt x="3443732" y="0"/>
                  </a:moveTo>
                  <a:lnTo>
                    <a:pt x="56895" y="0"/>
                  </a:lnTo>
                  <a:lnTo>
                    <a:pt x="34750" y="4471"/>
                  </a:lnTo>
                  <a:lnTo>
                    <a:pt x="16665" y="16665"/>
                  </a:lnTo>
                  <a:lnTo>
                    <a:pt x="4471" y="34750"/>
                  </a:lnTo>
                  <a:lnTo>
                    <a:pt x="0" y="56895"/>
                  </a:lnTo>
                  <a:lnTo>
                    <a:pt x="0" y="284479"/>
                  </a:lnTo>
                  <a:lnTo>
                    <a:pt x="4471" y="306625"/>
                  </a:lnTo>
                  <a:lnTo>
                    <a:pt x="16665" y="324710"/>
                  </a:lnTo>
                  <a:lnTo>
                    <a:pt x="34750" y="336904"/>
                  </a:lnTo>
                  <a:lnTo>
                    <a:pt x="56895" y="341375"/>
                  </a:lnTo>
                  <a:lnTo>
                    <a:pt x="3443732" y="341375"/>
                  </a:lnTo>
                  <a:lnTo>
                    <a:pt x="3465855" y="336904"/>
                  </a:lnTo>
                  <a:lnTo>
                    <a:pt x="3483943" y="324710"/>
                  </a:lnTo>
                  <a:lnTo>
                    <a:pt x="3496149" y="306625"/>
                  </a:lnTo>
                  <a:lnTo>
                    <a:pt x="3500628" y="284479"/>
                  </a:lnTo>
                  <a:lnTo>
                    <a:pt x="3500628" y="56895"/>
                  </a:lnTo>
                  <a:lnTo>
                    <a:pt x="3496149" y="34750"/>
                  </a:lnTo>
                  <a:lnTo>
                    <a:pt x="3483943" y="16665"/>
                  </a:lnTo>
                  <a:lnTo>
                    <a:pt x="3465855" y="4471"/>
                  </a:lnTo>
                  <a:lnTo>
                    <a:pt x="344373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69819" y="5699252"/>
            <a:ext cx="20942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Lançamentos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Translação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52615" y="5660135"/>
            <a:ext cx="3500754" cy="341630"/>
          </a:xfrm>
          <a:custGeom>
            <a:avLst/>
            <a:gdLst/>
            <a:ahLst/>
            <a:cxnLst/>
            <a:rect l="l" t="t" r="r" b="b"/>
            <a:pathLst>
              <a:path w="3500754" h="341629">
                <a:moveTo>
                  <a:pt x="3443732" y="0"/>
                </a:moveTo>
                <a:lnTo>
                  <a:pt x="56896" y="0"/>
                </a:lnTo>
                <a:lnTo>
                  <a:pt x="34772" y="4471"/>
                </a:lnTo>
                <a:lnTo>
                  <a:pt x="16684" y="16665"/>
                </a:lnTo>
                <a:lnTo>
                  <a:pt x="4478" y="34750"/>
                </a:lnTo>
                <a:lnTo>
                  <a:pt x="0" y="56895"/>
                </a:lnTo>
                <a:lnTo>
                  <a:pt x="0" y="284479"/>
                </a:lnTo>
                <a:lnTo>
                  <a:pt x="4478" y="306625"/>
                </a:lnTo>
                <a:lnTo>
                  <a:pt x="16684" y="324710"/>
                </a:lnTo>
                <a:lnTo>
                  <a:pt x="34772" y="336904"/>
                </a:lnTo>
                <a:lnTo>
                  <a:pt x="56896" y="341375"/>
                </a:lnTo>
                <a:lnTo>
                  <a:pt x="3443732" y="341375"/>
                </a:lnTo>
                <a:lnTo>
                  <a:pt x="3465855" y="336904"/>
                </a:lnTo>
                <a:lnTo>
                  <a:pt x="3483943" y="324710"/>
                </a:lnTo>
                <a:lnTo>
                  <a:pt x="3496149" y="306625"/>
                </a:lnTo>
                <a:lnTo>
                  <a:pt x="3500628" y="284479"/>
                </a:lnTo>
                <a:lnTo>
                  <a:pt x="3500628" y="56895"/>
                </a:lnTo>
                <a:lnTo>
                  <a:pt x="3496149" y="34750"/>
                </a:lnTo>
                <a:lnTo>
                  <a:pt x="3483943" y="16665"/>
                </a:lnTo>
                <a:lnTo>
                  <a:pt x="3465855" y="4471"/>
                </a:lnTo>
                <a:lnTo>
                  <a:pt x="344373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248271" y="5699252"/>
            <a:ext cx="191008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Lançamentos</a:t>
            </a:r>
            <a:r>
              <a:rPr sz="1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em</a:t>
            </a:r>
            <a:r>
              <a:rPr sz="14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Rotação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4000" y="1083563"/>
            <a:ext cx="6071870" cy="500380"/>
          </a:xfrm>
          <a:custGeom>
            <a:avLst/>
            <a:gdLst/>
            <a:ahLst/>
            <a:cxnLst/>
            <a:rect l="l" t="t" r="r" b="b"/>
            <a:pathLst>
              <a:path w="6071870" h="500380">
                <a:moveTo>
                  <a:pt x="0" y="83312"/>
                </a:moveTo>
                <a:lnTo>
                  <a:pt x="6547" y="50899"/>
                </a:lnTo>
                <a:lnTo>
                  <a:pt x="24401" y="24415"/>
                </a:lnTo>
                <a:lnTo>
                  <a:pt x="50883" y="6552"/>
                </a:lnTo>
                <a:lnTo>
                  <a:pt x="83312" y="0"/>
                </a:lnTo>
                <a:lnTo>
                  <a:pt x="5988304" y="0"/>
                </a:lnTo>
                <a:lnTo>
                  <a:pt x="6020716" y="6552"/>
                </a:lnTo>
                <a:lnTo>
                  <a:pt x="6047200" y="24415"/>
                </a:lnTo>
                <a:lnTo>
                  <a:pt x="6065063" y="50899"/>
                </a:lnTo>
                <a:lnTo>
                  <a:pt x="6071616" y="83312"/>
                </a:lnTo>
                <a:lnTo>
                  <a:pt x="6071616" y="416560"/>
                </a:lnTo>
                <a:lnTo>
                  <a:pt x="6065063" y="448972"/>
                </a:lnTo>
                <a:lnTo>
                  <a:pt x="6047200" y="475456"/>
                </a:lnTo>
                <a:lnTo>
                  <a:pt x="6020716" y="493319"/>
                </a:lnTo>
                <a:lnTo>
                  <a:pt x="5988304" y="499872"/>
                </a:lnTo>
                <a:lnTo>
                  <a:pt x="83312" y="499872"/>
                </a:lnTo>
                <a:lnTo>
                  <a:pt x="50883" y="493319"/>
                </a:lnTo>
                <a:lnTo>
                  <a:pt x="24401" y="475456"/>
                </a:lnTo>
                <a:lnTo>
                  <a:pt x="6547" y="448972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27124" y="1131825"/>
            <a:ext cx="5386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Segurança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Formas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Organização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Grupo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1" name="object 2">
            <a:extLst>
              <a:ext uri="{FF2B5EF4-FFF2-40B4-BE49-F238E27FC236}">
                <a16:creationId xmlns:a16="http://schemas.microsoft.com/office/drawing/2014/main" id="{6EF5CF3E-4DF3-BE5A-59B6-8E5C2EDB0D8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1426" y="187198"/>
            <a:ext cx="30899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819589" y="2272030"/>
            <a:ext cx="11026987" cy="2682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25" dirty="0"/>
              <a:t> </a:t>
            </a:r>
            <a:r>
              <a:rPr spc="-10" dirty="0"/>
              <a:t>equipamento</a:t>
            </a:r>
            <a:r>
              <a:rPr spc="-35" dirty="0"/>
              <a:t> </a:t>
            </a:r>
            <a:r>
              <a:rPr dirty="0"/>
              <a:t>deve</a:t>
            </a:r>
            <a:r>
              <a:rPr spc="-20" dirty="0"/>
              <a:t> </a:t>
            </a:r>
            <a:r>
              <a:rPr dirty="0"/>
              <a:t>ser</a:t>
            </a:r>
            <a:r>
              <a:rPr spc="-20" dirty="0"/>
              <a:t> </a:t>
            </a:r>
            <a:r>
              <a:rPr spc="-10" dirty="0"/>
              <a:t>guardado</a:t>
            </a:r>
            <a:r>
              <a:rPr spc="-35" dirty="0"/>
              <a:t> </a:t>
            </a:r>
            <a:r>
              <a:rPr dirty="0"/>
              <a:t>num</a:t>
            </a:r>
            <a:r>
              <a:rPr spc="-25" dirty="0"/>
              <a:t> </a:t>
            </a:r>
            <a:r>
              <a:rPr dirty="0"/>
              <a:t>local</a:t>
            </a:r>
            <a:r>
              <a:rPr spc="-40" dirty="0"/>
              <a:t> </a:t>
            </a:r>
            <a:r>
              <a:rPr spc="-10" dirty="0"/>
              <a:t>fechado;</a:t>
            </a:r>
          </a:p>
          <a:p>
            <a:pPr>
              <a:spcBef>
                <a:spcPts val="25"/>
              </a:spcBef>
            </a:pPr>
            <a:endParaRPr sz="1550"/>
          </a:p>
          <a:p>
            <a:pPr marL="354965" indent="-342265"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45" dirty="0"/>
              <a:t> </a:t>
            </a:r>
            <a:r>
              <a:rPr spc="-10" dirty="0"/>
              <a:t>professor</a:t>
            </a:r>
            <a:r>
              <a:rPr spc="-25" dirty="0"/>
              <a:t> </a:t>
            </a:r>
            <a:r>
              <a:rPr dirty="0"/>
              <a:t>deve</a:t>
            </a:r>
            <a:r>
              <a:rPr spc="-30" dirty="0"/>
              <a:t> </a:t>
            </a:r>
            <a:r>
              <a:rPr dirty="0"/>
              <a:t>coordenar</a:t>
            </a:r>
            <a:r>
              <a:rPr spc="-10" dirty="0"/>
              <a:t> </a:t>
            </a:r>
            <a:r>
              <a:rPr dirty="0"/>
              <a:t>o</a:t>
            </a:r>
            <a:r>
              <a:rPr spc="-40" dirty="0"/>
              <a:t> </a:t>
            </a:r>
            <a:r>
              <a:rPr spc="-10" dirty="0"/>
              <a:t>transporte</a:t>
            </a:r>
            <a:r>
              <a:rPr spc="-30" dirty="0"/>
              <a:t> </a:t>
            </a:r>
            <a:r>
              <a:rPr dirty="0"/>
              <a:t>dos</a:t>
            </a:r>
            <a:r>
              <a:rPr spc="-35" dirty="0"/>
              <a:t> </a:t>
            </a:r>
            <a:r>
              <a:rPr dirty="0"/>
              <a:t>engenhos</a:t>
            </a:r>
            <a:r>
              <a:rPr spc="-40" dirty="0"/>
              <a:t> </a:t>
            </a:r>
            <a:r>
              <a:rPr dirty="0"/>
              <a:t>para</a:t>
            </a:r>
            <a:r>
              <a:rPr spc="-50" dirty="0"/>
              <a:t> </a:t>
            </a:r>
            <a:r>
              <a:rPr dirty="0"/>
              <a:t>o</a:t>
            </a:r>
            <a:r>
              <a:rPr spc="-40" dirty="0"/>
              <a:t> </a:t>
            </a:r>
            <a:r>
              <a:rPr dirty="0"/>
              <a:t>local</a:t>
            </a:r>
            <a:r>
              <a:rPr spc="-35" dirty="0"/>
              <a:t> </a:t>
            </a:r>
            <a:r>
              <a:rPr dirty="0"/>
              <a:t>da</a:t>
            </a:r>
            <a:r>
              <a:rPr spc="-45" dirty="0"/>
              <a:t> </a:t>
            </a:r>
            <a:r>
              <a:rPr spc="-10" dirty="0"/>
              <a:t>aula;</a:t>
            </a:r>
          </a:p>
          <a:p>
            <a:pPr>
              <a:spcBef>
                <a:spcPts val="30"/>
              </a:spcBef>
              <a:buFont typeface="Calibri"/>
              <a:buAutoNum type="alphaUcPeriod"/>
            </a:pPr>
            <a:endParaRPr sz="1550"/>
          </a:p>
          <a:p>
            <a:pPr marL="354965" indent="-342265">
              <a:spcBef>
                <a:spcPts val="5"/>
              </a:spcBef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45" dirty="0"/>
              <a:t> </a:t>
            </a:r>
            <a:r>
              <a:rPr spc="-10" dirty="0"/>
              <a:t>professor</a:t>
            </a:r>
            <a:r>
              <a:rPr spc="-25" dirty="0"/>
              <a:t> </a:t>
            </a:r>
            <a:r>
              <a:rPr dirty="0"/>
              <a:t>deve</a:t>
            </a:r>
            <a:r>
              <a:rPr spc="-30" dirty="0"/>
              <a:t> </a:t>
            </a:r>
            <a:r>
              <a:rPr dirty="0"/>
              <a:t>estar</a:t>
            </a:r>
            <a:r>
              <a:rPr spc="-40" dirty="0"/>
              <a:t> </a:t>
            </a:r>
            <a:r>
              <a:rPr dirty="0"/>
              <a:t>sempre</a:t>
            </a:r>
            <a:r>
              <a:rPr spc="-15" dirty="0"/>
              <a:t> </a:t>
            </a:r>
            <a:r>
              <a:rPr spc="-10" dirty="0"/>
              <a:t>presente</a:t>
            </a:r>
            <a:r>
              <a:rPr spc="-35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spc="-10" dirty="0"/>
              <a:t>atento;</a:t>
            </a:r>
          </a:p>
          <a:p>
            <a:pPr>
              <a:spcBef>
                <a:spcPts val="25"/>
              </a:spcBef>
              <a:buFont typeface="Calibri"/>
              <a:buAutoNum type="alphaUcPeriod"/>
            </a:pPr>
            <a:endParaRPr sz="1550"/>
          </a:p>
          <a:p>
            <a:pPr marL="354965" indent="-342265">
              <a:buAutoNum type="alphaUcPeriod"/>
              <a:tabLst>
                <a:tab pos="354965" algn="l"/>
              </a:tabLst>
            </a:pPr>
            <a:r>
              <a:rPr dirty="0"/>
              <a:t>O</a:t>
            </a:r>
            <a:r>
              <a:rPr spc="-35" dirty="0"/>
              <a:t> </a:t>
            </a:r>
            <a:r>
              <a:rPr spc="-10" dirty="0"/>
              <a:t>professor</a:t>
            </a:r>
            <a:r>
              <a:rPr spc="-15" dirty="0"/>
              <a:t> </a:t>
            </a:r>
            <a:r>
              <a:rPr dirty="0"/>
              <a:t>e</a:t>
            </a:r>
            <a:r>
              <a:rPr spc="-30" dirty="0"/>
              <a:t> </a:t>
            </a:r>
            <a:r>
              <a:rPr dirty="0"/>
              <a:t>o</a:t>
            </a:r>
            <a:r>
              <a:rPr spc="-25" dirty="0"/>
              <a:t> </a:t>
            </a:r>
            <a:r>
              <a:rPr dirty="0"/>
              <a:t>aluno</a:t>
            </a:r>
            <a:r>
              <a:rPr spc="-50" dirty="0"/>
              <a:t> </a:t>
            </a:r>
            <a:r>
              <a:rPr dirty="0"/>
              <a:t>devem</a:t>
            </a:r>
            <a:r>
              <a:rPr spc="-20" dirty="0"/>
              <a:t> </a:t>
            </a:r>
            <a:r>
              <a:rPr dirty="0"/>
              <a:t>verificar</a:t>
            </a:r>
            <a:r>
              <a:rPr spc="-30" dirty="0"/>
              <a:t> </a:t>
            </a:r>
            <a:r>
              <a:rPr dirty="0"/>
              <a:t>se</a:t>
            </a:r>
            <a:r>
              <a:rPr spc="-35" dirty="0"/>
              <a:t> </a:t>
            </a:r>
            <a:r>
              <a:rPr dirty="0"/>
              <a:t>não</a:t>
            </a:r>
            <a:r>
              <a:rPr spc="-35" dirty="0"/>
              <a:t> </a:t>
            </a:r>
            <a:r>
              <a:rPr dirty="0"/>
              <a:t>há</a:t>
            </a:r>
            <a:r>
              <a:rPr spc="-40" dirty="0"/>
              <a:t> </a:t>
            </a:r>
            <a:r>
              <a:rPr dirty="0"/>
              <a:t>ninguém</a:t>
            </a:r>
            <a:r>
              <a:rPr spc="-55" dirty="0"/>
              <a:t> </a:t>
            </a:r>
            <a:r>
              <a:rPr dirty="0"/>
              <a:t>no</a:t>
            </a:r>
            <a:r>
              <a:rPr spc="-30" dirty="0"/>
              <a:t> </a:t>
            </a:r>
            <a:r>
              <a:rPr dirty="0"/>
              <a:t>local</a:t>
            </a:r>
            <a:r>
              <a:rPr spc="-45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queda</a:t>
            </a:r>
            <a:r>
              <a:rPr spc="-45" dirty="0"/>
              <a:t> </a:t>
            </a:r>
            <a:r>
              <a:rPr dirty="0"/>
              <a:t>antes</a:t>
            </a:r>
            <a:r>
              <a:rPr spc="-40" dirty="0"/>
              <a:t> </a:t>
            </a:r>
            <a:r>
              <a:rPr dirty="0"/>
              <a:t>de</a:t>
            </a:r>
            <a:r>
              <a:rPr spc="-35" dirty="0"/>
              <a:t> </a:t>
            </a:r>
            <a:r>
              <a:rPr spc="-10" dirty="0"/>
              <a:t>lançar;</a:t>
            </a:r>
          </a:p>
          <a:p>
            <a:pPr>
              <a:spcBef>
                <a:spcPts val="30"/>
              </a:spcBef>
              <a:buFont typeface="Calibri"/>
              <a:buAutoNum type="alphaUcPeriod"/>
            </a:pPr>
            <a:endParaRPr sz="1550"/>
          </a:p>
          <a:p>
            <a:pPr marL="354965" indent="-342265">
              <a:buAutoNum type="alphaUcPeriod"/>
              <a:tabLst>
                <a:tab pos="354965" algn="l"/>
              </a:tabLst>
            </a:pPr>
            <a:r>
              <a:rPr dirty="0"/>
              <a:t>Os</a:t>
            </a:r>
            <a:r>
              <a:rPr spc="-55" dirty="0"/>
              <a:t> </a:t>
            </a:r>
            <a:r>
              <a:rPr dirty="0"/>
              <a:t>alunos</a:t>
            </a:r>
            <a:r>
              <a:rPr spc="-70" dirty="0"/>
              <a:t> </a:t>
            </a:r>
            <a:r>
              <a:rPr dirty="0"/>
              <a:t>devem</a:t>
            </a:r>
            <a:r>
              <a:rPr spc="-45" dirty="0"/>
              <a:t> </a:t>
            </a:r>
            <a:r>
              <a:rPr dirty="0"/>
              <a:t>recolher</a:t>
            </a:r>
            <a:r>
              <a:rPr spc="-20" dirty="0"/>
              <a:t> </a:t>
            </a:r>
            <a:r>
              <a:rPr dirty="0"/>
              <a:t>os</a:t>
            </a:r>
            <a:r>
              <a:rPr spc="-55" dirty="0"/>
              <a:t> </a:t>
            </a:r>
            <a:r>
              <a:rPr dirty="0"/>
              <a:t>engenhos</a:t>
            </a:r>
            <a:r>
              <a:rPr spc="-50" dirty="0"/>
              <a:t> </a:t>
            </a:r>
            <a:r>
              <a:rPr dirty="0"/>
              <a:t>apenas</a:t>
            </a:r>
            <a:r>
              <a:rPr spc="-60" dirty="0"/>
              <a:t> </a:t>
            </a:r>
            <a:r>
              <a:rPr dirty="0"/>
              <a:t>depois</a:t>
            </a:r>
            <a:r>
              <a:rPr spc="-65" dirty="0"/>
              <a:t>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todos</a:t>
            </a:r>
            <a:r>
              <a:rPr spc="-55" dirty="0"/>
              <a:t> </a:t>
            </a:r>
            <a:r>
              <a:rPr dirty="0"/>
              <a:t>terem</a:t>
            </a:r>
            <a:r>
              <a:rPr spc="-35" dirty="0"/>
              <a:t> </a:t>
            </a:r>
            <a:r>
              <a:rPr spc="-10" dirty="0"/>
              <a:t>lançado;</a:t>
            </a:r>
          </a:p>
          <a:p>
            <a:pPr>
              <a:spcBef>
                <a:spcPts val="30"/>
              </a:spcBef>
              <a:buFont typeface="Calibri"/>
              <a:buAutoNum type="alphaUcPeriod"/>
            </a:pPr>
            <a:endParaRPr sz="1550"/>
          </a:p>
          <a:p>
            <a:pPr marL="355600" marR="5080" indent="-342900">
              <a:buAutoNum type="alphaUcPeriod"/>
              <a:tabLst>
                <a:tab pos="355600" algn="l"/>
              </a:tabLst>
            </a:pPr>
            <a:r>
              <a:rPr dirty="0"/>
              <a:t>Numa</a:t>
            </a:r>
            <a:r>
              <a:rPr spc="-30" dirty="0"/>
              <a:t> </a:t>
            </a:r>
            <a:r>
              <a:rPr spc="-10" dirty="0"/>
              <a:t>atividade</a:t>
            </a:r>
            <a:r>
              <a:rPr spc="-50" dirty="0"/>
              <a:t> </a:t>
            </a:r>
            <a:r>
              <a:rPr spc="-10" dirty="0"/>
              <a:t>simultânea,</a:t>
            </a:r>
            <a:r>
              <a:rPr spc="-35" dirty="0"/>
              <a:t> </a:t>
            </a:r>
            <a:r>
              <a:rPr dirty="0"/>
              <a:t>os</a:t>
            </a:r>
            <a:r>
              <a:rPr spc="-15" dirty="0"/>
              <a:t> </a:t>
            </a:r>
            <a:r>
              <a:rPr spc="-10" dirty="0"/>
              <a:t>dextros </a:t>
            </a:r>
            <a:r>
              <a:rPr dirty="0"/>
              <a:t>devem</a:t>
            </a:r>
            <a:r>
              <a:rPr spc="-5" dirty="0"/>
              <a:t> </a:t>
            </a:r>
            <a:r>
              <a:rPr spc="-10" dirty="0"/>
              <a:t>posicionar-</a:t>
            </a:r>
            <a:r>
              <a:rPr dirty="0"/>
              <a:t>se</a:t>
            </a:r>
            <a:r>
              <a:rPr spc="-20" dirty="0"/>
              <a:t> </a:t>
            </a:r>
            <a:r>
              <a:rPr dirty="0"/>
              <a:t>do</a:t>
            </a:r>
            <a:r>
              <a:rPr spc="-10" dirty="0"/>
              <a:t> </a:t>
            </a:r>
            <a:r>
              <a:rPr dirty="0"/>
              <a:t>lado</a:t>
            </a:r>
            <a:r>
              <a:rPr spc="-45" dirty="0"/>
              <a:t> </a:t>
            </a:r>
            <a:r>
              <a:rPr dirty="0"/>
              <a:t>direito</a:t>
            </a:r>
            <a:r>
              <a:rPr spc="-20" dirty="0"/>
              <a:t> 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os</a:t>
            </a:r>
            <a:r>
              <a:rPr spc="-20" dirty="0"/>
              <a:t> </a:t>
            </a:r>
            <a:r>
              <a:rPr spc="-10" dirty="0"/>
              <a:t>esquerdinos</a:t>
            </a:r>
            <a:r>
              <a:rPr dirty="0"/>
              <a:t> </a:t>
            </a:r>
            <a:r>
              <a:rPr spc="-25" dirty="0"/>
              <a:t>do </a:t>
            </a:r>
            <a:r>
              <a:rPr dirty="0"/>
              <a:t>lado</a:t>
            </a:r>
            <a:r>
              <a:rPr spc="-40" dirty="0"/>
              <a:t> </a:t>
            </a:r>
            <a:r>
              <a:rPr spc="-10" dirty="0"/>
              <a:t>esquerdo;</a:t>
            </a:r>
          </a:p>
        </p:txBody>
      </p:sp>
      <p:sp>
        <p:nvSpPr>
          <p:cNvPr id="5" name="object 5"/>
          <p:cNvSpPr/>
          <p:nvPr/>
        </p:nvSpPr>
        <p:spPr>
          <a:xfrm>
            <a:off x="1566671" y="1083563"/>
            <a:ext cx="6071870" cy="500380"/>
          </a:xfrm>
          <a:custGeom>
            <a:avLst/>
            <a:gdLst/>
            <a:ahLst/>
            <a:cxnLst/>
            <a:rect l="l" t="t" r="r" b="b"/>
            <a:pathLst>
              <a:path w="6071870" h="500380">
                <a:moveTo>
                  <a:pt x="0" y="83312"/>
                </a:moveTo>
                <a:lnTo>
                  <a:pt x="6547" y="50899"/>
                </a:lnTo>
                <a:lnTo>
                  <a:pt x="24401" y="24415"/>
                </a:lnTo>
                <a:lnTo>
                  <a:pt x="50883" y="6552"/>
                </a:lnTo>
                <a:lnTo>
                  <a:pt x="83312" y="0"/>
                </a:lnTo>
                <a:lnTo>
                  <a:pt x="5988304" y="0"/>
                </a:lnTo>
                <a:lnTo>
                  <a:pt x="6020716" y="6552"/>
                </a:lnTo>
                <a:lnTo>
                  <a:pt x="6047200" y="24415"/>
                </a:lnTo>
                <a:lnTo>
                  <a:pt x="6065063" y="50899"/>
                </a:lnTo>
                <a:lnTo>
                  <a:pt x="6071616" y="83312"/>
                </a:lnTo>
                <a:lnTo>
                  <a:pt x="6071616" y="416560"/>
                </a:lnTo>
                <a:lnTo>
                  <a:pt x="6065063" y="448972"/>
                </a:lnTo>
                <a:lnTo>
                  <a:pt x="6047200" y="475456"/>
                </a:lnTo>
                <a:lnTo>
                  <a:pt x="6020716" y="493319"/>
                </a:lnTo>
                <a:lnTo>
                  <a:pt x="5988304" y="499872"/>
                </a:lnTo>
                <a:lnTo>
                  <a:pt x="83312" y="499872"/>
                </a:lnTo>
                <a:lnTo>
                  <a:pt x="50883" y="493319"/>
                </a:lnTo>
                <a:lnTo>
                  <a:pt x="24401" y="475456"/>
                </a:lnTo>
                <a:lnTo>
                  <a:pt x="6547" y="448972"/>
                </a:lnTo>
                <a:lnTo>
                  <a:pt x="0" y="416560"/>
                </a:lnTo>
                <a:lnTo>
                  <a:pt x="0" y="833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9492" y="1131825"/>
            <a:ext cx="53867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Segurança</a:t>
            </a:r>
            <a:r>
              <a:rPr sz="20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Formas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Organização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Grupo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428B689F-1585-5A76-B954-27F1CD4DCA0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471805">
              <a:spcBef>
                <a:spcPts val="105"/>
              </a:spcBef>
            </a:pPr>
            <a:r>
              <a:rPr dirty="0"/>
              <a:t>Os</a:t>
            </a:r>
            <a:r>
              <a:rPr spc="-50" dirty="0"/>
              <a:t> </a:t>
            </a:r>
            <a:r>
              <a:rPr dirty="0"/>
              <a:t>Fundamentos</a:t>
            </a:r>
            <a:r>
              <a:rPr spc="-60" dirty="0"/>
              <a:t> </a:t>
            </a:r>
            <a:r>
              <a:rPr dirty="0"/>
              <a:t>dos</a:t>
            </a:r>
            <a:r>
              <a:rPr spc="-35" dirty="0"/>
              <a:t> </a:t>
            </a:r>
            <a:r>
              <a:rPr spc="-10" dirty="0"/>
              <a:t>Lançamentos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2409" y="1623060"/>
            <a:ext cx="4041647" cy="3032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2076" y="1924812"/>
            <a:ext cx="3875532" cy="8153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924683" y="2248915"/>
            <a:ext cx="2128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que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é</a:t>
            </a:r>
            <a:r>
              <a:rPr b="1"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Fundamental:</a:t>
            </a:r>
            <a:endParaRPr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94560" y="2994660"/>
            <a:ext cx="466725" cy="510540"/>
            <a:chOff x="670559" y="2994660"/>
            <a:chExt cx="466725" cy="510540"/>
          </a:xfrm>
        </p:grpSpPr>
        <p:sp>
          <p:nvSpPr>
            <p:cNvPr id="7" name="object 7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5131" y="299923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39441" y="304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8289" y="3017901"/>
            <a:ext cx="8235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Apoio(s)</a:t>
            </a:r>
            <a:endParaRPr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14373" y="3858767"/>
            <a:ext cx="466725" cy="510540"/>
            <a:chOff x="690372" y="3858767"/>
            <a:chExt cx="466725" cy="510540"/>
          </a:xfrm>
        </p:grpSpPr>
        <p:sp>
          <p:nvSpPr>
            <p:cNvPr id="12" name="object 12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4944" y="386333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59558" y="39091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16682" y="3882008"/>
            <a:ext cx="282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Definição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Posição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Força</a:t>
            </a:r>
            <a:endParaRPr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214373" y="4651247"/>
            <a:ext cx="466725" cy="510540"/>
            <a:chOff x="690372" y="4651247"/>
            <a:chExt cx="466725" cy="510540"/>
          </a:xfrm>
        </p:grpSpPr>
        <p:sp>
          <p:nvSpPr>
            <p:cNvPr id="17" name="object 17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600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600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200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4944" y="4655819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600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200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600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359558" y="470128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16682" y="4674489"/>
            <a:ext cx="3966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Calibri"/>
                <a:cs typeface="Calibri"/>
              </a:rPr>
              <a:t>Acção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propulsora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(todo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 corpo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participa)</a:t>
            </a:r>
            <a:endParaRPr>
              <a:latin typeface="Calibri"/>
              <a:cs typeface="Calibri"/>
            </a:endParaRPr>
          </a:p>
        </p:txBody>
      </p:sp>
      <p:pic>
        <p:nvPicPr>
          <p:cNvPr id="21" name="object 2">
            <a:extLst>
              <a:ext uri="{FF2B5EF4-FFF2-40B4-BE49-F238E27FC236}">
                <a16:creationId xmlns:a16="http://schemas.microsoft.com/office/drawing/2014/main" id="{4E777D13-4F70-5890-A7A0-44479DCE67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48A5915C-82AE-9EDE-638E-FFA0404980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10" y="641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984" y="1647445"/>
            <a:ext cx="6202679" cy="34869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101215">
              <a:spcBef>
                <a:spcPts val="105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20" dirty="0"/>
              <a:t>Peso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3"/>
            <a:ext cx="11369344" cy="859770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2101215">
              <a:spcBef>
                <a:spcPts val="100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20" dirty="0"/>
              <a:t>Peso</a:t>
            </a:r>
          </a:p>
        </p:txBody>
      </p:sp>
      <p:sp>
        <p:nvSpPr>
          <p:cNvPr id="3" name="object 3"/>
          <p:cNvSpPr/>
          <p:nvPr/>
        </p:nvSpPr>
        <p:spPr>
          <a:xfrm>
            <a:off x="2654809" y="3563112"/>
            <a:ext cx="1428115" cy="277495"/>
          </a:xfrm>
          <a:custGeom>
            <a:avLst/>
            <a:gdLst/>
            <a:ahLst/>
            <a:cxnLst/>
            <a:rect l="l" t="t" r="r" b="b"/>
            <a:pathLst>
              <a:path w="1428114" h="277495">
                <a:moveTo>
                  <a:pt x="1427988" y="0"/>
                </a:moveTo>
                <a:lnTo>
                  <a:pt x="0" y="0"/>
                </a:lnTo>
                <a:lnTo>
                  <a:pt x="0" y="277368"/>
                </a:lnTo>
                <a:lnTo>
                  <a:pt x="1427988" y="277368"/>
                </a:lnTo>
                <a:lnTo>
                  <a:pt x="1427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98978" y="3588257"/>
            <a:ext cx="7397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preparação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4423" y="3563112"/>
            <a:ext cx="1430020" cy="277495"/>
          </a:xfrm>
          <a:custGeom>
            <a:avLst/>
            <a:gdLst/>
            <a:ahLst/>
            <a:cxnLst/>
            <a:rect l="l" t="t" r="r" b="b"/>
            <a:pathLst>
              <a:path w="1430020" h="277495">
                <a:moveTo>
                  <a:pt x="1429512" y="0"/>
                </a:moveTo>
                <a:lnTo>
                  <a:pt x="0" y="0"/>
                </a:lnTo>
                <a:lnTo>
                  <a:pt x="0" y="277368"/>
                </a:lnTo>
                <a:lnTo>
                  <a:pt x="1429512" y="277368"/>
                </a:lnTo>
                <a:lnTo>
                  <a:pt x="1429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34078" y="3588257"/>
            <a:ext cx="8693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deslizamento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654040" y="3563112"/>
            <a:ext cx="3816350" cy="277495"/>
          </a:xfrm>
          <a:custGeom>
            <a:avLst/>
            <a:gdLst/>
            <a:ahLst/>
            <a:cxnLst/>
            <a:rect l="l" t="t" r="r" b="b"/>
            <a:pathLst>
              <a:path w="3816350" h="277495">
                <a:moveTo>
                  <a:pt x="3816096" y="0"/>
                </a:moveTo>
                <a:lnTo>
                  <a:pt x="0" y="0"/>
                </a:lnTo>
                <a:lnTo>
                  <a:pt x="0" y="277368"/>
                </a:lnTo>
                <a:lnTo>
                  <a:pt x="3816096" y="277368"/>
                </a:lnTo>
                <a:lnTo>
                  <a:pt x="381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217791" y="3588257"/>
            <a:ext cx="6877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arremesso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4808" y="2063495"/>
            <a:ext cx="6978396" cy="1452372"/>
          </a:xfrm>
          <a:prstGeom prst="rect">
            <a:avLst/>
          </a:prstGeom>
        </p:spPr>
      </p:pic>
      <p:pic>
        <p:nvPicPr>
          <p:cNvPr id="10" name="object 2">
            <a:extLst>
              <a:ext uri="{FF2B5EF4-FFF2-40B4-BE49-F238E27FC236}">
                <a16:creationId xmlns:a16="http://schemas.microsoft.com/office/drawing/2014/main" id="{FC681FAF-D8A9-FB6D-00DC-4CA438E6258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3"/>
            <a:ext cx="11369344" cy="859770"/>
          </a:xfrm>
          <a:prstGeom prst="rect">
            <a:avLst/>
          </a:prstGeom>
        </p:spPr>
        <p:txBody>
          <a:bodyPr vert="horz" wrap="square" lIns="0" tIns="180895" rIns="0" bIns="0" rtlCol="0">
            <a:spAutoFit/>
          </a:bodyPr>
          <a:lstStyle/>
          <a:p>
            <a:pPr marL="1936750">
              <a:spcBef>
                <a:spcPts val="100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10" dirty="0"/>
              <a:t>Dardo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9983" y="3465576"/>
            <a:ext cx="3716020" cy="1814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2545" rIns="0" bIns="0" rtlCol="0">
            <a:spAutoFit/>
          </a:bodyPr>
          <a:lstStyle/>
          <a:p>
            <a:pPr algn="ctr">
              <a:spcBef>
                <a:spcPts val="33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corrida</a:t>
            </a:r>
            <a:r>
              <a:rPr sz="9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lateral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1179" y="2107692"/>
            <a:ext cx="8561832" cy="13014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48612" y="3695701"/>
            <a:ext cx="4787265" cy="19492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25400" rIns="0" bIns="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sz="1100" b="1" dirty="0">
                <a:latin typeface="Arial"/>
                <a:cs typeface="Arial"/>
              </a:rPr>
              <a:t>corrida</a:t>
            </a:r>
            <a:r>
              <a:rPr sz="1100" b="1" spc="-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de</a:t>
            </a:r>
            <a:r>
              <a:rPr sz="1100" b="1" spc="-10" dirty="0">
                <a:latin typeface="Arial"/>
                <a:cs typeface="Arial"/>
              </a:rPr>
              <a:t> balanço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4556" y="3678935"/>
            <a:ext cx="2571115" cy="21159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2540" algn="ctr">
              <a:spcBef>
                <a:spcPts val="33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lançamento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6505" y="3678935"/>
            <a:ext cx="1062355" cy="211596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115570">
              <a:spcBef>
                <a:spcPts val="33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recuperação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48612" y="3465576"/>
            <a:ext cx="1000125" cy="18146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2545" rIns="0" bIns="0" rtlCol="0">
            <a:spAutoFit/>
          </a:bodyPr>
          <a:lstStyle/>
          <a:p>
            <a:pPr marL="111760">
              <a:spcBef>
                <a:spcPts val="335"/>
              </a:spcBef>
            </a:pPr>
            <a:r>
              <a:rPr sz="900" b="1" dirty="0">
                <a:latin typeface="Arial"/>
                <a:cs typeface="Arial"/>
              </a:rPr>
              <a:t>corrida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frontal</a:t>
            </a:r>
            <a:endParaRPr sz="900">
              <a:latin typeface="Arial"/>
              <a:cs typeface="Arial"/>
            </a:endParaRPr>
          </a:p>
        </p:txBody>
      </p:sp>
      <p:pic>
        <p:nvPicPr>
          <p:cNvPr id="9" name="object 2">
            <a:extLst>
              <a:ext uri="{FF2B5EF4-FFF2-40B4-BE49-F238E27FC236}">
                <a16:creationId xmlns:a16="http://schemas.microsoft.com/office/drawing/2014/main" id="{79399739-CFC1-7B26-36EE-FC2662F3F8B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1712595">
              <a:spcBef>
                <a:spcPts val="105"/>
              </a:spcBef>
            </a:pPr>
            <a:r>
              <a:rPr dirty="0"/>
              <a:t>Lançamento</a:t>
            </a:r>
            <a:r>
              <a:rPr spc="-10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10" dirty="0"/>
              <a:t>Martelo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5388" y="1417320"/>
            <a:ext cx="5058156" cy="3794759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7B8D8E6E-BCFC-6C07-DF68-026688EC899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025014">
              <a:spcBef>
                <a:spcPts val="105"/>
              </a:spcBef>
            </a:pPr>
            <a:r>
              <a:rPr dirty="0"/>
              <a:t>Lançamento</a:t>
            </a:r>
            <a:r>
              <a:rPr spc="-95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spc="-10" dirty="0"/>
              <a:t>Disco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0047" y="1417319"/>
            <a:ext cx="6761988" cy="3803904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B7A60564-6C04-AAC0-0286-B9070703DA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961005">
              <a:spcBef>
                <a:spcPts val="105"/>
              </a:spcBef>
            </a:pPr>
            <a:r>
              <a:rPr spc="-10" dirty="0"/>
              <a:t>Lançamentos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2727960"/>
            <a:ext cx="4038600" cy="22692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2348483"/>
            <a:ext cx="4038600" cy="3028188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A106C987-1F59-7E6C-8763-2C8A000A748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2242820">
              <a:spcBef>
                <a:spcPts val="105"/>
              </a:spcBef>
            </a:pPr>
            <a:r>
              <a:rPr dirty="0"/>
              <a:t>Como</a:t>
            </a:r>
            <a:r>
              <a:rPr spc="-15" dirty="0"/>
              <a:t> </a:t>
            </a:r>
            <a:r>
              <a:rPr spc="-10" dirty="0"/>
              <a:t>Desenvolver: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5722" y="1429257"/>
            <a:ext cx="66992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4135" marR="5080" indent="-2591435"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Aquecimento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fase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fundamental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processo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ensino- aprendizagem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4725" y="5563311"/>
            <a:ext cx="1778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Vamos</a:t>
            </a:r>
            <a:r>
              <a:rPr sz="2000"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à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prática!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2593" y="2548127"/>
            <a:ext cx="2382011" cy="23820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96584" y="2116835"/>
            <a:ext cx="3429000" cy="34290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0FC158A2-DB22-D01A-1AAB-5A28F3585E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white banner with a person running&#10;&#10;Description automatically generated">
            <a:extLst>
              <a:ext uri="{FF2B5EF4-FFF2-40B4-BE49-F238E27FC236}">
                <a16:creationId xmlns:a16="http://schemas.microsoft.com/office/drawing/2014/main" id="{071F4987-6A30-AD8B-A767-AB5E3C23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-35850" y="-18890"/>
            <a:ext cx="12227850" cy="6876892"/>
          </a:xfrm>
          <a:prstGeom prst="rect">
            <a:avLst/>
          </a:prstGeo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57929AF3-9C50-AD4B-88DC-ED18D378DDC7}"/>
              </a:ext>
            </a:extLst>
          </p:cNvPr>
          <p:cNvSpPr txBox="1">
            <a:spLocks/>
          </p:cNvSpPr>
          <p:nvPr/>
        </p:nvSpPr>
        <p:spPr>
          <a:xfrm>
            <a:off x="1629624" y="4677165"/>
            <a:ext cx="4495800" cy="1155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96925" marR="5080" indent="-784860" algn="ctr">
              <a:lnSpc>
                <a:spcPct val="120000"/>
              </a:lnSpc>
              <a:spcBef>
                <a:spcPts val="100"/>
              </a:spcBef>
              <a:defRPr/>
            </a:pPr>
            <a:r>
              <a:rPr lang="pt-PT" sz="3200" dirty="0">
                <a:solidFill>
                  <a:prstClr val="white"/>
                </a:solidFill>
                <a:latin typeface="Calibri"/>
                <a:cs typeface="Calibri"/>
              </a:rPr>
              <a:t>FUNDAMENTOS DOS LANÇAMENTOS</a:t>
            </a:r>
          </a:p>
        </p:txBody>
      </p:sp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471805">
              <a:spcBef>
                <a:spcPts val="105"/>
              </a:spcBef>
            </a:pPr>
            <a:r>
              <a:rPr dirty="0"/>
              <a:t>Os</a:t>
            </a:r>
            <a:r>
              <a:rPr spc="-50" dirty="0"/>
              <a:t> </a:t>
            </a:r>
            <a:r>
              <a:rPr dirty="0"/>
              <a:t>Fundamentos</a:t>
            </a:r>
            <a:r>
              <a:rPr spc="-60" dirty="0"/>
              <a:t> </a:t>
            </a:r>
            <a:r>
              <a:rPr dirty="0"/>
              <a:t>dos</a:t>
            </a:r>
            <a:r>
              <a:rPr spc="-35" dirty="0"/>
              <a:t> </a:t>
            </a:r>
            <a:r>
              <a:rPr spc="-10" dirty="0"/>
              <a:t>Lançamentos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97856" y="5429503"/>
            <a:ext cx="1221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Lançar</a:t>
            </a:r>
            <a:r>
              <a:rPr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longe</a:t>
            </a:r>
            <a:endParaRPr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0351" y="1629155"/>
            <a:ext cx="2935224" cy="3657600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D673D030-0289-7AAB-CAB3-5FB578D747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265" y="764261"/>
            <a:ext cx="5854065" cy="36836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64769" algn="ctr">
              <a:spcBef>
                <a:spcPts val="1060"/>
              </a:spcBef>
            </a:pPr>
            <a:r>
              <a:rPr sz="3200" b="1" spc="-10" dirty="0">
                <a:latin typeface="Calibri"/>
                <a:cs typeface="Calibri"/>
              </a:rPr>
              <a:t>Lançar</a:t>
            </a:r>
            <a:endParaRPr sz="3200">
              <a:latin typeface="Calibri"/>
              <a:cs typeface="Calibri"/>
            </a:endParaRPr>
          </a:p>
          <a:p>
            <a:pPr marL="12700" marR="5080" indent="20955" algn="ctr">
              <a:lnSpc>
                <a:spcPct val="125000"/>
              </a:lnSpc>
            </a:pPr>
            <a:r>
              <a:rPr sz="3200" b="1" dirty="0">
                <a:latin typeface="Calibri"/>
                <a:cs typeface="Calibri"/>
              </a:rPr>
              <a:t>é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capacidade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projetarmos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um </a:t>
            </a:r>
            <a:r>
              <a:rPr sz="3200" b="1" dirty="0">
                <a:latin typeface="Calibri"/>
                <a:cs typeface="Calibri"/>
              </a:rPr>
              <a:t>objeto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espaço,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sobre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uma </a:t>
            </a:r>
            <a:r>
              <a:rPr sz="3200" b="1" dirty="0">
                <a:latin typeface="Calibri"/>
                <a:cs typeface="Calibri"/>
              </a:rPr>
              <a:t>determinada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distância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(vertical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ou </a:t>
            </a:r>
            <a:r>
              <a:rPr sz="3200" b="1" dirty="0">
                <a:latin typeface="Calibri"/>
                <a:cs typeface="Calibri"/>
              </a:rPr>
              <a:t>horizontal),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que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está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presente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em </a:t>
            </a:r>
            <a:r>
              <a:rPr sz="3200" b="1" dirty="0">
                <a:latin typeface="Calibri"/>
                <a:cs typeface="Calibri"/>
              </a:rPr>
              <a:t>inúmeras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atividades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desportivas;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D0A30221-1CEE-3151-A9ED-8C3FC8AEC44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72757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2961005">
              <a:spcBef>
                <a:spcPts val="1445"/>
              </a:spcBef>
            </a:pPr>
            <a:r>
              <a:rPr spc="-10" dirty="0"/>
              <a:t>Lançamentos</a:t>
            </a:r>
          </a:p>
          <a:p>
            <a:pPr marL="12700">
              <a:spcBef>
                <a:spcPts val="484"/>
              </a:spcBef>
            </a:pPr>
            <a:r>
              <a:rPr sz="1600" spc="-10" dirty="0"/>
              <a:t>Existem</a:t>
            </a:r>
            <a:r>
              <a:rPr sz="1600" spc="-60" dirty="0"/>
              <a:t> </a:t>
            </a:r>
            <a:r>
              <a:rPr sz="1600" dirty="0"/>
              <a:t>quatro</a:t>
            </a:r>
            <a:r>
              <a:rPr sz="1600" spc="-15" dirty="0"/>
              <a:t> </a:t>
            </a:r>
            <a:r>
              <a:rPr sz="1600" spc="-10" dirty="0"/>
              <a:t>lançamentos</a:t>
            </a:r>
            <a:r>
              <a:rPr sz="1600" spc="-45" dirty="0"/>
              <a:t> </a:t>
            </a:r>
            <a:r>
              <a:rPr sz="1600" dirty="0"/>
              <a:t>no</a:t>
            </a:r>
            <a:r>
              <a:rPr sz="1600" spc="-40" dirty="0"/>
              <a:t> </a:t>
            </a:r>
            <a:r>
              <a:rPr sz="1600" spc="-10" dirty="0"/>
              <a:t>programa olímpico:</a:t>
            </a:r>
            <a:endParaRPr sz="1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0127" y="4098035"/>
            <a:ext cx="2595372" cy="182575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023872" y="2240279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2"/>
                </a:lnTo>
                <a:lnTo>
                  <a:pt x="1218184" y="408432"/>
                </a:lnTo>
                <a:lnTo>
                  <a:pt x="1244679" y="403082"/>
                </a:lnTo>
                <a:lnTo>
                  <a:pt x="1266317" y="388493"/>
                </a:lnTo>
                <a:lnTo>
                  <a:pt x="1280906" y="366855"/>
                </a:lnTo>
                <a:lnTo>
                  <a:pt x="1286255" y="340360"/>
                </a:lnTo>
                <a:lnTo>
                  <a:pt x="1286255" y="68072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96001" y="2311908"/>
            <a:ext cx="3072765" cy="3857625"/>
            <a:chOff x="4572000" y="2311907"/>
            <a:chExt cx="3072765" cy="38576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616" y="3811523"/>
              <a:ext cx="1572767" cy="23576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0" y="2311907"/>
              <a:ext cx="1286510" cy="408940"/>
            </a:xfrm>
            <a:custGeom>
              <a:avLst/>
              <a:gdLst/>
              <a:ahLst/>
              <a:cxnLst/>
              <a:rect l="l" t="t" r="r" b="b"/>
              <a:pathLst>
                <a:path w="1286510" h="408939">
                  <a:moveTo>
                    <a:pt x="1218184" y="0"/>
                  </a:moveTo>
                  <a:lnTo>
                    <a:pt x="68072" y="0"/>
                  </a:lnTo>
                  <a:lnTo>
                    <a:pt x="41576" y="5349"/>
                  </a:lnTo>
                  <a:lnTo>
                    <a:pt x="19938" y="19938"/>
                  </a:lnTo>
                  <a:lnTo>
                    <a:pt x="5349" y="41576"/>
                  </a:lnTo>
                  <a:lnTo>
                    <a:pt x="0" y="68071"/>
                  </a:lnTo>
                  <a:lnTo>
                    <a:pt x="0" y="340359"/>
                  </a:lnTo>
                  <a:lnTo>
                    <a:pt x="5349" y="366855"/>
                  </a:lnTo>
                  <a:lnTo>
                    <a:pt x="19938" y="388492"/>
                  </a:lnTo>
                  <a:lnTo>
                    <a:pt x="41576" y="403082"/>
                  </a:lnTo>
                  <a:lnTo>
                    <a:pt x="68072" y="408431"/>
                  </a:lnTo>
                  <a:lnTo>
                    <a:pt x="1218184" y="408431"/>
                  </a:lnTo>
                  <a:lnTo>
                    <a:pt x="1244679" y="403082"/>
                  </a:lnTo>
                  <a:lnTo>
                    <a:pt x="1266316" y="388492"/>
                  </a:lnTo>
                  <a:lnTo>
                    <a:pt x="1280906" y="366855"/>
                  </a:lnTo>
                  <a:lnTo>
                    <a:pt x="1286255" y="340359"/>
                  </a:lnTo>
                  <a:lnTo>
                    <a:pt x="1286255" y="68071"/>
                  </a:lnTo>
                  <a:lnTo>
                    <a:pt x="1280906" y="41576"/>
                  </a:lnTo>
                  <a:lnTo>
                    <a:pt x="1266317" y="19938"/>
                  </a:lnTo>
                  <a:lnTo>
                    <a:pt x="1244679" y="5349"/>
                  </a:lnTo>
                  <a:lnTo>
                    <a:pt x="1218184" y="0"/>
                  </a:lnTo>
                  <a:close/>
                </a:path>
              </a:pathLst>
            </a:custGeom>
            <a:solidFill>
              <a:srgbClr val="A7B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35759" y="2278760"/>
            <a:ext cx="462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>
                <a:latin typeface="Calibri"/>
                <a:cs typeface="Calibri"/>
              </a:rPr>
              <a:t>Peso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2965" y="2350134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Dardo</a:t>
            </a:r>
            <a:endParaRPr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39255" y="4669535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4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8" y="19939"/>
                </a:lnTo>
                <a:lnTo>
                  <a:pt x="5349" y="41576"/>
                </a:lnTo>
                <a:lnTo>
                  <a:pt x="0" y="68071"/>
                </a:lnTo>
                <a:lnTo>
                  <a:pt x="0" y="340359"/>
                </a:lnTo>
                <a:lnTo>
                  <a:pt x="5349" y="366855"/>
                </a:lnTo>
                <a:lnTo>
                  <a:pt x="19938" y="388492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4" y="408431"/>
                </a:lnTo>
                <a:lnTo>
                  <a:pt x="1244679" y="403082"/>
                </a:lnTo>
                <a:lnTo>
                  <a:pt x="1266317" y="388493"/>
                </a:lnTo>
                <a:lnTo>
                  <a:pt x="1280906" y="366855"/>
                </a:lnTo>
                <a:lnTo>
                  <a:pt x="1286256" y="340359"/>
                </a:lnTo>
                <a:lnTo>
                  <a:pt x="1286256" y="68071"/>
                </a:lnTo>
                <a:lnTo>
                  <a:pt x="1280906" y="41576"/>
                </a:lnTo>
                <a:lnTo>
                  <a:pt x="1266317" y="19938"/>
                </a:lnTo>
                <a:lnTo>
                  <a:pt x="1244679" y="5349"/>
                </a:lnTo>
                <a:lnTo>
                  <a:pt x="1218184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21017" y="4708017"/>
            <a:ext cx="52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Disco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52244" y="4741164"/>
            <a:ext cx="1286510" cy="408940"/>
          </a:xfrm>
          <a:custGeom>
            <a:avLst/>
            <a:gdLst/>
            <a:ahLst/>
            <a:cxnLst/>
            <a:rect l="l" t="t" r="r" b="b"/>
            <a:pathLst>
              <a:path w="1286510" h="408939">
                <a:moveTo>
                  <a:pt x="1218183" y="0"/>
                </a:moveTo>
                <a:lnTo>
                  <a:pt x="68072" y="0"/>
                </a:lnTo>
                <a:lnTo>
                  <a:pt x="41576" y="5349"/>
                </a:lnTo>
                <a:lnTo>
                  <a:pt x="19939" y="19938"/>
                </a:lnTo>
                <a:lnTo>
                  <a:pt x="5349" y="41576"/>
                </a:lnTo>
                <a:lnTo>
                  <a:pt x="0" y="68072"/>
                </a:lnTo>
                <a:lnTo>
                  <a:pt x="0" y="340360"/>
                </a:lnTo>
                <a:lnTo>
                  <a:pt x="5349" y="366855"/>
                </a:lnTo>
                <a:lnTo>
                  <a:pt x="19939" y="388493"/>
                </a:lnTo>
                <a:lnTo>
                  <a:pt x="41576" y="403082"/>
                </a:lnTo>
                <a:lnTo>
                  <a:pt x="68072" y="408431"/>
                </a:lnTo>
                <a:lnTo>
                  <a:pt x="1218183" y="408431"/>
                </a:lnTo>
                <a:lnTo>
                  <a:pt x="1244679" y="403082"/>
                </a:lnTo>
                <a:lnTo>
                  <a:pt x="1266316" y="388493"/>
                </a:lnTo>
                <a:lnTo>
                  <a:pt x="1280906" y="366855"/>
                </a:lnTo>
                <a:lnTo>
                  <a:pt x="1286256" y="340360"/>
                </a:lnTo>
                <a:lnTo>
                  <a:pt x="1286256" y="68072"/>
                </a:lnTo>
                <a:lnTo>
                  <a:pt x="1280906" y="41576"/>
                </a:lnTo>
                <a:lnTo>
                  <a:pt x="1266317" y="19939"/>
                </a:lnTo>
                <a:lnTo>
                  <a:pt x="1244679" y="5349"/>
                </a:lnTo>
                <a:lnTo>
                  <a:pt x="1218183" y="0"/>
                </a:lnTo>
                <a:close/>
              </a:path>
            </a:pathLst>
          </a:custGeom>
          <a:solidFill>
            <a:srgbClr val="A7B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10511" y="4779645"/>
            <a:ext cx="769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Calibri"/>
                <a:cs typeface="Calibri"/>
              </a:rPr>
              <a:t>Martelo</a:t>
            </a:r>
            <a:endParaRPr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3884" y="1168908"/>
            <a:ext cx="1775460" cy="24444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1756" y="1335024"/>
            <a:ext cx="1714499" cy="2286000"/>
          </a:xfrm>
          <a:prstGeom prst="rect">
            <a:avLst/>
          </a:prstGeom>
        </p:spPr>
      </p:pic>
      <p:pic>
        <p:nvPicPr>
          <p:cNvPr id="16" name="object 2">
            <a:extLst>
              <a:ext uri="{FF2B5EF4-FFF2-40B4-BE49-F238E27FC236}">
                <a16:creationId xmlns:a16="http://schemas.microsoft.com/office/drawing/2014/main" id="{4CB8C351-CFE7-8647-A054-1E5494AA74A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628" y="1557527"/>
            <a:ext cx="4038600" cy="30449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1426" y="461900"/>
            <a:ext cx="30899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pc="-10" dirty="0"/>
              <a:t>Lançamentos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7085" y="1165606"/>
            <a:ext cx="7212330" cy="4180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Fases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dos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Lançamentos: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12700"/>
            <a:r>
              <a:rPr sz="2400" dirty="0">
                <a:latin typeface="Calibri"/>
                <a:cs typeface="Calibri"/>
              </a:rPr>
              <a:t>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lançamentos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podem</a:t>
            </a:r>
            <a:r>
              <a:rPr sz="2400" spc="-10" dirty="0">
                <a:latin typeface="Calibri"/>
                <a:cs typeface="Calibri"/>
              </a:rPr>
              <a:t> dividir-</a:t>
            </a:r>
            <a:r>
              <a:rPr sz="2400" dirty="0">
                <a:latin typeface="Calibri"/>
                <a:cs typeface="Calibri"/>
              </a:rPr>
              <a:t>se em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quatro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fases: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927100"/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Preparação;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927100"/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Momento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construção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balanço);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927100"/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Lançamento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propriamente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arremesso);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927100"/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Recuperação.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2">
            <a:extLst>
              <a:ext uri="{FF2B5EF4-FFF2-40B4-BE49-F238E27FC236}">
                <a16:creationId xmlns:a16="http://schemas.microsoft.com/office/drawing/2014/main" id="{0B1E8B66-5004-B819-8936-251D1B91745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3"/>
            <a:ext cx="11369344" cy="972108"/>
          </a:xfrm>
          <a:prstGeom prst="rect">
            <a:avLst/>
          </a:prstGeom>
        </p:spPr>
        <p:txBody>
          <a:bodyPr vert="horz" wrap="square" lIns="0" tIns="292147" rIns="0" bIns="0" rtlCol="0">
            <a:spAutoFit/>
          </a:bodyPr>
          <a:lstStyle/>
          <a:p>
            <a:pPr marL="2961005">
              <a:spcBef>
                <a:spcPts val="100"/>
              </a:spcBef>
            </a:pPr>
            <a:r>
              <a:rPr spc="-10" dirty="0"/>
              <a:t>Lançamentos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7170" y="1390016"/>
            <a:ext cx="503872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0815" indent="165100">
              <a:spcBef>
                <a:spcPts val="100"/>
              </a:spcBef>
              <a:buChar char="–"/>
              <a:tabLst>
                <a:tab pos="177800" algn="l"/>
              </a:tabLst>
            </a:pPr>
            <a:r>
              <a:rPr dirty="0">
                <a:latin typeface="Calibri"/>
                <a:cs typeface="Calibri"/>
              </a:rPr>
              <a:t>Na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fase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preparação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atleta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pega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engenho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e </a:t>
            </a:r>
            <a:r>
              <a:rPr spc="-10" dirty="0">
                <a:latin typeface="Calibri"/>
                <a:cs typeface="Calibri"/>
              </a:rPr>
              <a:t>coloca-</a:t>
            </a:r>
            <a:r>
              <a:rPr dirty="0">
                <a:latin typeface="Calibri"/>
                <a:cs typeface="Calibri"/>
              </a:rPr>
              <a:t>se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na posição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inicial;</a:t>
            </a:r>
            <a:endParaRPr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–"/>
            </a:pPr>
            <a:endParaRPr>
              <a:latin typeface="Calibri"/>
              <a:cs typeface="Calibri"/>
            </a:endParaRPr>
          </a:p>
          <a:p>
            <a:pPr>
              <a:spcBef>
                <a:spcPts val="45"/>
              </a:spcBef>
              <a:buFont typeface="Calibri"/>
              <a:buChar char="–"/>
            </a:pPr>
            <a:endParaRPr sz="1700">
              <a:latin typeface="Calibri"/>
              <a:cs typeface="Calibri"/>
            </a:endParaRPr>
          </a:p>
          <a:p>
            <a:pPr marL="12700" marR="5080" indent="165100">
              <a:buChar char="–"/>
              <a:tabLst>
                <a:tab pos="177800" algn="l"/>
              </a:tabLst>
            </a:pPr>
            <a:r>
              <a:rPr dirty="0">
                <a:latin typeface="Calibri"/>
                <a:cs typeface="Calibri"/>
              </a:rPr>
              <a:t>Na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fase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construção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atleta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executa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uma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série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de </a:t>
            </a:r>
            <a:r>
              <a:rPr dirty="0">
                <a:latin typeface="Calibri"/>
                <a:cs typeface="Calibri"/>
              </a:rPr>
              <a:t>movimentos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que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têm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como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objectivo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acelerar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o </a:t>
            </a:r>
            <a:r>
              <a:rPr spc="-10" dirty="0">
                <a:latin typeface="Calibri"/>
                <a:cs typeface="Calibri"/>
              </a:rPr>
              <a:t>corpo;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7169" y="4133851"/>
            <a:ext cx="50304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 indent="165100">
              <a:spcBef>
                <a:spcPts val="100"/>
              </a:spcBef>
              <a:buChar char="–"/>
              <a:tabLst>
                <a:tab pos="177800" algn="l"/>
              </a:tabLst>
            </a:pPr>
            <a:r>
              <a:rPr dirty="0">
                <a:latin typeface="Calibri"/>
                <a:cs typeface="Calibri"/>
              </a:rPr>
              <a:t>Na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fase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lançamento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propriamente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atleta </a:t>
            </a:r>
            <a:r>
              <a:rPr dirty="0">
                <a:latin typeface="Calibri"/>
                <a:cs typeface="Calibri"/>
              </a:rPr>
              <a:t>passa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pela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“posição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força”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procura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transferir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a </a:t>
            </a:r>
            <a:r>
              <a:rPr dirty="0">
                <a:latin typeface="Calibri"/>
                <a:cs typeface="Calibri"/>
              </a:rPr>
              <a:t>velocidade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corpo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o</a:t>
            </a:r>
            <a:r>
              <a:rPr spc="-10" dirty="0">
                <a:latin typeface="Calibri"/>
                <a:cs typeface="Calibri"/>
              </a:rPr>
              <a:t> engenho</a:t>
            </a:r>
            <a:r>
              <a:rPr i="1" spc="-10" dirty="0">
                <a:latin typeface="Calibri"/>
                <a:cs typeface="Calibri"/>
              </a:rPr>
              <a:t>;</a:t>
            </a:r>
            <a:endParaRPr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–"/>
            </a:pPr>
            <a:endParaRPr>
              <a:latin typeface="Calibri"/>
              <a:cs typeface="Calibri"/>
            </a:endParaRPr>
          </a:p>
          <a:p>
            <a:pPr>
              <a:spcBef>
                <a:spcPts val="45"/>
              </a:spcBef>
              <a:buFont typeface="Calibri"/>
              <a:buChar char="–"/>
            </a:pPr>
            <a:endParaRPr sz="1700">
              <a:latin typeface="Calibri"/>
              <a:cs typeface="Calibri"/>
            </a:endParaRPr>
          </a:p>
          <a:p>
            <a:pPr marL="12700" marR="5080" indent="165100">
              <a:spcBef>
                <a:spcPts val="5"/>
              </a:spcBef>
              <a:buChar char="–"/>
              <a:tabLst>
                <a:tab pos="177800" algn="l"/>
              </a:tabLst>
            </a:pPr>
            <a:r>
              <a:rPr dirty="0">
                <a:latin typeface="Calibri"/>
                <a:cs typeface="Calibri"/>
              </a:rPr>
              <a:t>A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fase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recuperação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inicia-</a:t>
            </a:r>
            <a:r>
              <a:rPr dirty="0">
                <a:latin typeface="Calibri"/>
                <a:cs typeface="Calibri"/>
              </a:rPr>
              <a:t>se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depois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0" dirty="0">
                <a:latin typeface="Calibri"/>
                <a:cs typeface="Calibri"/>
              </a:rPr>
              <a:t>o</a:t>
            </a:r>
            <a:r>
              <a:rPr spc="50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engenho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sair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das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mãos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do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atleta.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Nela o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atleta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tem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de </a:t>
            </a:r>
            <a:r>
              <a:rPr spc="-10" dirty="0">
                <a:latin typeface="Calibri"/>
                <a:cs typeface="Calibri"/>
              </a:rPr>
              <a:t>equilibrar-</a:t>
            </a:r>
            <a:r>
              <a:rPr dirty="0">
                <a:latin typeface="Calibri"/>
                <a:cs typeface="Calibri"/>
              </a:rPr>
              <a:t>se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para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evitar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ensaios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nulos;</a:t>
            </a:r>
            <a:endParaRPr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8383" y="999745"/>
            <a:ext cx="999744" cy="15011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9000" y="2570988"/>
            <a:ext cx="1828800" cy="1219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9000" y="3892297"/>
            <a:ext cx="1499616" cy="12984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68384" y="2570988"/>
            <a:ext cx="856487" cy="12862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7955" y="1210055"/>
            <a:ext cx="1828800" cy="12192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81872" y="3915155"/>
            <a:ext cx="947927" cy="140512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10628" y="5372100"/>
            <a:ext cx="2680716" cy="1143000"/>
          </a:xfrm>
          <a:prstGeom prst="rect">
            <a:avLst/>
          </a:prstGeom>
        </p:spPr>
      </p:pic>
      <p:pic>
        <p:nvPicPr>
          <p:cNvPr id="12" name="object 2">
            <a:extLst>
              <a:ext uri="{FF2B5EF4-FFF2-40B4-BE49-F238E27FC236}">
                <a16:creationId xmlns:a16="http://schemas.microsoft.com/office/drawing/2014/main" id="{AC7B33A3-C8E9-FF2C-294E-668477D77B4F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745" y="599021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8985" y="19004"/>
            <a:ext cx="11369344" cy="1137795"/>
          </a:xfrm>
          <a:prstGeom prst="rect">
            <a:avLst/>
          </a:prstGeom>
        </p:spPr>
        <p:txBody>
          <a:bodyPr vert="horz" wrap="square" lIns="0" tIns="456231" rIns="0" bIns="0" rtlCol="0">
            <a:spAutoFit/>
          </a:bodyPr>
          <a:lstStyle/>
          <a:p>
            <a:pPr marL="1066165">
              <a:spcBef>
                <a:spcPts val="105"/>
              </a:spcBef>
            </a:pPr>
            <a:r>
              <a:rPr dirty="0"/>
              <a:t>Definição</a:t>
            </a:r>
            <a:r>
              <a:rPr spc="-85" dirty="0"/>
              <a:t> </a:t>
            </a:r>
            <a:r>
              <a:rPr dirty="0"/>
              <a:t>da</a:t>
            </a:r>
            <a:r>
              <a:rPr spc="-50" dirty="0"/>
              <a:t> </a:t>
            </a:r>
            <a:r>
              <a:rPr dirty="0"/>
              <a:t>Posição</a:t>
            </a:r>
            <a:r>
              <a:rPr spc="-80" dirty="0"/>
              <a:t> </a:t>
            </a:r>
            <a:r>
              <a:rPr dirty="0"/>
              <a:t>de</a:t>
            </a:r>
            <a:r>
              <a:rPr spc="-55" dirty="0"/>
              <a:t> </a:t>
            </a:r>
            <a:r>
              <a:rPr spc="-10" dirty="0"/>
              <a:t>Força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2963" y="4953381"/>
            <a:ext cx="5079365" cy="1207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5155"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Lançamento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do</a:t>
            </a:r>
            <a:r>
              <a:rPr sz="1600" b="1" spc="-20" dirty="0">
                <a:latin typeface="Calibri"/>
                <a:cs typeface="Calibri"/>
              </a:rPr>
              <a:t> Peso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1299210" marR="5080" indent="-1287145">
              <a:spcBef>
                <a:spcPts val="1115"/>
              </a:spcBef>
            </a:pPr>
            <a:r>
              <a:rPr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“A</a:t>
            </a:r>
            <a:r>
              <a:rPr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perna</a:t>
            </a:r>
            <a:r>
              <a:rPr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Esquerda</a:t>
            </a:r>
            <a:r>
              <a:rPr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(nos</a:t>
            </a:r>
            <a:r>
              <a:rPr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dextros)</a:t>
            </a:r>
            <a:r>
              <a:rPr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não</a:t>
            </a:r>
            <a:r>
              <a:rPr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pode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bloquear</a:t>
            </a:r>
            <a:r>
              <a:rPr b="1" u="sng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ação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cadeia</a:t>
            </a:r>
            <a:r>
              <a:rPr b="1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extensora”</a:t>
            </a:r>
            <a:endParaRPr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0644" y="1629155"/>
            <a:ext cx="3621024" cy="3203448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BC544092-24E8-042A-4AAA-F693D296AA5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604" y="5791200"/>
            <a:ext cx="1511808" cy="7284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751</Words>
  <Application>Microsoft Office PowerPoint</Application>
  <PresentationFormat>Ecrã Panorâmico</PresentationFormat>
  <Paragraphs>146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Tema Office 2013 - 2022</vt:lpstr>
      <vt:lpstr>Apresentação do PowerPoint</vt:lpstr>
      <vt:lpstr>Apresentação do PowerPoint</vt:lpstr>
      <vt:lpstr>Apresentação do PowerPoint</vt:lpstr>
      <vt:lpstr>Os Fundamentos dos Lançamentos</vt:lpstr>
      <vt:lpstr>Apresentação do PowerPoint</vt:lpstr>
      <vt:lpstr>Lançamentos Existem quatro lançamentos no programa olímpico:</vt:lpstr>
      <vt:lpstr>Lançamentos</vt:lpstr>
      <vt:lpstr>Lançamentos</vt:lpstr>
      <vt:lpstr>Definição da Posição de Força</vt:lpstr>
      <vt:lpstr>Lançamentos</vt:lpstr>
      <vt:lpstr>Lançamentos</vt:lpstr>
      <vt:lpstr>Lançamentos</vt:lpstr>
      <vt:lpstr>Apoios</vt:lpstr>
      <vt:lpstr>Ação Propulsora</vt:lpstr>
      <vt:lpstr>Lançamentos</vt:lpstr>
      <vt:lpstr>Lançamentos</vt:lpstr>
      <vt:lpstr>Lançamentos</vt:lpstr>
      <vt:lpstr>Lançamentos</vt:lpstr>
      <vt:lpstr>Os Fundamentos dos Lançamentos</vt:lpstr>
      <vt:lpstr>Lançamento do Peso</vt:lpstr>
      <vt:lpstr>Lançamento do Peso</vt:lpstr>
      <vt:lpstr>Lançamento do Dardo</vt:lpstr>
      <vt:lpstr>Lançamento do Martelo</vt:lpstr>
      <vt:lpstr>Lançamento do Disco</vt:lpstr>
      <vt:lpstr>Lançamentos</vt:lpstr>
      <vt:lpstr>Como Desenvolver: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iespinheira</dc:creator>
  <cp:lastModifiedBy>Jorge Manuel Freire Damásio</cp:lastModifiedBy>
  <cp:revision>2</cp:revision>
  <dcterms:created xsi:type="dcterms:W3CDTF">2023-07-01T01:09:01Z</dcterms:created>
  <dcterms:modified xsi:type="dcterms:W3CDTF">2025-06-24T14:46:56Z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2023-07-01T00:00:00Z</vt:filetime>
  </property>
  <property fmtid="{D5CDD505-2E9C-101B-9397-08002B2CF9AE}" pid="5" name="Producer">
    <vt:lpwstr>Microsoft® PowerPoint® 2013</vt:lpwstr>
  </property>
</Properties>
</file>