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60" r:id="rId8"/>
    <p:sldId id="262" r:id="rId9"/>
    <p:sldId id="263" r:id="rId10"/>
    <p:sldId id="269" r:id="rId11"/>
    <p:sldId id="264" r:id="rId12"/>
    <p:sldId id="265" r:id="rId13"/>
    <p:sldId id="274" r:id="rId14"/>
    <p:sldId id="275" r:id="rId15"/>
    <p:sldId id="268" r:id="rId16"/>
    <p:sldId id="267" r:id="rId17"/>
    <p:sldId id="280" r:id="rId18"/>
    <p:sldId id="273" r:id="rId19"/>
    <p:sldId id="272" r:id="rId20"/>
    <p:sldId id="287" r:id="rId21"/>
    <p:sldId id="288" r:id="rId22"/>
    <p:sldId id="289" r:id="rId23"/>
    <p:sldId id="270" r:id="rId24"/>
    <p:sldId id="277" r:id="rId25"/>
    <p:sldId id="279" r:id="rId26"/>
    <p:sldId id="278" r:id="rId27"/>
    <p:sldId id="282" r:id="rId28"/>
    <p:sldId id="281" r:id="rId29"/>
    <p:sldId id="276" r:id="rId30"/>
    <p:sldId id="286" r:id="rId31"/>
    <p:sldId id="285" r:id="rId32"/>
    <p:sldId id="291" r:id="rId33"/>
    <p:sldId id="290" r:id="rId34"/>
    <p:sldId id="294" r:id="rId35"/>
    <p:sldId id="293" r:id="rId36"/>
    <p:sldId id="295" r:id="rId37"/>
    <p:sldId id="296" r:id="rId38"/>
    <p:sldId id="297" r:id="rId39"/>
    <p:sldId id="292" r:id="rId40"/>
    <p:sldId id="28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WcFhGfa6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WDE1Iczvr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CJRspdu56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t0k83Q2QP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pbadminton.pt/portal/airbadminto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-vjkWkZ7i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p_KGEI-tT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YLJvXb7tO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usVF_MURMGA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JgwILFaVq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bwfbadminton.com/pt/airbadminton-pt/the-game-p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s://youtu.be/eESs18BN7D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youtu.be/7uNUWhSY9WI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youtu.be/klX4d7tsG3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velopment.bwfbadminton.com/wp-content/uploads/2020/05/23-w_o-AB-logo-954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940" y="1939831"/>
            <a:ext cx="90868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53163" y="318264"/>
            <a:ext cx="75424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AirBadminton</a:t>
            </a:r>
            <a:endParaRPr lang="pt-PT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75" y="318264"/>
            <a:ext cx="101155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9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8022" y="500156"/>
            <a:ext cx="114622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Volantes: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Trajetórias;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Efeitos acústicos;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Sensação de jogo similares ao do volante tradicional;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Propriedades similares de voo com influência limitada de variações de humidade do ar;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Impacto mínimo de vento lateral e axial (na trajetória);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Capaz de ser 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usado 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em ventos de até 12 km/h;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Volantes duráveis e economicamente viáveis.</a:t>
            </a: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	O objetivo final novo conceito de jogo, com foco principal na </a:t>
            </a:r>
            <a:r>
              <a:rPr lang="pt-PT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participação global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6176" t="21947" r="9228" b="15866"/>
          <a:stretch/>
        </p:blipFill>
        <p:spPr>
          <a:xfrm>
            <a:off x="6751900" y="3135325"/>
            <a:ext cx="4391725" cy="281247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26205" y="4356897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4"/>
              </a:rPr>
              <a:t>https://youtu.be/WcFhGfa6avI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639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39471" y="502006"/>
            <a:ext cx="6762822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Visão:</a:t>
            </a:r>
            <a:r>
              <a:rPr lang="pt-PT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Ser jogado em três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superfícies (pisos)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dinâmicas:</a:t>
            </a:r>
          </a:p>
          <a:p>
            <a:pPr marL="1257300" lvl="2" indent="-342900" algn="just">
              <a:lnSpc>
                <a:spcPct val="150000"/>
              </a:lnSpc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Dura;</a:t>
            </a:r>
          </a:p>
          <a:p>
            <a:pPr marL="1714500" lvl="3" indent="-342900" algn="just">
              <a:lnSpc>
                <a:spcPct val="150000"/>
              </a:lnSpc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Relva;</a:t>
            </a:r>
          </a:p>
          <a:p>
            <a:pPr marL="2171700" lvl="4" indent="-342900" algn="just">
              <a:lnSpc>
                <a:spcPct val="150000"/>
              </a:lnSpc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Areia.</a:t>
            </a:r>
            <a:endParaRPr lang="pt-P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357635" y="2434528"/>
            <a:ext cx="5906572" cy="3589176"/>
            <a:chOff x="5716168" y="3096126"/>
            <a:chExt cx="5906572" cy="3589176"/>
          </a:xfrm>
        </p:grpSpPr>
        <p:grpSp>
          <p:nvGrpSpPr>
            <p:cNvPr id="19" name="Grupo 18"/>
            <p:cNvGrpSpPr/>
            <p:nvPr/>
          </p:nvGrpSpPr>
          <p:grpSpPr>
            <a:xfrm>
              <a:off x="5716168" y="3096126"/>
              <a:ext cx="5906572" cy="3589176"/>
              <a:chOff x="5716168" y="3096126"/>
              <a:chExt cx="5906572" cy="3589176"/>
            </a:xfrm>
          </p:grpSpPr>
          <p:grpSp>
            <p:nvGrpSpPr>
              <p:cNvPr id="17" name="Grupo 16"/>
              <p:cNvGrpSpPr/>
              <p:nvPr/>
            </p:nvGrpSpPr>
            <p:grpSpPr>
              <a:xfrm>
                <a:off x="7058526" y="3096126"/>
                <a:ext cx="4564214" cy="2670904"/>
                <a:chOff x="7058526" y="3096126"/>
                <a:chExt cx="4564214" cy="2670904"/>
              </a:xfrm>
            </p:grpSpPr>
            <p:pic>
              <p:nvPicPr>
                <p:cNvPr id="3" name="Imagem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7243" t="47458" r="6029" b="7822"/>
                <a:stretch/>
              </p:blipFill>
              <p:spPr>
                <a:xfrm>
                  <a:off x="7679776" y="3096126"/>
                  <a:ext cx="3942964" cy="2670904"/>
                </a:xfrm>
                <a:prstGeom prst="rect">
                  <a:avLst/>
                </a:prstGeom>
              </p:spPr>
            </p:pic>
            <p:sp>
              <p:nvSpPr>
                <p:cNvPr id="6" name="Triângulo isósceles 5"/>
                <p:cNvSpPr/>
                <p:nvPr/>
              </p:nvSpPr>
              <p:spPr>
                <a:xfrm rot="12753613">
                  <a:off x="7058526" y="4392068"/>
                  <a:ext cx="3564676" cy="1368526"/>
                </a:xfrm>
                <a:prstGeom prst="triangle">
                  <a:avLst>
                    <a:gd name="adj" fmla="val 49507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" name="Retângulo 6"/>
                <p:cNvSpPr/>
                <p:nvPr/>
              </p:nvSpPr>
              <p:spPr>
                <a:xfrm>
                  <a:off x="7688485" y="4030570"/>
                  <a:ext cx="1094955" cy="17364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" name="Retângulo 7"/>
                <p:cNvSpPr/>
                <p:nvPr/>
              </p:nvSpPr>
              <p:spPr>
                <a:xfrm>
                  <a:off x="8125703" y="5096310"/>
                  <a:ext cx="2301745" cy="66201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18" name="Grupo 17"/>
              <p:cNvGrpSpPr/>
              <p:nvPr/>
            </p:nvGrpSpPr>
            <p:grpSpPr>
              <a:xfrm>
                <a:off x="5716168" y="4351421"/>
                <a:ext cx="3444658" cy="2333881"/>
                <a:chOff x="5716168" y="4351421"/>
                <a:chExt cx="3444658" cy="2333881"/>
              </a:xfrm>
            </p:grpSpPr>
            <p:pic>
              <p:nvPicPr>
                <p:cNvPr id="10" name="Imagem 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763" t="28762" r="60921" b="27474"/>
                <a:stretch/>
              </p:blipFill>
              <p:spPr>
                <a:xfrm>
                  <a:off x="5716168" y="4351421"/>
                  <a:ext cx="3444658" cy="2333881"/>
                </a:xfrm>
                <a:prstGeom prst="rect">
                  <a:avLst/>
                </a:prstGeom>
              </p:spPr>
            </p:pic>
            <p:sp>
              <p:nvSpPr>
                <p:cNvPr id="11" name="Retângulo 10"/>
                <p:cNvSpPr/>
                <p:nvPr/>
              </p:nvSpPr>
              <p:spPr>
                <a:xfrm>
                  <a:off x="5869083" y="4360130"/>
                  <a:ext cx="1529309" cy="4973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sp>
          <p:nvSpPr>
            <p:cNvPr id="14" name="Triângulo isósceles 13"/>
            <p:cNvSpPr/>
            <p:nvPr/>
          </p:nvSpPr>
          <p:spPr>
            <a:xfrm rot="12793318">
              <a:off x="10217340" y="5264274"/>
              <a:ext cx="582383" cy="47313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Triângulo isósceles 14"/>
            <p:cNvSpPr/>
            <p:nvPr/>
          </p:nvSpPr>
          <p:spPr>
            <a:xfrm>
              <a:off x="10262146" y="5424529"/>
              <a:ext cx="1139798" cy="3444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xmlns="" val="16342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65361" y="222555"/>
            <a:ext cx="748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	O campo de jogo proposto foi um retângulo que mede 16m x 6m para pares e trios, e 16m x 5m para singulares.</a:t>
            </a:r>
            <a:endParaRPr lang="pt-PT" sz="2400" dirty="0"/>
          </a:p>
        </p:txBody>
      </p:sp>
      <p:sp>
        <p:nvSpPr>
          <p:cNvPr id="3" name="Retângulo 2"/>
          <p:cNvSpPr/>
          <p:nvPr/>
        </p:nvSpPr>
        <p:spPr>
          <a:xfrm>
            <a:off x="4026333" y="3249170"/>
            <a:ext cx="368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hlinkClick r:id="rId3"/>
              </a:rPr>
              <a:t>https://youtu.be/mWDE1IczvrI</a:t>
            </a:r>
            <a:r>
              <a:rPr lang="pt-PT" dirty="0"/>
              <a:t>      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4" cstate="print"/>
          <a:srcRect l="5292" t="29178" r="28916" b="12779"/>
          <a:stretch/>
        </p:blipFill>
        <p:spPr bwMode="auto">
          <a:xfrm rot="16200000">
            <a:off x="503385" y="2382499"/>
            <a:ext cx="3945786" cy="2227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5" cstate="print"/>
          <a:srcRect l="4233" t="34511" r="27857" b="11525"/>
          <a:stretch/>
        </p:blipFill>
        <p:spPr bwMode="auto">
          <a:xfrm rot="16200000">
            <a:off x="6780908" y="2389000"/>
            <a:ext cx="4462817" cy="2156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42250" y="5880795"/>
            <a:ext cx="9650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	É importante que qualquer superfície de jogo seja nivelada e o mais uniforme possível, livre de pedras, buracos e qualquer coisa que possa representar risco para os jogadores.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31941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 rotWithShape="1">
          <a:blip r:embed="rId3" cstate="print"/>
          <a:srcRect l="6526" t="24472" r="29446" b="10897"/>
          <a:stretch/>
        </p:blipFill>
        <p:spPr bwMode="auto">
          <a:xfrm>
            <a:off x="5445457" y="4080680"/>
            <a:ext cx="4054805" cy="2200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025002" y="723426"/>
            <a:ext cx="9880979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50"/>
              </a:spcAft>
              <a:buSzPts val="1000"/>
              <a:tabLst>
                <a:tab pos="457200" algn="l"/>
              </a:tabLst>
            </a:pP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Campo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Retângulo de 16m x 6m marcado com fitas de 5cm de largura (facilmente distinguíveis, preferencialmente nas cores azul ou branca e resistente);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topo da rede a partir da superfície do campo deve ser de 1.45 metros no centro do campo e 1.50 metros sobre as linhas laterais da marcação do campo de pares/trios.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4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 rotWithShape="1">
          <a:blip r:embed="rId3" cstate="print"/>
          <a:srcRect l="6526" t="24472" r="29446" b="10897"/>
          <a:stretch/>
        </p:blipFill>
        <p:spPr bwMode="auto">
          <a:xfrm>
            <a:off x="1337481" y="650110"/>
            <a:ext cx="9403307" cy="5759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593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81117" y="1205857"/>
            <a:ext cx="10666587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postes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devem colocados nas linhas externas de pares e trios:</a:t>
            </a:r>
          </a:p>
          <a:p>
            <a:pPr marL="342900" indent="-342900" algn="just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relva e superfícies duras &gt;&gt; os postes devem ter 1,55m de altura a partir da superfície do campo.</a:t>
            </a:r>
            <a:endParaRPr lang="pt-PT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areia &gt;&gt; os postes devem ter 1,5m de altura e o topo da rede no centro do campo deve ser de 1,45m a partir da superfície do campo.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31158" y="5287102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https://youtu.be/iCJRspdu56s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52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10533" y="326190"/>
            <a:ext cx="1095319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Zona morta</a:t>
            </a:r>
            <a:endParaRPr lang="pt-PT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Os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testes mostraram que as características do </a:t>
            </a:r>
            <a:r>
              <a:rPr lang="pt-P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AirShuttle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(volante) fazem com que batimentos próximos à rede sejam muito difíceis de controlar, portanto a área próxima da rede foi excluída através da marcação de uma zona morta de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pt-P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metros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Isto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irá promover batimentos mais longe da rede para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facilitar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jogadas.</a:t>
            </a: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endParaRPr lang="pt-P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O jogador não deve pisar na zona morta para bater o </a:t>
            </a:r>
            <a:r>
              <a:rPr lang="pt-PT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AirShuttle</a:t>
            </a:r>
            <a:r>
              <a:rPr lang="pt-P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(volante). Após bater o volante, o 													</a:t>
            </a:r>
            <a:r>
              <a:rPr lang="pt-PT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jogador </a:t>
            </a:r>
            <a:r>
              <a:rPr lang="pt-P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 pisar ou aterrar na zona morta.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37263" t="56084" r="42099" b="20972"/>
          <a:stretch/>
        </p:blipFill>
        <p:spPr bwMode="auto">
          <a:xfrm>
            <a:off x="4356847" y="3442573"/>
            <a:ext cx="3657599" cy="2339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465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231876" y="6040134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https://youtu.be/Yt0k83Q2QPc</a:t>
            </a:r>
            <a:r>
              <a:rPr lang="pt-PT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49723" y="530498"/>
            <a:ext cx="588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Material e montagem de Campos</a:t>
            </a: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s://development.bwfbadminton.com/wp-content/uploads/2020/04/Lineas-de-Badminton-954x43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8" r="12435"/>
          <a:stretch/>
        </p:blipFill>
        <p:spPr bwMode="auto">
          <a:xfrm>
            <a:off x="4882454" y="1205965"/>
            <a:ext cx="2885844" cy="17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43754" y="2981846"/>
            <a:ext cx="11282082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As condições atmosféricas não devem apresentar nenhum perigo de lesão para os jogadores. A intensidade do vento deve ser suficientemente baixa para permitir condições de jogo.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O árbitro deve avaliar as condições do vento usando um anemômetro – que deve indicar valores não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superiores a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km/h para permitir jogar.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8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798213" y="1193730"/>
            <a:ext cx="9330305" cy="346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jogo é ganhar pontos ao: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Colocar o volante no chão do campo adversário;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Forçar o seu oponente a enviar o volante para fora da área de jogo;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Forçar o seu oponente a atingir a rede com o volante;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Atingir o corpo do seu oponente com o volante.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57901" t="37984" r="21461" b="5932"/>
          <a:stretch/>
        </p:blipFill>
        <p:spPr bwMode="auto">
          <a:xfrm>
            <a:off x="288229" y="1009237"/>
            <a:ext cx="2429302" cy="4806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456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90467" y="643273"/>
            <a:ext cx="7645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pt-P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AirBadminton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pode ser jogado na variante de singulares (um jogador de cada lado), pares (dois jogadores de cada lado) e trios (três jogadores de cada lado).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4" name="Picture 2" descr="https://development.bwfbadminton.com/wp-content/uploads/2019/05/THE-GAME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344" y="2662558"/>
            <a:ext cx="6286505" cy="28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3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3074" name="Picture 2" descr="https://development.bwfbadminton.com/wp-content/uploads/2019/05/aHCC_6637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10" y="2557819"/>
            <a:ext cx="7239367" cy="32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86000" y="618565"/>
            <a:ext cx="27566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Formadores:</a:t>
            </a:r>
          </a:p>
          <a:p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P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João</a:t>
            </a:r>
            <a:r>
              <a:rPr lang="pt-P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Silva;</a:t>
            </a:r>
          </a:p>
          <a:p>
            <a:pPr lvl="1"/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Jorge Cação.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90112" y="6108158"/>
            <a:ext cx="525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hlinkClick r:id="rId4"/>
              </a:rPr>
              <a:t>https://fpbadminton.pt/portal/airbadminton/</a:t>
            </a:r>
            <a:endParaRPr lang="pt-P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5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87606" y="2689965"/>
            <a:ext cx="2091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Em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Trios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49723" y="3553482"/>
            <a:ext cx="1036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Em qualquer jogo, o direito ao serviço deve ser exercido em sequência: um servidor inicial serve para qualquer jogador do lado adversário, depois um jogador do trio servidor original que não o servidor inicial para qualquer um dos dois outros jogadores do lado recebedor; e finalmente para o terceiro jogador do trio servidor inicial ao terceiro jogador do lado recebedor e assim por diante.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16768" t="69850" r="63024" b="6186"/>
          <a:stretch/>
        </p:blipFill>
        <p:spPr bwMode="auto">
          <a:xfrm>
            <a:off x="3910062" y="212247"/>
            <a:ext cx="4587754" cy="3098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383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39688" y="1102903"/>
            <a:ext cx="975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Em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Trios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49723" y="2350131"/>
            <a:ext cx="982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Após a devolução do serviço, numa jogada, o volante pode ser devolvido por qualquer jogador do lado servidor e da mesma forma para o lado recebedor alternadamente, até que o ponto seja definido.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3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39688" y="1102903"/>
            <a:ext cx="975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Em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Trios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0471" y="2132143"/>
            <a:ext cx="71000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Jogadores de ambos os lados não podem devolver duas vezes consecutivamente o volante na mesma jogada.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49436" y="734018"/>
            <a:ext cx="9676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	Para competições de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a BWF recomenda 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eventos organizados 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para equipas com as variantes de pares competindo em pares homens, pares senhoras, pares mistos e trios.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63728" y="6224800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https://youtu.be/h-vjkWkZ7ic</a:t>
            </a:r>
            <a:r>
              <a:rPr lang="pt-PT" dirty="0"/>
              <a:t> </a:t>
            </a:r>
          </a:p>
        </p:txBody>
      </p:sp>
      <p:pic>
        <p:nvPicPr>
          <p:cNvPr id="25602" name="Picture 2" descr="https://development.bwfbadminton.com/wp-content/uploads/2020/04/IMG_3231-954x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533" y="2588455"/>
            <a:ext cx="7733166" cy="35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53678" y="350098"/>
            <a:ext cx="1010844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Organização de Provas de equipas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O tamanho da equipa deve ser de pelo menos dois homens e duas mulheres até um máximo de quatro homens e quatro mulheres para cada equipa.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O encontro entre equipas é definido em 5 partidas: um par homem, um par senhora, um par misto e dois trios.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A primeira partida de trio, o trio consiste em dois jogadores homens e uma mulher; a segunda partida de trio, o trio consiste de duas jogadoras mulheres e um jogador homem.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development.bwfbadminton.com/wp-content/uploads/2020/04/8R1A2551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972" y="4745260"/>
            <a:ext cx="4318150" cy="19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55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16386" name="Picture 2" descr="https://development.bwfbadminton.com/wp-content/uploads/2020/04/IMG_E3355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630" y="662691"/>
            <a:ext cx="5548145" cy="25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3206" y="1549543"/>
            <a:ext cx="342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Competições Equipas:</a:t>
            </a:r>
          </a:p>
          <a:p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149723" y="2883156"/>
            <a:ext cx="10377418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pontuação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O vencedor entre as equipas será a equipa que alcançar primeiro 100 pontos.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primeira partida é um jogo até aos 20 pontos (as equipas mudam de lado quando uma equipa alcançar primeiro o 10º ponto). A segunda partida continua a partir da pontuação final da primeira partida.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4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17410" name="Picture 2" descr="https://development.bwfbadminton.com/wp-content/uploads/2020/04/IMG_1841-954x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510" y="1652368"/>
            <a:ext cx="4179106" cy="27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70651" y="1576117"/>
            <a:ext cx="7005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segunda partida é jogada até que uma das equipas alcance primeiro a pontuação de 40 pontos (as equipas mudam de lado quando uma equipa alcançar primeiro o 30º ponto). A terceira partida a partir da pontuação final da segunda partida.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26626" name="Picture 2" descr="https://development.bwfbadminton.com/wp-content/uploads/2020/04/DJI_0689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41" y="3567064"/>
            <a:ext cx="6643873" cy="30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49723" y="1114905"/>
            <a:ext cx="9211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terceira partida é jogada até que uma das equipas alcance primeiro a pontuação de 60 pontos (as equipas mudam de lado quando uma equipa alcançar primeiro o 50º ponto). A quarta partida a partir da pontuação final da terceira partida.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57300" y="1819653"/>
            <a:ext cx="9520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quarta partida é jogada até que uma das equipas alcance primeiro a pontuação de 80 pontos (as equipas mudam de lado quando uma equipa alcançar primeiro o 70º ponto). A quinta e última partida a partir da pontuação final da quarta partida.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0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76603" y="4476683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https://youtu.be/Yp_KGEI-tTQ</a:t>
            </a:r>
            <a:r>
              <a:rPr lang="pt-PT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927845" y="2087233"/>
            <a:ext cx="9964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quinta partida é jogada até que uma das equipas alcance 100 pontos e ganhe o encontro (as equipas mudam de lado quando uma equipa alcançar primeiro o 90º ponto).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80228" y="659671"/>
            <a:ext cx="584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</a:t>
            </a:r>
            <a:r>
              <a:rPr lang="pt-PT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r>
              <a:rPr lang="pt-PT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050" name="Picture 2" descr="https://development.bwfbadminton.com/wp-content/uploads/2019/05/PROJECT-HISTORY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940" y="1615667"/>
            <a:ext cx="90868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273282" y="6040134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4"/>
              </a:rPr>
              <a:t>https://youtu.be/FYLJvXb7tOU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090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85800" y="271173"/>
            <a:ext cx="10703858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Serviço</a:t>
            </a:r>
            <a:endParaRPr lang="pt-P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Há uma marcação de 3m claramente visível na linha lateral. O jogador deve realizar o serviço de dentro do seu campo e atrás desta marca, com ambos os pés parados. O servidor pode direcionar o volante para qualquer lugar dentro do campo adversário além da linha de 2m da zona morta.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 cstate="print"/>
          <a:srcRect l="5645" t="34826" r="28034" b="11608"/>
          <a:stretch/>
        </p:blipFill>
        <p:spPr bwMode="auto">
          <a:xfrm>
            <a:off x="2467441" y="3278225"/>
            <a:ext cx="7140575" cy="324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882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49623" y="403412"/>
            <a:ext cx="9436081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Serviço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No momento de impacto do volante no serviço, a totalidade do volante deve estar abaixo do topo da rede. Em sequência, o voo do volante deve ser para cima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(trajetória ascendente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 partir da raquete do servidor.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 cstate="print"/>
          <a:srcRect l="5644" t="28238" r="27681" b="17595"/>
          <a:stretch/>
        </p:blipFill>
        <p:spPr bwMode="auto">
          <a:xfrm>
            <a:off x="2608730" y="2948799"/>
            <a:ext cx="8140045" cy="3492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840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72353" y="890445"/>
            <a:ext cx="10085293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Serviço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Em pares e Trios deve-se direcionar o serviço a qualquer local na área de jogo do adversário. Qualquer jogador no lado recebedor pode devolver o serviço.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 cstate="print"/>
          <a:srcRect l="5644" t="24786" r="27857" b="22402"/>
          <a:stretch/>
        </p:blipFill>
        <p:spPr bwMode="auto">
          <a:xfrm>
            <a:off x="2846927" y="2964236"/>
            <a:ext cx="7735907" cy="3476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982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 rotWithShape="1">
          <a:blip r:embed="rId3" cstate="print"/>
          <a:srcRect l="5998" t="31374" r="27504" b="15847"/>
          <a:stretch/>
        </p:blipFill>
        <p:spPr bwMode="auto">
          <a:xfrm>
            <a:off x="1828799" y="1895163"/>
            <a:ext cx="8439619" cy="3859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63272" y="969548"/>
            <a:ext cx="903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Após o serviço, as jogadas são realizadas em toda a área de jogo.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77022" y="6064045"/>
            <a:ext cx="387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4"/>
              </a:rPr>
              <a:t>https://youtu.be/usVF_MURMGA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347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77471" y="1855695"/>
            <a:ext cx="9560858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recomendado de Pontuação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Para atividades recreativas com </a:t>
            </a:r>
            <a:r>
              <a:rPr lang="pt-P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AirBadminton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BWF recomenda o sistema de pontuação de melhor de 5 jogos até 11 pontos. No entanto, outros sistemas podem ser usados para adequação ao contexto local.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1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45116" y="1412944"/>
            <a:ext cx="10071847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50"/>
              </a:spcAft>
              <a:buSzPts val="1000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de Pontuação:</a:t>
            </a:r>
          </a:p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a pontuação estiver empatada 10-10, o lado que liderar primeiro ao atingir a diferença de 2 pontos ganha o jogo.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a pontuação chegar a 12-12, o lado que chegar ao 13º ponto primeiro ganha o jogo. O lado vencedor começa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servir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próximo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jogo.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49723" y="1299325"/>
            <a:ext cx="9386047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50"/>
              </a:spcAft>
              <a:buSzPts val="1000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Desenrolar do Jogo:</a:t>
            </a:r>
          </a:p>
          <a:p>
            <a:pPr marL="342900" lvl="0" indent="-342900" algn="just">
              <a:lnSpc>
                <a:spcPct val="150000"/>
              </a:lnSpc>
              <a:spcAft>
                <a:spcPts val="10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jogadores devem mudar de lado durante cada jogo quando a pontuação maior chegar a 6 pontos, bem como ao final de cada jogo.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intervalos devem ser até 120 segundos entre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jogos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até 60 segundos durante cada jogo quando a pontuação maior chega a 6 pontos.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0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53034" y="801529"/>
            <a:ext cx="10596283" cy="480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Raquete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Como o jogo de </a:t>
            </a:r>
            <a:r>
              <a:rPr lang="pt-P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AirBadminton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ocorre em um ambiente externo, a presença do vento e rajadas irá modificar o desempenho do voo do volante. Muito da potência de um batimento de Badminton advém do encordoamento, logo é importante conhecer como a tensão da corda afeta o jogo de </a:t>
            </a:r>
            <a:r>
              <a:rPr lang="pt-P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AirBadminton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	É recomendado que os jogadores usem uma tensão menor no encordoamento (8 a 9 kg / 17.5 -20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) e um encordoamento mais grosso quando jogam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35614" y="5538164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https://youtu.be/9JgwILFaVq8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524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93375" y="737845"/>
            <a:ext cx="100180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PT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pt-PT" sz="40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AirBadminton</a:t>
            </a:r>
            <a:endParaRPr lang="pt-PT" sz="4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potencial do novo jogo é enorme através do programa </a:t>
            </a:r>
            <a:r>
              <a:rPr lang="pt-P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Shuttle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Time da BWF, que tem como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princípio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cada criança pode ter uma vida saudável e ativa, dentro e fora da escola. A visão da BWF é fazer do Badminton um desporto líder global e acessível a todos dando a cada criança a chance de jogar para a vida.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02540" y="4759336"/>
            <a:ext cx="74272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https://development.bwfbadminton.com/pt/airbadminton-pt/the-game-pt</a:t>
            </a:r>
            <a:r>
              <a:rPr lang="pt-PT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3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86000" y="1636076"/>
            <a:ext cx="75424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AirBadminton</a:t>
            </a:r>
            <a:endParaRPr lang="pt-PT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pt-PT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Dúvidas?</a:t>
            </a:r>
            <a:endParaRPr lang="pt-PT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6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91319" y="422171"/>
            <a:ext cx="10440537" cy="605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Regresso às Origens</a:t>
            </a: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AirBadminton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&gt;&gt;&gt; ar livre &gt;&gt;&gt; 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jogo inclusivo (para todos)</a:t>
            </a:r>
            <a:endParaRPr lang="pt-PT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endParaRPr lang="pt-PT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endParaRPr lang="pt-PT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História real do nosso jogo!</a:t>
            </a: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endParaRPr lang="pt-PT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endParaRPr lang="pt-PT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350"/>
              </a:spcAft>
            </a:pP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Ar livre por meio da palavra “</a:t>
            </a:r>
            <a:r>
              <a:rPr lang="pt-PT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pt-PT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mantendo 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ênfase na função primordial que é protegermos e servirmos como guardiões da existência do </a:t>
            </a:r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Badminton</a:t>
            </a:r>
            <a:r>
              <a:rPr lang="pt-P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pt-P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AutoShape 2" descr="Badminton e a Hist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35" y="2464413"/>
            <a:ext cx="2739306" cy="25851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432" y="2033516"/>
            <a:ext cx="4450639" cy="3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998694" y="2796988"/>
            <a:ext cx="8431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Obrigado pela participação!</a:t>
            </a:r>
          </a:p>
        </p:txBody>
      </p:sp>
    </p:spTree>
    <p:extLst>
      <p:ext uri="{BB962C8B-B14F-4D97-AF65-F5344CB8AC3E}">
        <p14:creationId xmlns:p14="http://schemas.microsoft.com/office/powerpoint/2010/main" xmlns="" val="5319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18965" y="178840"/>
            <a:ext cx="584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</a:t>
            </a:r>
            <a:r>
              <a:rPr lang="pt-PT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r>
              <a:rPr lang="pt-P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49723" y="869488"/>
            <a:ext cx="89691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/>
              <a:t>	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P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é um projeto de desenvolvimento, projetado para criar oportunidades para que pessoas de todas as idades e nível de jogo possam jogar Badminton ao ar livre, em superfícies duras, relva ou areia seja em parques, jardins, ruas ou praias em todo o mundo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71700" lvl="4" indent="-3429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Após experimentação levar pessoas aos pavilhões;</a:t>
            </a:r>
          </a:p>
          <a:p>
            <a:pPr marL="2171700" lvl="4" indent="-3429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Aumentar o número de praticantes de Badminton.</a:t>
            </a:r>
          </a:p>
          <a:p>
            <a:endParaRPr lang="pt-PT" dirty="0"/>
          </a:p>
        </p:txBody>
      </p:sp>
      <p:pic>
        <p:nvPicPr>
          <p:cNvPr id="5124" name="Picture 4" descr="https://development.bwfbadminton.com/wp-content/uploads/2020/04/DSC_6167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882" y="2607957"/>
            <a:ext cx="6387352" cy="28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98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963270" y="645459"/>
            <a:ext cx="7835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	O </a:t>
            </a:r>
            <a:r>
              <a:rPr lang="pt-PT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é encontrar uma maneira eficaz, económica e sustentável de incentivar mais pessoas a jogar mais (</a:t>
            </a:r>
            <a:r>
              <a:rPr lang="pt-PT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)Badminton em mais locais.</a:t>
            </a:r>
          </a:p>
        </p:txBody>
      </p:sp>
      <p:pic>
        <p:nvPicPr>
          <p:cNvPr id="4098" name="Picture 2" descr="https://development.bwfbadminton.com/wp-content/uploads/2019/05/THE-GAME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577" y="2532378"/>
            <a:ext cx="8121993" cy="36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4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29871" y="779930"/>
            <a:ext cx="10192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Outros projetos, outras tentativas, outras variantes:</a:t>
            </a:r>
          </a:p>
          <a:p>
            <a:endParaRPr lang="pt-P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pt-P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Crossminton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&gt;&gt;&gt; 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marca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Speedminton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Criado na Alemanha em 2001 por Bill Brandes, Freestyle, Outdoor e Indoor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pt-P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Frescobol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&gt;&gt;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pt-P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Criado nos anos 50 no Rio de Janeiro, trata-se 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de um jogo colaborativo, onde os </a:t>
            </a:r>
            <a:r>
              <a:rPr lang="pt-P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praticantes 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são </a:t>
            </a:r>
            <a:r>
              <a:rPr lang="pt-P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companheiros.</a:t>
            </a:r>
          </a:p>
          <a:p>
            <a:pPr lvl="3"/>
            <a:endParaRPr lang="pt-P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Ténis de Praia &gt;&gt; </a:t>
            </a:r>
            <a:endParaRPr lang="pt-P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pt-P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Criado em Itália a partir do </a:t>
            </a:r>
            <a:r>
              <a:rPr lang="pt-P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Frescobol</a:t>
            </a:r>
            <a:r>
              <a:rPr lang="pt-P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nos anos 80.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pt-PT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http://www.clubracket.com.br/images/stories/speed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4533"/>
            <a:ext cx="1905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b/b9/Speedminton_game_on_rooftop.jpg/220px-Speedminton_game_on_roof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9793" y="1471123"/>
            <a:ext cx="1917224" cy="12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353125" y="3102304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5"/>
              </a:rPr>
              <a:t>https://youtu.be/7uNUWhSY9WI</a:t>
            </a:r>
            <a:r>
              <a:rPr lang="pt-PT" dirty="0"/>
              <a:t> </a:t>
            </a:r>
          </a:p>
        </p:txBody>
      </p:sp>
      <p:pic>
        <p:nvPicPr>
          <p:cNvPr id="1026" name="Picture 2" descr="https://upload.wikimedia.org/wikipedia/commons/thumb/c/cd/Fotoes01.jpg/300px-Fotoes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" t="10188" r="6640" b="15472"/>
          <a:stretch/>
        </p:blipFill>
        <p:spPr bwMode="auto">
          <a:xfrm>
            <a:off x="8041340" y="4289612"/>
            <a:ext cx="2975001" cy="17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55575" y="6241003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7"/>
              </a:rPr>
              <a:t>https://</a:t>
            </a:r>
            <a:r>
              <a:rPr lang="pt-PT" dirty="0" smtClean="0">
                <a:hlinkClick r:id="rId7"/>
              </a:rPr>
              <a:t>youtu.be/eESs18BN7Dk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7" name="AutoShape 4" descr="Ténis de praia | decathlon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569" y="4816019"/>
            <a:ext cx="2119984" cy="141075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063626" y="6122221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9"/>
              </a:rPr>
              <a:t>https://</a:t>
            </a:r>
            <a:r>
              <a:rPr lang="pt-PT" dirty="0" smtClean="0">
                <a:hlinkClick r:id="rId9"/>
              </a:rPr>
              <a:t>youtu.be/klX4d7tsG3E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8781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49723" y="739588"/>
            <a:ext cx="8915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	A BWF, nos últimos cinco anos, trabalhou em parceria com o Instituto de Pesquisa Desportiva (ISR) da Universidade Tecnológica de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Nanyang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para desenvolver um novo volante para ser usado ao ar livre com maior resistência ao vento, permitindo que as pessoas tenham uma experiência mais positiva do Badminton ao ar livre.</a:t>
            </a: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		</a:t>
            </a:r>
            <a:r>
              <a:rPr lang="pt-PT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Airshuttle</a:t>
            </a:r>
            <a:endParaRPr lang="pt-PT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https://development.bwfbadminton.com/wp-content/uploads/2019/05/AIRSHUTTLE-954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658" y="2931459"/>
            <a:ext cx="6176682" cy="27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9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47" y="40341"/>
            <a:ext cx="227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AirBadminton</a:t>
            </a: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963" y="6023704"/>
            <a:ext cx="1011555" cy="771525"/>
          </a:xfrm>
          <a:prstGeom prst="rect">
            <a:avLst/>
          </a:prstGeom>
        </p:spPr>
      </p:pic>
      <p:pic>
        <p:nvPicPr>
          <p:cNvPr id="8194" name="Picture 2" descr="https://development.bwfbadminton.com/wp-content/uploads/2019/05/NINJAV_S001_S001_T006-12-36-22-35_1-954x4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9" t="13099" r="12110"/>
          <a:stretch/>
        </p:blipFill>
        <p:spPr bwMode="auto">
          <a:xfrm>
            <a:off x="2707790" y="1788467"/>
            <a:ext cx="5228370" cy="28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00644" y="4876952"/>
            <a:ext cx="5416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As principais considerações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Jogar com as mesmas raquetes;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Bom desempenho durante o 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Durabilidade.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1450" y="729738"/>
            <a:ext cx="2906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Airshuttle</a:t>
            </a:r>
            <a:endParaRPr lang="pt-PT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9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716</TotalTime>
  <Words>762</Words>
  <Application>Microsoft Office PowerPoint</Application>
  <PresentationFormat>Personalizados</PresentationFormat>
  <Paragraphs>195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Ião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</vt:vector>
  </TitlesOfParts>
  <Company>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António Jorge Cação</dc:creator>
  <cp:lastModifiedBy>Amélia</cp:lastModifiedBy>
  <cp:revision>129</cp:revision>
  <dcterms:created xsi:type="dcterms:W3CDTF">2020-06-05T07:33:33Z</dcterms:created>
  <dcterms:modified xsi:type="dcterms:W3CDTF">2025-07-05T10:18:33Z</dcterms:modified>
</cp:coreProperties>
</file>