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952" r:id="rId2"/>
    <p:sldId id="325" r:id="rId3"/>
    <p:sldId id="356" r:id="rId4"/>
    <p:sldId id="311" r:id="rId5"/>
    <p:sldId id="312" r:id="rId6"/>
    <p:sldId id="745" r:id="rId7"/>
    <p:sldId id="265" r:id="rId8"/>
    <p:sldId id="1302" r:id="rId9"/>
    <p:sldId id="1299" r:id="rId10"/>
    <p:sldId id="1300" r:id="rId11"/>
    <p:sldId id="923" r:id="rId12"/>
    <p:sldId id="834" r:id="rId13"/>
    <p:sldId id="761" r:id="rId14"/>
    <p:sldId id="843" r:id="rId15"/>
    <p:sldId id="1309" r:id="rId16"/>
    <p:sldId id="1227" r:id="rId17"/>
    <p:sldId id="1301" r:id="rId18"/>
    <p:sldId id="1303" r:id="rId19"/>
    <p:sldId id="1304" r:id="rId20"/>
    <p:sldId id="1308" r:id="rId21"/>
    <p:sldId id="858" r:id="rId22"/>
    <p:sldId id="1310" r:id="rId23"/>
    <p:sldId id="1305" r:id="rId24"/>
    <p:sldId id="1311" r:id="rId25"/>
    <p:sldId id="1119" r:id="rId26"/>
    <p:sldId id="261" r:id="rId27"/>
    <p:sldId id="273" r:id="rId28"/>
    <p:sldId id="259" r:id="rId29"/>
    <p:sldId id="263" r:id="rId30"/>
    <p:sldId id="269" r:id="rId31"/>
    <p:sldId id="942" r:id="rId32"/>
    <p:sldId id="1283" r:id="rId33"/>
    <p:sldId id="1314" r:id="rId3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43"/>
    <p:restoredTop sz="93633"/>
  </p:normalViewPr>
  <p:slideViewPr>
    <p:cSldViewPr snapToGrid="0" snapToObjects="1">
      <p:cViewPr varScale="1">
        <p:scale>
          <a:sx n="80" d="100"/>
          <a:sy n="80" d="100"/>
        </p:scale>
        <p:origin x="7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lha_de_C_lculo_do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1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e-DE" sz="1400" b="1" i="1" dirty="0" err="1">
                <a:solidFill>
                  <a:schemeClr val="tx1"/>
                </a:solidFill>
              </a:rPr>
              <a:t>Cumulated</a:t>
            </a:r>
            <a:r>
              <a:rPr lang="de-DE" sz="1400" b="1" i="1" dirty="0">
                <a:solidFill>
                  <a:schemeClr val="tx1"/>
                </a:solidFill>
              </a:rPr>
              <a:t> </a:t>
            </a:r>
            <a:r>
              <a:rPr lang="de-DE" sz="1400" b="1" i="1" dirty="0" err="1">
                <a:solidFill>
                  <a:schemeClr val="tx1"/>
                </a:solidFill>
              </a:rPr>
              <a:t>practice</a:t>
            </a:r>
            <a:r>
              <a:rPr lang="de-DE" sz="1400" b="1" i="1" dirty="0">
                <a:solidFill>
                  <a:schemeClr val="tx1"/>
                </a:solidFill>
              </a:rPr>
              <a:t> in </a:t>
            </a:r>
            <a:r>
              <a:rPr lang="de-DE" sz="1400" b="1" i="1" dirty="0" err="1">
                <a:solidFill>
                  <a:schemeClr val="tx1"/>
                </a:solidFill>
              </a:rPr>
              <a:t>the</a:t>
            </a:r>
            <a:r>
              <a:rPr lang="de-DE" sz="1400" b="1" i="1" dirty="0">
                <a:solidFill>
                  <a:schemeClr val="tx1"/>
                </a:solidFill>
              </a:rPr>
              <a:t> </a:t>
            </a:r>
            <a:r>
              <a:rPr lang="de-DE" sz="1400" b="1" i="1" dirty="0" err="1">
                <a:solidFill>
                  <a:schemeClr val="tx1"/>
                </a:solidFill>
              </a:rPr>
              <a:t>main</a:t>
            </a:r>
            <a:r>
              <a:rPr lang="de-DE" sz="1400" b="1" i="1" dirty="0">
                <a:solidFill>
                  <a:schemeClr val="tx1"/>
                </a:solidFill>
              </a:rPr>
              <a:t> </a:t>
            </a:r>
            <a:r>
              <a:rPr lang="de-DE" sz="1400" b="1" i="1" dirty="0" err="1">
                <a:solidFill>
                  <a:schemeClr val="tx1"/>
                </a:solidFill>
              </a:rPr>
              <a:t>sport</a:t>
            </a:r>
            <a:endParaRPr lang="de-DE" sz="1400" b="1" i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003693603454199"/>
          <c:y val="0.22224002763770501"/>
          <c:w val="0.78929645261723202"/>
          <c:h val="0.66936879537841398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 Medallists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 -10 y</c:v>
                </c:pt>
                <c:pt idx="1">
                  <c:v> -14 y</c:v>
                </c:pt>
                <c:pt idx="2">
                  <c:v> -18 y</c:v>
                </c:pt>
                <c:pt idx="3">
                  <c:v> -21 y</c:v>
                </c:pt>
                <c:pt idx="4">
                  <c:v> -25 y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161.84</c:v>
                </c:pt>
                <c:pt idx="1">
                  <c:v>993.66</c:v>
                </c:pt>
                <c:pt idx="2">
                  <c:v>3266.53</c:v>
                </c:pt>
                <c:pt idx="3">
                  <c:v>5987.03</c:v>
                </c:pt>
                <c:pt idx="4">
                  <c:v>9969.8499999999676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C35-48AB-AB1D-A1392A5F98B3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 Non-Med.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 -10 y</c:v>
                </c:pt>
                <c:pt idx="1">
                  <c:v> -14 y</c:v>
                </c:pt>
                <c:pt idx="2">
                  <c:v> -18 y</c:v>
                </c:pt>
                <c:pt idx="3">
                  <c:v> -21 y</c:v>
                </c:pt>
                <c:pt idx="4">
                  <c:v> -25 y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333.5</c:v>
                </c:pt>
                <c:pt idx="1">
                  <c:v>1464.75</c:v>
                </c:pt>
                <c:pt idx="2">
                  <c:v>4214.59</c:v>
                </c:pt>
                <c:pt idx="3">
                  <c:v>7145.87</c:v>
                </c:pt>
                <c:pt idx="4">
                  <c:v>11671.74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C35-48AB-AB1D-A1392A5F98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39746440"/>
        <c:axId val="-2139754872"/>
      </c:lineChart>
      <c:catAx>
        <c:axId val="-21397464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-2139754872"/>
        <c:crosses val="autoZero"/>
        <c:auto val="1"/>
        <c:lblAlgn val="ctr"/>
        <c:lblOffset val="100"/>
        <c:noMultiLvlLbl val="0"/>
      </c:catAx>
      <c:valAx>
        <c:axId val="-2139754872"/>
        <c:scaling>
          <c:orientation val="minMax"/>
          <c:max val="12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 dirty="0" err="1">
                    <a:solidFill>
                      <a:schemeClr val="tx1"/>
                    </a:solidFill>
                  </a:rPr>
                  <a:t>Cumulated</a:t>
                </a:r>
                <a:r>
                  <a:rPr lang="de-DE" sz="1200" dirty="0">
                    <a:solidFill>
                      <a:schemeClr val="tx1"/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tx1"/>
                    </a:solidFill>
                  </a:rPr>
                  <a:t>hours</a:t>
                </a:r>
                <a:endParaRPr lang="de-DE" sz="12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0"/>
              <c:y val="0.37006904371936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-2139746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P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1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e-DE" sz="1400" b="1" i="1" dirty="0" err="1">
                <a:solidFill>
                  <a:schemeClr val="tx1"/>
                </a:solidFill>
              </a:rPr>
              <a:t>Cumulated</a:t>
            </a:r>
            <a:r>
              <a:rPr lang="de-DE" sz="1400" b="1" i="1" dirty="0">
                <a:solidFill>
                  <a:schemeClr val="tx1"/>
                </a:solidFill>
              </a:rPr>
              <a:t> </a:t>
            </a:r>
            <a:r>
              <a:rPr lang="de-DE" sz="1400" b="1" i="1" dirty="0" err="1">
                <a:solidFill>
                  <a:schemeClr val="tx1"/>
                </a:solidFill>
              </a:rPr>
              <a:t>practice</a:t>
            </a:r>
            <a:r>
              <a:rPr lang="de-DE" sz="1400" b="1" i="1" dirty="0">
                <a:solidFill>
                  <a:schemeClr val="tx1"/>
                </a:solidFill>
              </a:rPr>
              <a:t> in </a:t>
            </a:r>
            <a:r>
              <a:rPr lang="de-DE" sz="1400" b="1" i="1" dirty="0" err="1">
                <a:solidFill>
                  <a:schemeClr val="tx1"/>
                </a:solidFill>
              </a:rPr>
              <a:t>other</a:t>
            </a:r>
            <a:r>
              <a:rPr lang="de-DE" sz="1400" b="1" i="1" dirty="0">
                <a:solidFill>
                  <a:schemeClr val="tx1"/>
                </a:solidFill>
              </a:rPr>
              <a:t> </a:t>
            </a:r>
            <a:r>
              <a:rPr lang="de-DE" sz="1400" b="1" i="1" dirty="0" err="1">
                <a:solidFill>
                  <a:schemeClr val="tx1"/>
                </a:solidFill>
              </a:rPr>
              <a:t>sports</a:t>
            </a:r>
            <a:endParaRPr lang="de-DE" sz="1400" b="1" i="1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8003693603454199"/>
          <c:y val="0.21091261211094001"/>
          <c:w val="0.78929645261723202"/>
          <c:h val="0.68069621090517995"/>
        </c:manualLayout>
      </c:layout>
      <c:lineChart>
        <c:grouping val="standar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 Medallists</c:v>
                </c:pt>
              </c:strCache>
            </c:strRef>
          </c:tx>
          <c:spPr>
            <a:ln w="28575" cap="rnd">
              <a:solidFill>
                <a:srgbClr val="008000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 -10 y</c:v>
                </c:pt>
                <c:pt idx="1">
                  <c:v> -14 y</c:v>
                </c:pt>
                <c:pt idx="2">
                  <c:v> -18 y</c:v>
                </c:pt>
                <c:pt idx="3">
                  <c:v> -21 y</c:v>
                </c:pt>
                <c:pt idx="4">
                  <c:v> -25 y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339.66</c:v>
                </c:pt>
                <c:pt idx="1">
                  <c:v>737.03</c:v>
                </c:pt>
                <c:pt idx="2">
                  <c:v>996.55999999999938</c:v>
                </c:pt>
                <c:pt idx="3">
                  <c:v>1118.3699999999999</c:v>
                </c:pt>
                <c:pt idx="4">
                  <c:v>1310.9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EB8-4114-82A1-F554E3E2C1D8}"/>
            </c:ext>
          </c:extLst>
        </c:ser>
        <c:ser>
          <c:idx val="1"/>
          <c:order val="1"/>
          <c:tx>
            <c:strRef>
              <c:f>Tabelle1!$C$1</c:f>
              <c:strCache>
                <c:ptCount val="1"/>
                <c:pt idx="0">
                  <c:v> Non-Med.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Tabelle1!$A$2:$A$6</c:f>
              <c:strCache>
                <c:ptCount val="5"/>
                <c:pt idx="0">
                  <c:v> -10 y</c:v>
                </c:pt>
                <c:pt idx="1">
                  <c:v> -14 y</c:v>
                </c:pt>
                <c:pt idx="2">
                  <c:v> -18 y</c:v>
                </c:pt>
                <c:pt idx="3">
                  <c:v> -21 y</c:v>
                </c:pt>
                <c:pt idx="4">
                  <c:v> -25 y</c:v>
                </c:pt>
              </c:strCache>
            </c:strRef>
          </c:cat>
          <c:val>
            <c:numRef>
              <c:f>Tabelle1!$C$2:$C$6</c:f>
              <c:numCache>
                <c:formatCode>General</c:formatCode>
                <c:ptCount val="5"/>
                <c:pt idx="0">
                  <c:v>115.92</c:v>
                </c:pt>
                <c:pt idx="1">
                  <c:v>230.35</c:v>
                </c:pt>
                <c:pt idx="2">
                  <c:v>303.33</c:v>
                </c:pt>
                <c:pt idx="3">
                  <c:v>366.59</c:v>
                </c:pt>
                <c:pt idx="4">
                  <c:v>442.42999999999961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EB8-4114-82A1-F554E3E2C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46247672"/>
        <c:axId val="-2146251288"/>
      </c:lineChart>
      <c:catAx>
        <c:axId val="-2146247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-2146251288"/>
        <c:crosses val="autoZero"/>
        <c:auto val="1"/>
        <c:lblAlgn val="ctr"/>
        <c:lblOffset val="100"/>
        <c:noMultiLvlLbl val="0"/>
      </c:catAx>
      <c:valAx>
        <c:axId val="-2146251288"/>
        <c:scaling>
          <c:orientation val="minMax"/>
          <c:max val="15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200" dirty="0" err="1">
                    <a:solidFill>
                      <a:schemeClr val="tx1"/>
                    </a:solidFill>
                  </a:rPr>
                  <a:t>Cumulated</a:t>
                </a:r>
                <a:r>
                  <a:rPr lang="de-DE" sz="1200" dirty="0">
                    <a:solidFill>
                      <a:schemeClr val="tx1"/>
                    </a:solidFill>
                  </a:rPr>
                  <a:t> </a:t>
                </a:r>
                <a:r>
                  <a:rPr lang="de-DE" sz="1200" dirty="0" err="1">
                    <a:solidFill>
                      <a:schemeClr val="tx1"/>
                    </a:solidFill>
                  </a:rPr>
                  <a:t>sessions</a:t>
                </a:r>
                <a:endParaRPr lang="de-DE" sz="1200" dirty="0">
                  <a:solidFill>
                    <a:schemeClr val="tx1"/>
                  </a:solidFill>
                </a:endParaRPr>
              </a:p>
            </c:rich>
          </c:tx>
          <c:layout>
            <c:manualLayout>
              <c:xMode val="edge"/>
              <c:yMode val="edge"/>
              <c:x val="2.7878737589297001E-3"/>
              <c:y val="0.3625174333681879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#,##0" sourceLinked="0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PT"/>
          </a:p>
        </c:txPr>
        <c:crossAx val="-2146247672"/>
        <c:crosses val="autoZero"/>
        <c:crossBetween val="between"/>
        <c:majorUnit val="200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P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P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3AD304-C3F7-6C45-99CF-F3B251D978B9}" type="datetimeFigureOut">
              <a:rPr lang="pt-PT" smtClean="0"/>
              <a:t>11/07/22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2EA392-37C0-D24C-9ED2-555744ECDC6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7494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Tem</a:t>
            </a:r>
            <a:r>
              <a:rPr lang="en-GB" dirty="0"/>
              <a:t> </a:t>
            </a:r>
            <a:r>
              <a:rPr lang="en-GB" dirty="0" err="1"/>
              <a:t>conteúdo</a:t>
            </a:r>
            <a:r>
              <a:rPr lang="en-GB" dirty="0"/>
              <a:t> </a:t>
            </a:r>
            <a:r>
              <a:rPr lang="en-GB" dirty="0" err="1"/>
              <a:t>humanístico</a:t>
            </a:r>
            <a:r>
              <a:rPr lang="en-GB" dirty="0"/>
              <a:t>, </a:t>
            </a:r>
            <a:r>
              <a:rPr lang="en-GB" dirty="0" err="1"/>
              <a:t>creativo</a:t>
            </a:r>
            <a:r>
              <a:rPr lang="en-GB" dirty="0"/>
              <a:t>, </a:t>
            </a:r>
            <a:r>
              <a:rPr lang="en-GB" dirty="0" err="1"/>
              <a:t>regulador</a:t>
            </a:r>
            <a:r>
              <a:rPr lang="en-GB" dirty="0"/>
              <a:t> de </a:t>
            </a:r>
            <a:r>
              <a:rPr lang="en-GB" dirty="0" err="1"/>
              <a:t>valores</a:t>
            </a:r>
            <a:r>
              <a:rPr lang="en-GB" dirty="0"/>
              <a:t> </a:t>
            </a:r>
            <a:r>
              <a:rPr lang="en-GB" dirty="0" err="1"/>
              <a:t>sócio-culturais</a:t>
            </a:r>
            <a:endParaRPr lang="en-GB" dirty="0"/>
          </a:p>
          <a:p>
            <a:r>
              <a:rPr lang="en-GB" dirty="0" err="1"/>
              <a:t>Pode</a:t>
            </a:r>
            <a:r>
              <a:rPr lang="en-GB" dirty="0"/>
              <a:t> ser </a:t>
            </a:r>
            <a:r>
              <a:rPr lang="en-GB" dirty="0" err="1"/>
              <a:t>praticado</a:t>
            </a:r>
            <a:r>
              <a:rPr lang="en-GB" dirty="0"/>
              <a:t> </a:t>
            </a:r>
            <a:r>
              <a:rPr lang="en-GB" dirty="0" err="1"/>
              <a:t>por</a:t>
            </a:r>
            <a:r>
              <a:rPr lang="en-GB" dirty="0"/>
              <a:t> </a:t>
            </a:r>
            <a:r>
              <a:rPr lang="en-GB" dirty="0" err="1"/>
              <a:t>todos</a:t>
            </a:r>
            <a:endParaRPr lang="en-GB" dirty="0"/>
          </a:p>
          <a:p>
            <a:pPr lvl="1"/>
            <a:r>
              <a:rPr lang="en-GB" dirty="0" err="1"/>
              <a:t>Atrai</a:t>
            </a:r>
            <a:r>
              <a:rPr lang="en-GB" dirty="0"/>
              <a:t> </a:t>
            </a:r>
            <a:r>
              <a:rPr lang="en-GB" dirty="0" err="1"/>
              <a:t>os</a:t>
            </a:r>
            <a:r>
              <a:rPr lang="en-GB" dirty="0"/>
              <a:t> </a:t>
            </a:r>
            <a:r>
              <a:rPr lang="en-GB" dirty="0" err="1"/>
              <a:t>praticantes</a:t>
            </a:r>
            <a:r>
              <a:rPr lang="en-GB" dirty="0"/>
              <a:t>, </a:t>
            </a:r>
            <a:r>
              <a:rPr lang="en-GB" dirty="0" err="1"/>
              <a:t>transforma-os</a:t>
            </a:r>
            <a:r>
              <a:rPr lang="en-GB" dirty="0"/>
              <a:t> e </a:t>
            </a:r>
            <a:r>
              <a:rPr lang="en-GB" dirty="0" err="1"/>
              <a:t>dá-lhes</a:t>
            </a:r>
            <a:r>
              <a:rPr lang="en-GB" dirty="0"/>
              <a:t> um </a:t>
            </a:r>
            <a:r>
              <a:rPr lang="en-GB" dirty="0" err="1"/>
              <a:t>sentido</a:t>
            </a:r>
            <a:r>
              <a:rPr lang="en-GB" dirty="0"/>
              <a:t> social.</a:t>
            </a:r>
          </a:p>
          <a:p>
            <a:r>
              <a:rPr lang="en-GB" dirty="0" err="1"/>
              <a:t>Contribui</a:t>
            </a:r>
            <a:r>
              <a:rPr lang="en-GB" dirty="0"/>
              <a:t> para </a:t>
            </a:r>
            <a:r>
              <a:rPr lang="en-GB" dirty="0" err="1"/>
              <a:t>vários</a:t>
            </a:r>
            <a:r>
              <a:rPr lang="en-GB" dirty="0"/>
              <a:t> </a:t>
            </a:r>
            <a:r>
              <a:rPr lang="en-GB" dirty="0" err="1"/>
              <a:t>objetivos</a:t>
            </a:r>
            <a:r>
              <a:rPr lang="en-GB" dirty="0"/>
              <a:t> </a:t>
            </a:r>
            <a:r>
              <a:rPr lang="en-GB" dirty="0" err="1"/>
              <a:t>sociais</a:t>
            </a:r>
            <a:r>
              <a:rPr lang="en-GB" dirty="0"/>
              <a:t>.</a:t>
            </a:r>
          </a:p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EA392-37C0-D24C-9ED2-555744ECDC6D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5416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2E5A330C-E0B1-50A1-6592-7E3E3A09EA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fld id="{7151B2CB-2859-D642-A09C-632D2A27C7D5}" type="slidenum">
              <a:rPr lang="en-GB" altLang="pt-PT" sz="1200"/>
              <a:pPr eaLnBrk="1" hangingPunct="1"/>
              <a:t>3</a:t>
            </a:fld>
            <a:endParaRPr lang="en-GB" altLang="pt-PT" sz="1200"/>
          </a:p>
        </p:txBody>
      </p:sp>
      <p:sp>
        <p:nvSpPr>
          <p:cNvPr id="28675" name="Rectangle 1026">
            <a:extLst>
              <a:ext uri="{FF2B5EF4-FFF2-40B4-BE49-F238E27FC236}">
                <a16:creationId xmlns:a16="http://schemas.microsoft.com/office/drawing/2014/main" id="{9298C7D1-4CCF-D9A9-F936-D85A1290F9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solidFill>
            <a:srgbClr val="FFFFFF"/>
          </a:solidFill>
          <a:ln/>
        </p:spPr>
      </p:sp>
      <p:sp>
        <p:nvSpPr>
          <p:cNvPr id="28676" name="Rectangle 1027">
            <a:extLst>
              <a:ext uri="{FF2B5EF4-FFF2-40B4-BE49-F238E27FC236}">
                <a16:creationId xmlns:a16="http://schemas.microsoft.com/office/drawing/2014/main" id="{8BD2C7CB-0770-C39D-6869-F98D516B3D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pt-PT" altLang="pt-PT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integrando-as no seu funcionamento </a:t>
            </a:r>
            <a:r>
              <a:rPr lang="pt-PT" altLang="pt-PT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itchFamily="2" charset="2"/>
              </a:rPr>
              <a:t></a:t>
            </a:r>
            <a:r>
              <a:rPr lang="pt-PT" altLang="pt-PT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“impõe-se”</a:t>
            </a:r>
            <a:endParaRPr lang="en-GB" altLang="pt-PT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Balyi</a:t>
            </a:r>
            <a:r>
              <a:rPr lang="pt-PT" dirty="0"/>
              <a:t>, 2002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EA392-37C0-D24C-9ED2-555744ECDC6D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87845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88AEDD6-80EC-5049-AAB7-3BD8955FCF8B}" type="slidenum">
              <a:rPr lang="en-GB" sz="1200"/>
              <a:pPr eaLnBrk="1" hangingPunct="1"/>
              <a:t>10</a:t>
            </a:fld>
            <a:endParaRPr lang="en-GB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47650" y="0"/>
            <a:ext cx="3203575" cy="1803400"/>
          </a:xfrm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GB">
                <a:latin typeface="Times New Roman" charset="0"/>
              </a:rPr>
              <a:t>An illustration of the gradual increases in expert performance as a function of age, in</a:t>
            </a:r>
          </a:p>
          <a:p>
            <a:pPr eaLnBrk="1" hangingPunct="1"/>
            <a:r>
              <a:rPr lang="en-GB">
                <a:latin typeface="Times New Roman" charset="0"/>
              </a:rPr>
              <a:t>domains such as chess. The international level, which is attained after more than around</a:t>
            </a:r>
          </a:p>
          <a:p>
            <a:pPr eaLnBrk="1" hangingPunct="1"/>
            <a:r>
              <a:rPr lang="en-GB">
                <a:latin typeface="Times New Roman" charset="0"/>
              </a:rPr>
              <a:t>10 years of involvement in the domain, is indicated by the horizontal dashed line. (From</a:t>
            </a:r>
          </a:p>
          <a:p>
            <a:pPr eaLnBrk="1" hangingPunct="1"/>
            <a:r>
              <a:rPr lang="ja-JP" altLang="en-GB">
                <a:latin typeface="Times New Roman" charset="0"/>
              </a:rPr>
              <a:t>“</a:t>
            </a:r>
            <a:r>
              <a:rPr lang="en-GB" altLang="ja-JP">
                <a:latin typeface="Times New Roman" charset="0"/>
              </a:rPr>
              <a:t>Expertise,</a:t>
            </a:r>
            <a:r>
              <a:rPr lang="ja-JP" altLang="en-GB">
                <a:latin typeface="Times New Roman" charset="0"/>
              </a:rPr>
              <a:t>”</a:t>
            </a:r>
            <a:r>
              <a:rPr lang="en-GB" altLang="ja-JP">
                <a:latin typeface="Times New Roman" charset="0"/>
              </a:rPr>
              <a:t> by K. A. Ericsson and Andreas C. Lehmann, 1999, </a:t>
            </a:r>
            <a:r>
              <a:rPr lang="en-GB" altLang="ja-JP" i="1">
                <a:latin typeface="Times New Roman" charset="0"/>
              </a:rPr>
              <a:t>Encyclopedia of</a:t>
            </a:r>
          </a:p>
          <a:p>
            <a:pPr eaLnBrk="1" hangingPunct="1"/>
            <a:r>
              <a:rPr lang="en-GB" i="1">
                <a:latin typeface="Times New Roman" charset="0"/>
              </a:rPr>
              <a:t>Creativity</a:t>
            </a:r>
            <a:r>
              <a:rPr lang="en-GB">
                <a:latin typeface="Times New Roman" charset="0"/>
              </a:rPr>
              <a:t>. Copyright by Academic Press.)</a:t>
            </a:r>
          </a:p>
          <a:p>
            <a:pPr eaLnBrk="1" hangingPunct="1"/>
            <a:endParaRPr lang="en-GB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303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88AEDD6-80EC-5049-AAB7-3BD8955FCF8B}" type="slidenum">
              <a:rPr lang="en-GB" sz="1200"/>
              <a:pPr eaLnBrk="1" hangingPunct="1"/>
              <a:t>11</a:t>
            </a:fld>
            <a:endParaRPr lang="en-GB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247650" y="0"/>
            <a:ext cx="3203575" cy="1803400"/>
          </a:xfrm>
          <a:solidFill>
            <a:srgbClr val="FFFFFF"/>
          </a:solidFill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altLang="pt-PT" dirty="0"/>
              <a:t>O ADN no núcleo das células é o mesmo, quer antes, quer depois, da pessoa manifestar performance talentosa.</a:t>
            </a:r>
          </a:p>
          <a:p>
            <a:pPr eaLnBrk="1" hangingPunct="1"/>
            <a:endParaRPr lang="en-GB" dirty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.  N.B.: Concerning the context, only microsystems are physically located. The others are “system forces”, i.e., describing how other microsystems influence the person and the particular microsystem under analysis. The </a:t>
            </a:r>
            <a:r>
              <a:rPr lang="en-GB" sz="1200" dirty="0" err="1"/>
              <a:t>mesosystem</a:t>
            </a:r>
            <a:r>
              <a:rPr lang="en-GB" sz="1200" dirty="0"/>
              <a:t> is formed by other microsystems frequented by the person. The </a:t>
            </a:r>
            <a:r>
              <a:rPr lang="en-GB" sz="1200" dirty="0" err="1"/>
              <a:t>exosystem</a:t>
            </a:r>
            <a:r>
              <a:rPr lang="en-GB" sz="1200" dirty="0"/>
              <a:t> is formed by the microsystems that are not frequented by the person under analysis, i.e. those which influence the </a:t>
            </a:r>
            <a:r>
              <a:rPr lang="en-GB" sz="1200" dirty="0" err="1"/>
              <a:t>mycrosystem</a:t>
            </a:r>
            <a:r>
              <a:rPr lang="en-GB" sz="1200" dirty="0"/>
              <a:t> under analysis. The </a:t>
            </a:r>
            <a:r>
              <a:rPr lang="en-GB" sz="1200" dirty="0" err="1"/>
              <a:t>macrosystem</a:t>
            </a:r>
            <a:r>
              <a:rPr lang="en-GB" sz="1200" dirty="0"/>
              <a:t> is a network of microsystems of a certain culture delimited by the researcher. Beyond the person and the context, the </a:t>
            </a:r>
            <a:r>
              <a:rPr lang="en-GB" sz="1200" dirty="0" err="1"/>
              <a:t>bioecological</a:t>
            </a:r>
            <a:r>
              <a:rPr lang="en-GB" sz="1200" dirty="0"/>
              <a:t> model includes time and process. Process describes the characteristics of person-context interactions over time. Also, person and context change over time.</a:t>
            </a:r>
            <a:r>
              <a:rPr lang="pt-PT" sz="1200" dirty="0"/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A9286-0497-474E-A182-DFB6D3123B57}" type="slidenum">
              <a:rPr lang="pt-PT" smtClean="0"/>
              <a:t>21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38118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://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www.youtube.com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watch?v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=sxUVheS0E_Q</a:t>
            </a:r>
            <a:r>
              <a:rPr lang="pt-PT" dirty="0">
                <a:effectLst/>
              </a:rPr>
              <a:t> </a:t>
            </a:r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2EA392-37C0-D24C-9ED2-555744ECDC6D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87741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C50BC4-BE55-1347-BC93-86B290253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E40896E-7E4D-4646-9D98-16B0754BF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A6EE9AA2-585C-EC4F-B01D-86BFCD150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7CBF-EC40-C245-B65D-7EB6553739A6}" type="datetimeFigureOut">
              <a:rPr lang="pt-PT" smtClean="0"/>
              <a:t>11/07/22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70003EF-D9A4-0143-A58D-B72FBC224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561A3C30-B2B6-7042-81A7-4B93DA0FE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0EFC-5D52-B442-BD78-022F2B865F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39703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663A3-2F20-774D-8D12-E64D9E48C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15564310-888B-5246-BAF3-4E0023F169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04668153-056E-A94F-AF4E-56228C193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7CBF-EC40-C245-B65D-7EB6553739A6}" type="datetimeFigureOut">
              <a:rPr lang="pt-PT" smtClean="0"/>
              <a:t>11/07/22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6B2CFC14-756C-4D44-AC1E-0AAF8DCB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BFD2320-FE9F-944D-949D-95D4B3CD3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0EFC-5D52-B442-BD78-022F2B865F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82077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46C2E8C-2F0A-6241-844A-B9225A3751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6291651-2074-B448-B1F4-2C7798B45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934740-D459-8146-BCF5-06F4533FC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7CBF-EC40-C245-B65D-7EB6553739A6}" type="datetimeFigureOut">
              <a:rPr lang="pt-PT" smtClean="0"/>
              <a:t>11/07/22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5C06D91-7B40-6B45-9FAA-A3DA621DB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2CA169B-E7F9-EF4E-97A5-A36947625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0EFC-5D52-B442-BD78-022F2B865F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3460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U KL SpoWi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AB33E-500F-F343-BE6D-18A3C7695E5B}" type="datetime1">
              <a:rPr lang="de-DE" smtClean="0"/>
              <a:t>11.07.22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1DC61-FD4F-6F42-810D-876D2F91EC3B}" type="slidenum">
              <a:rPr lang="de-DE" smtClean="0"/>
              <a:t>‹nº›</a:t>
            </a:fld>
            <a:endParaRPr lang="de-DE"/>
          </a:p>
        </p:txBody>
      </p:sp>
      <p:sp>
        <p:nvSpPr>
          <p:cNvPr id="7" name="Untertitel 2"/>
          <p:cNvSpPr>
            <a:spLocks noGrp="1"/>
          </p:cNvSpPr>
          <p:nvPr>
            <p:ph type="subTitle" idx="1"/>
          </p:nvPr>
        </p:nvSpPr>
        <p:spPr>
          <a:xfrm>
            <a:off x="2665104" y="2052221"/>
            <a:ext cx="8917296" cy="1752600"/>
          </a:xfrm>
          <a:prstGeom prst="rect">
            <a:avLst/>
          </a:prstGeom>
        </p:spPr>
        <p:txBody>
          <a:bodyPr lIns="107287" tIns="53643" rIns="107287" bIns="53643" anchor="t" anchorCtr="0">
            <a:normAutofit/>
          </a:bodyPr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364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728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0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457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821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18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7550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29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Master-Untertitelformat bearbeiten</a:t>
            </a:r>
          </a:p>
        </p:txBody>
      </p:sp>
      <p:sp>
        <p:nvSpPr>
          <p:cNvPr id="8" name="Titel 1"/>
          <p:cNvSpPr>
            <a:spLocks noGrp="1"/>
          </p:cNvSpPr>
          <p:nvPr>
            <p:ph type="ctrTitle" hasCustomPrompt="1"/>
          </p:nvPr>
        </p:nvSpPr>
        <p:spPr>
          <a:xfrm>
            <a:off x="2665104" y="914612"/>
            <a:ext cx="8917296" cy="1137613"/>
          </a:xfrm>
          <a:prstGeom prst="rect">
            <a:avLst/>
          </a:prstGeom>
        </p:spPr>
        <p:txBody>
          <a:bodyPr lIns="107287" tIns="53643" rIns="107287" bIns="53643">
            <a:normAutofit/>
          </a:bodyPr>
          <a:lstStyle>
            <a:lvl1pPr algn="l">
              <a:defRPr sz="47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Präsentationstitel</a:t>
            </a:r>
          </a:p>
        </p:txBody>
      </p:sp>
    </p:spTree>
    <p:extLst>
      <p:ext uri="{BB962C8B-B14F-4D97-AF65-F5344CB8AC3E}">
        <p14:creationId xmlns:p14="http://schemas.microsoft.com/office/powerpoint/2010/main" val="174517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1B1E42-F4B1-1E42-B10D-614CAE359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28FE1912-42BC-3046-93CF-404CD89D0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BE3DF135-771A-5346-BEED-3431F73CC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7CBF-EC40-C245-B65D-7EB6553739A6}" type="datetimeFigureOut">
              <a:rPr lang="pt-PT" smtClean="0"/>
              <a:t>11/07/22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E96198CF-FCA5-F04F-AA38-B52022A3B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9B6E2D1A-E8B8-1741-BACF-751E3AA86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0EFC-5D52-B442-BD78-022F2B865F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38336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C5A205-3D86-9A4C-9516-7605836D9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10FDA502-4728-244A-93F1-C2389F675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7783483-E5A7-A34E-ABEA-2A6021276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7CBF-EC40-C245-B65D-7EB6553739A6}" type="datetimeFigureOut">
              <a:rPr lang="pt-PT" smtClean="0"/>
              <a:t>11/07/22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2894078B-E94B-714A-99F5-9334439F0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2643AB0-7B52-E346-9B5B-58E339C4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0EFC-5D52-B442-BD78-022F2B865F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9093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F0F7DB-7056-9342-9B4B-A3154F0A4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423CA16-3401-D541-8D2B-B825A2259A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A3A150C2-5DBA-5B4B-A9D1-08E0710881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68FEEE4-1BA5-0F4B-95E3-5E4E8993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7CBF-EC40-C245-B65D-7EB6553739A6}" type="datetimeFigureOut">
              <a:rPr lang="pt-PT" smtClean="0"/>
              <a:t>11/07/22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C5BFFA3-CEE0-9E42-8474-D76010A6E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AEEA2D3-96DC-0345-B8A3-618C7B469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0EFC-5D52-B442-BD78-022F2B865F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4132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FB4747-3496-0C4D-B3A4-17A0B3C93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85556576-0BA7-DE4A-9F3C-18204F8AE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A48D355-9E4A-8A40-B139-3ADBA9B693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392D22E9-FDC0-C64D-8008-BEA0754D7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65C8F946-8CD4-E649-93AA-9A59BCACB9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AA8C04EB-764A-5446-8F86-65DD77532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7CBF-EC40-C245-B65D-7EB6553739A6}" type="datetimeFigureOut">
              <a:rPr lang="pt-PT" smtClean="0"/>
              <a:t>11/07/22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BADE86BB-B9CA-574A-AEBB-1C7F414CC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722B923A-3840-9940-94C0-6874B9806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0EFC-5D52-B442-BD78-022F2B865F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8816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C78E4-A1B7-6F45-B747-EFF9DD7BE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D33E31FF-911D-264C-A992-C0157C866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7CBF-EC40-C245-B65D-7EB6553739A6}" type="datetimeFigureOut">
              <a:rPr lang="pt-PT" smtClean="0"/>
              <a:t>11/07/22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BA9188BE-6B13-9146-AABE-911969684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6A1EF28F-66E2-7947-A2A3-578B09A47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0EFC-5D52-B442-BD78-022F2B865F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89809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03368E9C-BF09-544E-A381-1664B38D3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7CBF-EC40-C245-B65D-7EB6553739A6}" type="datetimeFigureOut">
              <a:rPr lang="pt-PT" smtClean="0"/>
              <a:t>11/07/22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0E5AD47-AF31-3040-BB1D-CEC15691B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B1EBFAA9-194C-DB4B-9903-C20EC220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0EFC-5D52-B442-BD78-022F2B865F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8445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59A7E9-6F4B-8340-932F-D8C81C116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9E8C0E9-AA5D-3B49-9E6F-A5CD57679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718BE6D9-F62A-B748-9481-6BC0F0C6B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F82D1B8-441D-0249-9ED9-5DFAAD157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7CBF-EC40-C245-B65D-7EB6553739A6}" type="datetimeFigureOut">
              <a:rPr lang="pt-PT" smtClean="0"/>
              <a:t>11/07/22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DAF14A29-19F3-8943-A711-289645859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BAE68D00-0389-B542-9C52-8B6FACFA4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0EFC-5D52-B442-BD78-022F2B865F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7420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874F4D-C018-644C-98AD-301C42F04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618547AD-B679-3342-BDEF-61BED461E4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497C4EE-84FF-C245-BD99-6621FCFF3A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6919898F-DCF8-FA49-9BEE-47356733B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E7CBF-EC40-C245-B65D-7EB6553739A6}" type="datetimeFigureOut">
              <a:rPr lang="pt-PT" smtClean="0"/>
              <a:t>11/07/22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1FAA3911-863E-344D-8419-5F1136408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50D6E82-CEDE-5446-845B-3B649515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840EFC-5D52-B442-BD78-022F2B865F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83716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8278E09B-9CE3-224C-A3E6-501EF7578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D8CECAA-6E44-6443-B10C-DC2CCAB39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AABF326-0F2D-7241-9722-7FFF41ABD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E7CBF-EC40-C245-B65D-7EB6553739A6}" type="datetimeFigureOut">
              <a:rPr lang="pt-PT" smtClean="0"/>
              <a:t>11/07/22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17210E4-8B7C-AF40-B24F-0065B63D8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34FE48C4-ADE3-7D49-BB1B-9FF1BE886F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0EFC-5D52-B442-BD78-022F2B865F68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948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.au/url?sa=i&amp;rct=j&amp;q=&amp;esrc=s&amp;source=images&amp;cd=&amp;cad=rja&amp;uact=8&amp;ved=2ahUKEwj4iend2oHaAhWFk5QKHelxDQMQjRx6BAgAEAU&amp;url=https://idw-online.de/-Chu3AA&amp;psig=AOvVaw00H9Kc5ORu0U4auuI_XQv8&amp;ust=1521869198003055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7.png"/><Relationship Id="rId4" Type="http://schemas.openxmlformats.org/officeDocument/2006/relationships/package" Target="../embeddings/Documento_do_Microsoft_Word.docx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B136F-55A9-044B-8E42-7029BA7F9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295" y="1875203"/>
            <a:ext cx="10873409" cy="1790700"/>
          </a:xfrm>
        </p:spPr>
        <p:txBody>
          <a:bodyPr>
            <a:normAutofit/>
          </a:bodyPr>
          <a:lstStyle/>
          <a:p>
            <a:r>
              <a:rPr lang="pt-PT" b="1" dirty="0"/>
              <a:t>O desporto (escolar) ao serviço da excelência humana</a:t>
            </a:r>
            <a:endParaRPr lang="pt-PT" sz="6000" dirty="0"/>
          </a:p>
        </p:txBody>
      </p:sp>
      <p:pic>
        <p:nvPicPr>
          <p:cNvPr id="4" name="Picture 1" descr="ciper-3.gif">
            <a:extLst>
              <a:ext uri="{FF2B5EF4-FFF2-40B4-BE49-F238E27FC236}">
                <a16:creationId xmlns:a16="http://schemas.microsoft.com/office/drawing/2014/main" id="{B39F65A8-7750-F845-9540-32404CC5D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345" y="5562508"/>
            <a:ext cx="1051332" cy="105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5497694-9820-0440-9D33-4A9E58020754}"/>
              </a:ext>
            </a:extLst>
          </p:cNvPr>
          <p:cNvSpPr txBox="1">
            <a:spLocks noChangeArrowheads="1"/>
          </p:cNvSpPr>
          <p:nvPr/>
        </p:nvSpPr>
        <p:spPr>
          <a:xfrm>
            <a:off x="2813303" y="3863515"/>
            <a:ext cx="6171671" cy="5715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Duarte Araújo   </a:t>
            </a:r>
            <a:r>
              <a:rPr lang="fr-FR" b="1" i="1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daraujo@fmh.ulisboa.pt</a:t>
            </a:r>
            <a:endParaRPr lang="fr-FR" b="1" i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algn="l"/>
            <a:endParaRPr lang="fr-FR" b="1" i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algn="l"/>
            <a:endParaRPr lang="fr-FR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6" name="Picture 9" descr="LOGO Marco 2014 JPG.jpg">
            <a:extLst>
              <a:ext uri="{FF2B5EF4-FFF2-40B4-BE49-F238E27FC236}">
                <a16:creationId xmlns:a16="http://schemas.microsoft.com/office/drawing/2014/main" id="{6B6DD200-DD11-8B4F-8BED-BC791C2E0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3" y="5060883"/>
            <a:ext cx="3157978" cy="1797118"/>
          </a:xfrm>
          <a:prstGeom prst="rect">
            <a:avLst/>
          </a:prstGeom>
        </p:spPr>
      </p:pic>
      <p:pic>
        <p:nvPicPr>
          <p:cNvPr id="7" name="Picture 5" descr="fmh">
            <a:extLst>
              <a:ext uri="{FF2B5EF4-FFF2-40B4-BE49-F238E27FC236}">
                <a16:creationId xmlns:a16="http://schemas.microsoft.com/office/drawing/2014/main" id="{8FE7ACA4-28E4-FA47-A4AB-16003B8C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76" y="359566"/>
            <a:ext cx="978231" cy="101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E520236C-2D4F-C640-A1E2-4366AAEC5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99" y="480223"/>
            <a:ext cx="3111766" cy="7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pt-PT" sz="1350" b="1" dirty="0">
                <a:cs typeface="Times New Roman" charset="0"/>
              </a:rPr>
              <a:t>Universidade de </a:t>
            </a:r>
            <a:r>
              <a:rPr lang="pt-PT" sz="1350" b="1" dirty="0" err="1">
                <a:cs typeface="Times New Roman" charset="0"/>
              </a:rPr>
              <a:t>lisboa</a:t>
            </a:r>
            <a:br>
              <a:rPr lang="pt-PT" sz="1350" b="1" dirty="0">
                <a:cs typeface="Times New Roman" charset="0"/>
              </a:rPr>
            </a:br>
            <a:r>
              <a:rPr lang="pt-PT" sz="1350" b="1" dirty="0">
                <a:cs typeface="Times New Roman" charset="0"/>
              </a:rPr>
              <a:t>Faculdade de Motricidade Humana</a:t>
            </a:r>
            <a:endParaRPr lang="pt-PT" sz="2400" b="1" dirty="0">
              <a:cs typeface="Times New Roman" charset="0"/>
            </a:endParaRPr>
          </a:p>
        </p:txBody>
      </p:sp>
      <p:pic>
        <p:nvPicPr>
          <p:cNvPr id="10" name="Picture 2" descr="Universidade de Lisboa – Wikipédia, a enciclopédia livre">
            <a:extLst>
              <a:ext uri="{FF2B5EF4-FFF2-40B4-BE49-F238E27FC236}">
                <a16:creationId xmlns:a16="http://schemas.microsoft.com/office/drawing/2014/main" id="{0454E3EC-242B-FE45-BA44-015E90B33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4" b="27762"/>
          <a:stretch/>
        </p:blipFill>
        <p:spPr bwMode="auto">
          <a:xfrm>
            <a:off x="119027" y="268306"/>
            <a:ext cx="825895" cy="130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551C912-EE91-A70C-8A31-19E45DB92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9324" y="0"/>
            <a:ext cx="2817928" cy="187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666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989B589-94D3-E23C-2912-BC9C43D5A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15475"/>
            <a:ext cx="7503503" cy="5627627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AFB0AA7D-CCC2-F85E-29DD-2A7484BEE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46934"/>
            <a:ext cx="10515600" cy="1325563"/>
          </a:xfrm>
        </p:spPr>
        <p:txBody>
          <a:bodyPr/>
          <a:lstStyle/>
          <a:p>
            <a:r>
              <a:rPr lang="pt-PT" dirty="0"/>
              <a:t>Modelo de desenvolvimento da participação no desporto </a:t>
            </a:r>
            <a:r>
              <a:rPr lang="pt-PT" sz="2400" dirty="0"/>
              <a:t>(</a:t>
            </a:r>
            <a:r>
              <a:rPr lang="pt-PT" sz="2400" dirty="0" err="1"/>
              <a:t>Côté</a:t>
            </a:r>
            <a:r>
              <a:rPr lang="pt-PT" sz="2400" dirty="0"/>
              <a:t>, 1999)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D495ED5-A607-69A1-96EF-F18CCC9E7A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934"/>
            <a:ext cx="1676400" cy="1676400"/>
          </a:xfrm>
          <a:prstGeom prst="rect">
            <a:avLst/>
          </a:prstGeom>
        </p:spPr>
      </p:pic>
      <p:sp>
        <p:nvSpPr>
          <p:cNvPr id="8" name="Marcador de Posição de Conteúdo 2">
            <a:extLst>
              <a:ext uri="{FF2B5EF4-FFF2-40B4-BE49-F238E27FC236}">
                <a16:creationId xmlns:a16="http://schemas.microsoft.com/office/drawing/2014/main" id="{3558D81A-2718-68D3-5528-421D16263677}"/>
              </a:ext>
            </a:extLst>
          </p:cNvPr>
          <p:cNvSpPr txBox="1">
            <a:spLocks/>
          </p:cNvSpPr>
          <p:nvPr/>
        </p:nvSpPr>
        <p:spPr>
          <a:xfrm>
            <a:off x="7345180" y="1230372"/>
            <a:ext cx="4846820" cy="562762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pt-PT" sz="3200" dirty="0"/>
              <a:t>Não há evidência que brincadeira origine melhor performance no futuro.</a:t>
            </a:r>
          </a:p>
          <a:p>
            <a:pPr lvl="4" fontAlgn="base"/>
            <a:endParaRPr lang="pt-PT" sz="2200" dirty="0"/>
          </a:p>
          <a:p>
            <a:pPr fontAlgn="base"/>
            <a:r>
              <a:rPr lang="pt-PT" sz="3200" dirty="0"/>
              <a:t>O </a:t>
            </a:r>
            <a:r>
              <a:rPr lang="pt-PT" sz="3200" i="1" dirty="0" err="1"/>
              <a:t>transfer</a:t>
            </a:r>
            <a:r>
              <a:rPr lang="pt-PT" sz="3200" dirty="0"/>
              <a:t> na condição física e atividades </a:t>
            </a:r>
            <a:r>
              <a:rPr lang="pt-PT" sz="3200" dirty="0" err="1"/>
              <a:t>perceptivo</a:t>
            </a:r>
            <a:r>
              <a:rPr lang="pt-PT" sz="3200" dirty="0"/>
              <a:t>-motoras entre atividades relacionadas reforça a prática especializada.</a:t>
            </a:r>
          </a:p>
          <a:p>
            <a:pPr lvl="6" fontAlgn="base"/>
            <a:endParaRPr lang="pt-PT" sz="2200" dirty="0"/>
          </a:p>
          <a:p>
            <a:pPr fontAlgn="base"/>
            <a:r>
              <a:rPr lang="pt-PT" sz="3200" dirty="0"/>
              <a:t>Ignora que o papel do treinador/professor é relevante.</a:t>
            </a:r>
          </a:p>
        </p:txBody>
      </p:sp>
    </p:spTree>
    <p:extLst>
      <p:ext uri="{BB962C8B-B14F-4D97-AF65-F5344CB8AC3E}">
        <p14:creationId xmlns:p14="http://schemas.microsoft.com/office/powerpoint/2010/main" val="279895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2"/>
          <p:cNvGrpSpPr>
            <a:grpSpLocks/>
          </p:cNvGrpSpPr>
          <p:nvPr/>
        </p:nvGrpSpPr>
        <p:grpSpPr bwMode="auto">
          <a:xfrm>
            <a:off x="1727199" y="1030514"/>
            <a:ext cx="9158515" cy="5827486"/>
            <a:chOff x="0" y="69"/>
            <a:chExt cx="5616" cy="4215"/>
          </a:xfrm>
        </p:grpSpPr>
        <p:pic>
          <p:nvPicPr>
            <p:cNvPr id="3277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9"/>
              <a:ext cx="5616" cy="4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Text Box 7"/>
            <p:cNvSpPr txBox="1">
              <a:spLocks noChangeArrowheads="1"/>
            </p:cNvSpPr>
            <p:nvPr/>
          </p:nvSpPr>
          <p:spPr bwMode="auto">
            <a:xfrm>
              <a:off x="2291" y="3974"/>
              <a:ext cx="544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PT"/>
                <a:t>Idade</a:t>
              </a:r>
            </a:p>
          </p:txBody>
        </p:sp>
      </p:grpSp>
      <p:sp>
        <p:nvSpPr>
          <p:cNvPr id="6" name="Título 1">
            <a:extLst>
              <a:ext uri="{FF2B5EF4-FFF2-40B4-BE49-F238E27FC236}">
                <a16:creationId xmlns:a16="http://schemas.microsoft.com/office/drawing/2014/main" id="{52F25E92-BFE2-02FC-407A-3971A668A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0838" y="176439"/>
            <a:ext cx="10571161" cy="1325563"/>
          </a:xfrm>
        </p:spPr>
        <p:txBody>
          <a:bodyPr/>
          <a:lstStyle/>
          <a:p>
            <a:r>
              <a:rPr lang="pt-PT" dirty="0"/>
              <a:t>Modelo de prática deliberada </a:t>
            </a:r>
            <a:r>
              <a:rPr lang="pt-PT" sz="2400" dirty="0"/>
              <a:t>(Ericsson, </a:t>
            </a:r>
            <a:r>
              <a:rPr lang="pt-PT" sz="2400" dirty="0" err="1"/>
              <a:t>Krampe</a:t>
            </a:r>
            <a:r>
              <a:rPr lang="pt-PT" sz="2400" dirty="0"/>
              <a:t>, &amp; </a:t>
            </a:r>
            <a:r>
              <a:rPr lang="pt-PT" sz="2400" dirty="0" err="1"/>
              <a:t>Tesch</a:t>
            </a:r>
            <a:r>
              <a:rPr lang="pt-PT" sz="2400" dirty="0"/>
              <a:t>- </a:t>
            </a:r>
            <a:r>
              <a:rPr lang="pt-PT" sz="2400" dirty="0" err="1"/>
              <a:t>Römer</a:t>
            </a:r>
            <a:r>
              <a:rPr lang="pt-PT" sz="2400" dirty="0"/>
              <a:t>, 1993) </a:t>
            </a:r>
          </a:p>
        </p:txBody>
      </p:sp>
      <p:pic>
        <p:nvPicPr>
          <p:cNvPr id="7" name="Picture 4" descr="K. Anders Ericsson">
            <a:extLst>
              <a:ext uri="{FF2B5EF4-FFF2-40B4-BE49-F238E27FC236}">
                <a16:creationId xmlns:a16="http://schemas.microsoft.com/office/drawing/2014/main" id="{0BED4661-DB3F-6C08-E4DE-87954911B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" y="176439"/>
            <a:ext cx="1475848" cy="201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709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439" y="-202771"/>
            <a:ext cx="10233285" cy="70171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61838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Gobet</a:t>
            </a:r>
            <a:r>
              <a:rPr lang="en-US" dirty="0"/>
              <a:t> &amp; </a:t>
            </a:r>
            <a:r>
              <a:rPr lang="en-US" dirty="0" err="1"/>
              <a:t>Campitelli</a:t>
            </a:r>
            <a:r>
              <a:rPr lang="en-US" dirty="0"/>
              <a:t> (2007); </a:t>
            </a:r>
            <a:r>
              <a:rPr lang="en-US" dirty="0" err="1"/>
              <a:t>Campitelli</a:t>
            </a:r>
            <a:r>
              <a:rPr lang="en-US" dirty="0"/>
              <a:t> &amp; </a:t>
            </a:r>
            <a:r>
              <a:rPr lang="en-US" dirty="0" err="1"/>
              <a:t>Gobet</a:t>
            </a:r>
            <a:r>
              <a:rPr lang="en-US" dirty="0"/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3670967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tura de ecrã 2016-05-31, às 13.00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588947" cy="2983043"/>
          </a:xfrm>
          <a:prstGeom prst="rect">
            <a:avLst/>
          </a:prstGeom>
        </p:spPr>
      </p:pic>
      <p:pic>
        <p:nvPicPr>
          <p:cNvPr id="4" name="Picture 3" descr="Captura de ecrã 2016-05-31, às 12.55.2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202" y="1535481"/>
            <a:ext cx="5111588" cy="532251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0099524" y="4062334"/>
            <a:ext cx="453551" cy="524656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797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70D4D40A-647F-EF7D-54AC-F0610E327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34911"/>
            <a:ext cx="10643016" cy="4001480"/>
          </a:xfrm>
          <a:prstGeom prst="rect">
            <a:avLst/>
          </a:prstGeom>
        </p:spPr>
      </p:pic>
      <p:pic>
        <p:nvPicPr>
          <p:cNvPr id="1026" name="Picture 2" descr="Image result for Arne Gullich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143" y="2261636"/>
            <a:ext cx="2895600" cy="4349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4309B4F6-2204-BE96-247C-D041E19D4F44}"/>
              </a:ext>
            </a:extLst>
          </p:cNvPr>
          <p:cNvSpPr txBox="1"/>
          <p:nvPr/>
        </p:nvSpPr>
        <p:spPr>
          <a:xfrm>
            <a:off x="-4997" y="3786805"/>
            <a:ext cx="846575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/>
              <a:t>Davids</a:t>
            </a:r>
            <a:r>
              <a:rPr lang="en-US" sz="2400" b="1" dirty="0"/>
              <a:t>, K., </a:t>
            </a:r>
            <a:r>
              <a:rPr lang="en-US" sz="2400" b="1" dirty="0" err="1"/>
              <a:t>Güllich</a:t>
            </a:r>
            <a:r>
              <a:rPr lang="en-US" sz="2400" b="1" dirty="0"/>
              <a:t>, A., Araújo, D., &amp; Shuttleworth, R. (2017)</a:t>
            </a:r>
            <a:r>
              <a:rPr lang="en-US" sz="2400" dirty="0"/>
              <a:t>. Understanding environmental and task constraints on athlete development: Analysis of micro-structure of practice and macro-structure of development histories.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In J. Baker, S. </a:t>
            </a:r>
            <a:r>
              <a:rPr lang="en-US" sz="2400" dirty="0" err="1"/>
              <a:t>Cobley</a:t>
            </a:r>
            <a:r>
              <a:rPr lang="en-US" sz="2400" dirty="0"/>
              <a:t>, J. </a:t>
            </a:r>
            <a:r>
              <a:rPr lang="en-US" sz="2400" dirty="0" err="1"/>
              <a:t>Schorer</a:t>
            </a:r>
            <a:r>
              <a:rPr lang="en-US" sz="2400" dirty="0"/>
              <a:t> &amp; N. Wattie (Eds.), </a:t>
            </a:r>
            <a:r>
              <a:rPr lang="en-US" sz="2400" i="1" dirty="0"/>
              <a:t>Routledge Handbook of Talent Identification and Development in Sport</a:t>
            </a:r>
            <a:r>
              <a:rPr lang="en-US" sz="2400" dirty="0"/>
              <a:t> (pp. 192-206). </a:t>
            </a:r>
            <a:r>
              <a:rPr lang="it-IT" sz="2400" dirty="0"/>
              <a:t>London: </a:t>
            </a:r>
            <a:r>
              <a:rPr lang="it-IT" sz="2400" dirty="0" err="1"/>
              <a:t>Routledge</a:t>
            </a:r>
            <a:r>
              <a:rPr lang="it-IT" sz="2400" dirty="0"/>
              <a:t>.</a:t>
            </a:r>
            <a:endParaRPr lang="pt-PT" sz="2400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2BB5FBA8-11AB-A53C-10E2-61683CEAA28E}"/>
              </a:ext>
            </a:extLst>
          </p:cNvPr>
          <p:cNvSpPr/>
          <p:nvPr/>
        </p:nvSpPr>
        <p:spPr>
          <a:xfrm>
            <a:off x="149902" y="3252866"/>
            <a:ext cx="7120328" cy="613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38439090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54DB39-DE81-27DA-C8F1-EE8B5390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855B4F9-5BDA-4CA8-83B0-DDDC63D4B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4201"/>
            <a:ext cx="12192000" cy="611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69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/>
          <p:cNvGraphicFramePr/>
          <p:nvPr>
            <p:extLst>
              <p:ext uri="{D42A27DB-BD31-4B8C-83A1-F6EECF244321}">
                <p14:modId xmlns:p14="http://schemas.microsoft.com/office/powerpoint/2010/main" val="1740672138"/>
              </p:ext>
            </p:extLst>
          </p:nvPr>
        </p:nvGraphicFramePr>
        <p:xfrm>
          <a:off x="1691825" y="1772623"/>
          <a:ext cx="4205024" cy="3363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1378594489"/>
              </p:ext>
            </p:extLst>
          </p:nvPr>
        </p:nvGraphicFramePr>
        <p:xfrm>
          <a:off x="6037526" y="1772623"/>
          <a:ext cx="4205024" cy="33635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Untertitel 1"/>
          <p:cNvSpPr txBox="1">
            <a:spLocks/>
          </p:cNvSpPr>
          <p:nvPr/>
        </p:nvSpPr>
        <p:spPr>
          <a:xfrm>
            <a:off x="4337791" y="5134217"/>
            <a:ext cx="1528615" cy="288000"/>
          </a:xfrm>
          <a:prstGeom prst="rect">
            <a:avLst/>
          </a:prstGeom>
        </p:spPr>
        <p:txBody>
          <a:bodyPr lIns="107287" tIns="53643" rIns="107287" bIns="53643" anchor="t" anchorCtr="0">
            <a:noAutofit/>
          </a:bodyPr>
          <a:lstStyle>
            <a:lvl1pPr marL="0" indent="0" algn="l" defTabSz="536433" rtl="0" eaLnBrk="1" latinLnBrk="0" hangingPunct="1">
              <a:spcBef>
                <a:spcPts val="1408"/>
              </a:spcBef>
              <a:buClrTx/>
              <a:buSzPct val="100000"/>
              <a:buFont typeface="Wingdings" charset="2"/>
              <a:buNone/>
              <a:defRPr lang="de-DE" sz="28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600"/>
              </a:spcBef>
              <a:tabLst>
                <a:tab pos="1619250" algn="l"/>
              </a:tabLst>
            </a:pPr>
            <a:r>
              <a:rPr lang="de-DE" sz="1200" b="0" i="1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* p&lt;0.05; ** p&lt;0.01</a:t>
            </a:r>
          </a:p>
        </p:txBody>
      </p:sp>
      <p:sp>
        <p:nvSpPr>
          <p:cNvPr id="9" name="Untertitel 1"/>
          <p:cNvSpPr txBox="1">
            <a:spLocks/>
          </p:cNvSpPr>
          <p:nvPr/>
        </p:nvSpPr>
        <p:spPr>
          <a:xfrm>
            <a:off x="3914752" y="3433301"/>
            <a:ext cx="398769" cy="288000"/>
          </a:xfrm>
          <a:prstGeom prst="rect">
            <a:avLst/>
          </a:prstGeom>
        </p:spPr>
        <p:txBody>
          <a:bodyPr lIns="107287" tIns="53643" rIns="107287" bIns="53643" anchor="t" anchorCtr="0">
            <a:noAutofit/>
          </a:bodyPr>
          <a:lstStyle>
            <a:lvl1pPr marL="0" indent="0" algn="l" defTabSz="536433" rtl="0" eaLnBrk="1" latinLnBrk="0" hangingPunct="1">
              <a:spcBef>
                <a:spcPts val="1408"/>
              </a:spcBef>
              <a:buClrTx/>
              <a:buSzPct val="100000"/>
              <a:buFont typeface="Wingdings" charset="2"/>
              <a:buNone/>
              <a:defRPr lang="de-DE" sz="28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tabLst>
                <a:tab pos="1619250" algn="l"/>
              </a:tabLst>
            </a:pPr>
            <a:r>
              <a:rPr lang="de-DE" sz="1600" b="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**</a:t>
            </a:r>
          </a:p>
        </p:txBody>
      </p:sp>
      <p:sp>
        <p:nvSpPr>
          <p:cNvPr id="10" name="Untertitel 1"/>
          <p:cNvSpPr txBox="1">
            <a:spLocks/>
          </p:cNvSpPr>
          <p:nvPr/>
        </p:nvSpPr>
        <p:spPr>
          <a:xfrm>
            <a:off x="3256619" y="3981961"/>
            <a:ext cx="398769" cy="288000"/>
          </a:xfrm>
          <a:prstGeom prst="rect">
            <a:avLst/>
          </a:prstGeom>
        </p:spPr>
        <p:txBody>
          <a:bodyPr lIns="107287" tIns="53643" rIns="107287" bIns="53643" anchor="t" anchorCtr="0">
            <a:noAutofit/>
          </a:bodyPr>
          <a:lstStyle>
            <a:lvl1pPr marL="0" indent="0" algn="l" defTabSz="536433" rtl="0" eaLnBrk="1" latinLnBrk="0" hangingPunct="1">
              <a:spcBef>
                <a:spcPts val="1408"/>
              </a:spcBef>
              <a:buClrTx/>
              <a:buSzPct val="100000"/>
              <a:buFont typeface="Wingdings" charset="2"/>
              <a:buNone/>
              <a:defRPr lang="de-DE" sz="28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tabLst>
                <a:tab pos="1619250" algn="l"/>
              </a:tabLst>
            </a:pPr>
            <a:r>
              <a:rPr lang="de-DE" sz="1600" b="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1" name="Untertitel 1"/>
          <p:cNvSpPr txBox="1">
            <a:spLocks/>
          </p:cNvSpPr>
          <p:nvPr/>
        </p:nvSpPr>
        <p:spPr>
          <a:xfrm>
            <a:off x="4572885" y="2843492"/>
            <a:ext cx="398769" cy="288000"/>
          </a:xfrm>
          <a:prstGeom prst="rect">
            <a:avLst/>
          </a:prstGeom>
        </p:spPr>
        <p:txBody>
          <a:bodyPr lIns="107287" tIns="53643" rIns="107287" bIns="53643" anchor="t" anchorCtr="0">
            <a:noAutofit/>
          </a:bodyPr>
          <a:lstStyle>
            <a:lvl1pPr marL="0" indent="0" algn="l" defTabSz="536433" rtl="0" eaLnBrk="1" latinLnBrk="0" hangingPunct="1">
              <a:spcBef>
                <a:spcPts val="1408"/>
              </a:spcBef>
              <a:buClrTx/>
              <a:buSzPct val="100000"/>
              <a:buFont typeface="Wingdings" charset="2"/>
              <a:buNone/>
              <a:defRPr lang="de-DE" sz="28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tabLst>
                <a:tab pos="1619250" algn="l"/>
              </a:tabLst>
            </a:pPr>
            <a:r>
              <a:rPr lang="de-DE" sz="1600" b="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2" name="Untertitel 1"/>
          <p:cNvSpPr txBox="1">
            <a:spLocks/>
          </p:cNvSpPr>
          <p:nvPr/>
        </p:nvSpPr>
        <p:spPr>
          <a:xfrm>
            <a:off x="6937061" y="3560286"/>
            <a:ext cx="398769" cy="288000"/>
          </a:xfrm>
          <a:prstGeom prst="rect">
            <a:avLst/>
          </a:prstGeom>
        </p:spPr>
        <p:txBody>
          <a:bodyPr lIns="107287" tIns="53643" rIns="107287" bIns="53643" anchor="t" anchorCtr="0">
            <a:noAutofit/>
          </a:bodyPr>
          <a:lstStyle>
            <a:lvl1pPr marL="0" indent="0" algn="l" defTabSz="536433" rtl="0" eaLnBrk="1" latinLnBrk="0" hangingPunct="1">
              <a:spcBef>
                <a:spcPts val="1408"/>
              </a:spcBef>
              <a:buClrTx/>
              <a:buSzPct val="100000"/>
              <a:buFont typeface="Wingdings" charset="2"/>
              <a:buNone/>
              <a:defRPr lang="de-DE" sz="28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tabLst>
                <a:tab pos="1619250" algn="l"/>
              </a:tabLst>
            </a:pPr>
            <a:r>
              <a:rPr lang="de-DE" sz="1600" b="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**</a:t>
            </a:r>
          </a:p>
        </p:txBody>
      </p:sp>
      <p:sp>
        <p:nvSpPr>
          <p:cNvPr id="13" name="Untertitel 1"/>
          <p:cNvSpPr txBox="1">
            <a:spLocks/>
          </p:cNvSpPr>
          <p:nvPr/>
        </p:nvSpPr>
        <p:spPr>
          <a:xfrm>
            <a:off x="7597575" y="3004766"/>
            <a:ext cx="398769" cy="288000"/>
          </a:xfrm>
          <a:prstGeom prst="rect">
            <a:avLst/>
          </a:prstGeom>
        </p:spPr>
        <p:txBody>
          <a:bodyPr lIns="107287" tIns="53643" rIns="107287" bIns="53643" anchor="t" anchorCtr="0">
            <a:noAutofit/>
          </a:bodyPr>
          <a:lstStyle>
            <a:lvl1pPr marL="0" indent="0" algn="l" defTabSz="536433" rtl="0" eaLnBrk="1" latinLnBrk="0" hangingPunct="1">
              <a:spcBef>
                <a:spcPts val="1408"/>
              </a:spcBef>
              <a:buClrTx/>
              <a:buSzPct val="100000"/>
              <a:buFont typeface="Wingdings" charset="2"/>
              <a:buNone/>
              <a:defRPr lang="de-DE" sz="28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tabLst>
                <a:tab pos="1619250" algn="l"/>
              </a:tabLst>
            </a:pPr>
            <a:r>
              <a:rPr lang="de-DE" sz="1600" b="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**</a:t>
            </a:r>
          </a:p>
        </p:txBody>
      </p:sp>
      <p:sp>
        <p:nvSpPr>
          <p:cNvPr id="14" name="Untertitel 1"/>
          <p:cNvSpPr txBox="1">
            <a:spLocks/>
          </p:cNvSpPr>
          <p:nvPr/>
        </p:nvSpPr>
        <p:spPr>
          <a:xfrm>
            <a:off x="8258089" y="2714718"/>
            <a:ext cx="398769" cy="288000"/>
          </a:xfrm>
          <a:prstGeom prst="rect">
            <a:avLst/>
          </a:prstGeom>
        </p:spPr>
        <p:txBody>
          <a:bodyPr lIns="107287" tIns="53643" rIns="107287" bIns="53643" anchor="t" anchorCtr="0">
            <a:noAutofit/>
          </a:bodyPr>
          <a:lstStyle>
            <a:lvl1pPr marL="0" indent="0" algn="l" defTabSz="536433" rtl="0" eaLnBrk="1" latinLnBrk="0" hangingPunct="1">
              <a:spcBef>
                <a:spcPts val="1408"/>
              </a:spcBef>
              <a:buClrTx/>
              <a:buSzPct val="100000"/>
              <a:buFont typeface="Wingdings" charset="2"/>
              <a:buNone/>
              <a:defRPr lang="de-DE" sz="28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tabLst>
                <a:tab pos="1619250" algn="l"/>
              </a:tabLst>
            </a:pPr>
            <a:r>
              <a:rPr lang="de-DE" sz="1600" b="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**</a:t>
            </a:r>
          </a:p>
        </p:txBody>
      </p:sp>
      <p:sp>
        <p:nvSpPr>
          <p:cNvPr id="18" name="Untertitel 1"/>
          <p:cNvSpPr txBox="1">
            <a:spLocks/>
          </p:cNvSpPr>
          <p:nvPr/>
        </p:nvSpPr>
        <p:spPr>
          <a:xfrm>
            <a:off x="8918603" y="2615475"/>
            <a:ext cx="398769" cy="288000"/>
          </a:xfrm>
          <a:prstGeom prst="rect">
            <a:avLst/>
          </a:prstGeom>
        </p:spPr>
        <p:txBody>
          <a:bodyPr lIns="107287" tIns="53643" rIns="107287" bIns="53643" anchor="t" anchorCtr="0">
            <a:noAutofit/>
          </a:bodyPr>
          <a:lstStyle>
            <a:lvl1pPr marL="0" indent="0" algn="l" defTabSz="536433" rtl="0" eaLnBrk="1" latinLnBrk="0" hangingPunct="1">
              <a:spcBef>
                <a:spcPts val="1408"/>
              </a:spcBef>
              <a:buClrTx/>
              <a:buSzPct val="100000"/>
              <a:buFont typeface="Wingdings" charset="2"/>
              <a:buNone/>
              <a:defRPr lang="de-DE" sz="28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tabLst>
                <a:tab pos="1619250" algn="l"/>
              </a:tabLst>
            </a:pPr>
            <a:r>
              <a:rPr lang="de-DE" sz="1600" b="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**</a:t>
            </a:r>
          </a:p>
        </p:txBody>
      </p:sp>
      <p:sp>
        <p:nvSpPr>
          <p:cNvPr id="19" name="Untertitel 1"/>
          <p:cNvSpPr txBox="1">
            <a:spLocks/>
          </p:cNvSpPr>
          <p:nvPr/>
        </p:nvSpPr>
        <p:spPr>
          <a:xfrm>
            <a:off x="9579118" y="2356125"/>
            <a:ext cx="398769" cy="288000"/>
          </a:xfrm>
          <a:prstGeom prst="rect">
            <a:avLst/>
          </a:prstGeom>
        </p:spPr>
        <p:txBody>
          <a:bodyPr lIns="107287" tIns="53643" rIns="107287" bIns="53643" anchor="t" anchorCtr="0">
            <a:noAutofit/>
          </a:bodyPr>
          <a:lstStyle>
            <a:lvl1pPr marL="0" indent="0" algn="l" defTabSz="536433" rtl="0" eaLnBrk="1" latinLnBrk="0" hangingPunct="1">
              <a:spcBef>
                <a:spcPts val="1408"/>
              </a:spcBef>
              <a:buClrTx/>
              <a:buSzPct val="100000"/>
              <a:buFont typeface="Wingdings" charset="2"/>
              <a:buNone/>
              <a:defRPr lang="de-DE" sz="28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tabLst>
                <a:tab pos="1619250" algn="l"/>
              </a:tabLst>
            </a:pPr>
            <a:r>
              <a:rPr lang="de-DE" sz="1600" b="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**</a:t>
            </a:r>
          </a:p>
        </p:txBody>
      </p:sp>
      <p:sp>
        <p:nvSpPr>
          <p:cNvPr id="20" name="Untertitel 1"/>
          <p:cNvSpPr txBox="1">
            <a:spLocks/>
          </p:cNvSpPr>
          <p:nvPr/>
        </p:nvSpPr>
        <p:spPr>
          <a:xfrm>
            <a:off x="319314" y="5925294"/>
            <a:ext cx="11045372" cy="634200"/>
          </a:xfrm>
          <a:prstGeom prst="rect">
            <a:avLst/>
          </a:prstGeom>
        </p:spPr>
        <p:txBody>
          <a:bodyPr lIns="107287" tIns="53643" rIns="107287" bIns="53643" anchor="t" anchorCtr="0">
            <a:noAutofit/>
          </a:bodyPr>
          <a:lstStyle>
            <a:lvl1pPr marL="0" indent="0" algn="l" defTabSz="536433" rtl="0" eaLnBrk="1" latinLnBrk="0" hangingPunct="1">
              <a:spcBef>
                <a:spcPts val="1408"/>
              </a:spcBef>
              <a:buClrTx/>
              <a:buSzPct val="100000"/>
              <a:buFont typeface="Wingdings" charset="2"/>
              <a:buNone/>
              <a:defRPr lang="de-DE" sz="28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  <a:tabLst>
                <a:tab pos="1795463" algn="l"/>
              </a:tabLst>
            </a:pPr>
            <a:r>
              <a:rPr lang="en-GB" sz="2400" b="0" dirty="0" err="1">
                <a:solidFill>
                  <a:schemeClr val="tx1"/>
                </a:solidFill>
              </a:rPr>
              <a:t>Güllich</a:t>
            </a:r>
            <a:r>
              <a:rPr lang="en-GB" sz="2400" b="0" dirty="0">
                <a:solidFill>
                  <a:schemeClr val="tx1"/>
                </a:solidFill>
              </a:rPr>
              <a:t>, A. (2017). International medallists’ and non-medallists’ developmental sport activities – a matched-pairs analysis. </a:t>
            </a:r>
            <a:r>
              <a:rPr lang="en-GB" sz="2400" b="0" i="1" dirty="0">
                <a:solidFill>
                  <a:schemeClr val="tx1"/>
                </a:solidFill>
              </a:rPr>
              <a:t>Journal of Sports Sciences, 35,</a:t>
            </a:r>
            <a:r>
              <a:rPr lang="en-GB" sz="2400" b="0" dirty="0">
                <a:solidFill>
                  <a:schemeClr val="tx1"/>
                </a:solidFill>
              </a:rPr>
              <a:t> 2281-2288</a:t>
            </a:r>
            <a:r>
              <a:rPr lang="pt-PT" sz="2400" b="0" dirty="0">
                <a:solidFill>
                  <a:schemeClr val="tx1"/>
                </a:solidFill>
              </a:rPr>
              <a:t> </a:t>
            </a:r>
            <a:endParaRPr lang="en-GB" sz="24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Untertitel 1"/>
          <p:cNvSpPr txBox="1">
            <a:spLocks/>
          </p:cNvSpPr>
          <p:nvPr/>
        </p:nvSpPr>
        <p:spPr>
          <a:xfrm>
            <a:off x="5231017" y="2213689"/>
            <a:ext cx="398769" cy="288000"/>
          </a:xfrm>
          <a:prstGeom prst="rect">
            <a:avLst/>
          </a:prstGeom>
        </p:spPr>
        <p:txBody>
          <a:bodyPr lIns="107287" tIns="53643" rIns="107287" bIns="53643" anchor="t" anchorCtr="0">
            <a:noAutofit/>
          </a:bodyPr>
          <a:lstStyle>
            <a:lvl1pPr marL="0" indent="0" algn="l" defTabSz="536433" rtl="0" eaLnBrk="1" latinLnBrk="0" hangingPunct="1">
              <a:spcBef>
                <a:spcPts val="1408"/>
              </a:spcBef>
              <a:buClrTx/>
              <a:buSzPct val="100000"/>
              <a:buFont typeface="Wingdings" charset="2"/>
              <a:buNone/>
              <a:defRPr lang="de-DE" sz="28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6433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072866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1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9298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b="0" i="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145731" indent="0" algn="ctr" defTabSz="536433" rtl="0" eaLnBrk="1" latinLnBrk="0" hangingPunct="1">
              <a:spcBef>
                <a:spcPct val="20000"/>
              </a:spcBef>
              <a:buFont typeface="Wingdings" charset="2"/>
              <a:buNone/>
              <a:defRPr lang="de-DE" sz="23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682164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3218597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755029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4291462" indent="0" algn="ctr" defTabSz="536433" rtl="0" eaLnBrk="1" latinLnBrk="0" hangingPunct="1">
              <a:spcBef>
                <a:spcPct val="20000"/>
              </a:spcBef>
              <a:buFont typeface="Arial"/>
              <a:buNone/>
              <a:defRPr sz="2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tabLst>
                <a:tab pos="1619250" algn="l"/>
              </a:tabLst>
            </a:pPr>
            <a:r>
              <a:rPr lang="de-DE" sz="1600" b="0" dirty="0">
                <a:solidFill>
                  <a:schemeClr val="tx1">
                    <a:lumMod val="65000"/>
                    <a:lumOff val="35000"/>
                  </a:schemeClr>
                </a:solidFill>
                <a:cs typeface="Times New Roman" panose="02020603050405020304" pitchFamily="18" charset="0"/>
              </a:rPr>
              <a:t>*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94872" y="152400"/>
            <a:ext cx="11677814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 fontScale="8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7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 err="1"/>
              <a:t>Praticar</a:t>
            </a:r>
            <a:r>
              <a:rPr lang="en-US" sz="4800" dirty="0"/>
              <a:t> </a:t>
            </a:r>
            <a:r>
              <a:rPr lang="en-US" sz="4800" dirty="0" err="1"/>
              <a:t>múltiplos</a:t>
            </a:r>
            <a:r>
              <a:rPr lang="en-US" sz="4800" dirty="0"/>
              <a:t> </a:t>
            </a:r>
            <a:r>
              <a:rPr lang="en-US" sz="4800" dirty="0" err="1"/>
              <a:t>desportos</a:t>
            </a:r>
            <a:r>
              <a:rPr lang="en-US" sz="4800" dirty="0"/>
              <a:t> </a:t>
            </a:r>
            <a:r>
              <a:rPr lang="en-US" sz="4800" dirty="0" err="1"/>
              <a:t>em</a:t>
            </a:r>
            <a:r>
              <a:rPr lang="en-US" sz="4800" dirty="0"/>
              <a:t> </a:t>
            </a:r>
            <a:r>
              <a:rPr lang="en-US" sz="4800" dirty="0" err="1"/>
              <a:t>idade</a:t>
            </a:r>
            <a:r>
              <a:rPr lang="en-US" sz="4800" dirty="0"/>
              <a:t> escolar </a:t>
            </a:r>
            <a:r>
              <a:rPr lang="en-US" sz="4800" dirty="0" err="1"/>
              <a:t>é</a:t>
            </a:r>
            <a:r>
              <a:rPr lang="en-US" sz="4800" dirty="0"/>
              <a:t> </a:t>
            </a:r>
            <a:r>
              <a:rPr lang="en-US" sz="4800" dirty="0" err="1"/>
              <a:t>preditor</a:t>
            </a:r>
            <a:r>
              <a:rPr lang="en-US" sz="4800" dirty="0"/>
              <a:t> de </a:t>
            </a:r>
            <a:r>
              <a:rPr lang="en-US" sz="4800" dirty="0" err="1"/>
              <a:t>excelência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86131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C10771-E6A1-F7E3-072A-AEE0F6DC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Porquê?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A2C269B-DFFE-6FBB-86EB-F55E36D51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/>
              <a:t>1. Menor risco de lesões de sobrecarga e de saturação (</a:t>
            </a:r>
            <a:r>
              <a:rPr lang="pt-PT" i="1" dirty="0" err="1"/>
              <a:t>burnout</a:t>
            </a:r>
            <a:r>
              <a:rPr lang="pt-PT" dirty="0"/>
              <a:t>).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225AB09B-47BC-4D39-F685-737B32A03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8053" y="2625413"/>
            <a:ext cx="5801193" cy="386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5117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C10771-E6A1-F7E3-072A-AEE0F6DC2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Porquê?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A2C269B-DFFE-6FBB-86EB-F55E36D51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79767" cy="36457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/>
              <a:t>2. Atletas que pratiquem mais desportos têm maior probabilidades de encontrar o desporto que melhor se adeque às suas características e preferências.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2CB50E2-2CB6-7F8F-06E2-9A7778812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1410" y="3174604"/>
            <a:ext cx="5882390" cy="33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17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24F62F-F3B6-A60F-F4E9-4C0549CA9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Porquê?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A8F55C5E-D262-C111-F0BB-A8D7B4B7BC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783" y="1825625"/>
            <a:ext cx="11632367" cy="4351338"/>
          </a:xfrm>
        </p:spPr>
        <p:txBody>
          <a:bodyPr/>
          <a:lstStyle/>
          <a:p>
            <a:pPr marL="0" indent="0">
              <a:buNone/>
            </a:pPr>
            <a:r>
              <a:rPr lang="pt-PT" dirty="0"/>
              <a:t>3. Experiências variadas a aprender desportos facilita posteriores aprendizagens e adaptações.</a:t>
            </a:r>
          </a:p>
          <a:p>
            <a:pPr lvl="1"/>
            <a:r>
              <a:rPr lang="pt-PT" dirty="0"/>
              <a:t>Aprender a competir, aprender a treinar, aprender a recuperar, aprender a organizar-se para as performance de excelência.</a:t>
            </a:r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82E013E-3AC5-4292-EFFF-12EA939C7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5911" y="3581400"/>
            <a:ext cx="581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692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538" y="274638"/>
            <a:ext cx="9958387" cy="1143000"/>
          </a:xfrm>
        </p:spPr>
        <p:txBody>
          <a:bodyPr>
            <a:normAutofit/>
          </a:bodyPr>
          <a:lstStyle/>
          <a:p>
            <a:r>
              <a:rPr lang="en-GB" dirty="0" err="1"/>
              <a:t>Desporto</a:t>
            </a:r>
            <a:r>
              <a:rPr lang="en-GB" dirty="0"/>
              <a:t> </a:t>
            </a:r>
            <a:r>
              <a:rPr lang="en-GB" dirty="0" err="1"/>
              <a:t>é</a:t>
            </a:r>
            <a:r>
              <a:rPr lang="en-GB" dirty="0"/>
              <a:t> um </a:t>
            </a:r>
            <a:r>
              <a:rPr lang="en-GB" dirty="0" err="1"/>
              <a:t>fenómeno</a:t>
            </a:r>
            <a:r>
              <a:rPr lang="en-GB" dirty="0"/>
              <a:t> </a:t>
            </a:r>
            <a:r>
              <a:rPr lang="en-GB" dirty="0" err="1"/>
              <a:t>sócio</a:t>
            </a:r>
            <a:r>
              <a:rPr lang="en-GB" dirty="0"/>
              <a:t>-cultural   </a:t>
            </a:r>
            <a:r>
              <a:rPr lang="en-GB" sz="2200" dirty="0"/>
              <a:t>(e.g., </a:t>
            </a:r>
            <a:r>
              <a:rPr lang="en-GB" sz="2200" dirty="0" err="1"/>
              <a:t>Naymenko</a:t>
            </a:r>
            <a:r>
              <a:rPr lang="en-GB" sz="2200" dirty="0"/>
              <a:t>, 2018 , Milanovic et al., 2015, </a:t>
            </a:r>
            <a:r>
              <a:rPr lang="en-GB" sz="2200" dirty="0" err="1"/>
              <a:t>Westerbeek</a:t>
            </a:r>
            <a:r>
              <a:rPr lang="en-GB" sz="2200" dirty="0"/>
              <a:t>, 2003)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0854D71-E0BE-78AA-73FA-7F3ABE1DB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" y="3362274"/>
            <a:ext cx="4504514" cy="267138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9410183-58F0-AA62-374C-5E0743EC0A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7161" y="2179605"/>
            <a:ext cx="3676832" cy="2206098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8C1F98D-77C9-59AC-01FD-066D16704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2400" y="4385703"/>
            <a:ext cx="3675096" cy="2449466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14D5D48-CFD1-4AEF-1DE7-CDBB2D40B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01879" y="3479833"/>
            <a:ext cx="3990121" cy="2660081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FB5AC919-B678-89DD-0C6B-73694D47AE6C}"/>
              </a:ext>
            </a:extLst>
          </p:cNvPr>
          <p:cNvSpPr txBox="1"/>
          <p:nvPr/>
        </p:nvSpPr>
        <p:spPr>
          <a:xfrm>
            <a:off x="-4998" y="1533274"/>
            <a:ext cx="121969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sz="3000" dirty="0" err="1"/>
              <a:t>Atrai</a:t>
            </a:r>
            <a:r>
              <a:rPr lang="en-GB" sz="3000" dirty="0"/>
              <a:t> </a:t>
            </a:r>
            <a:r>
              <a:rPr lang="en-GB" sz="3000" dirty="0" err="1"/>
              <a:t>os</a:t>
            </a:r>
            <a:r>
              <a:rPr lang="en-GB" sz="3000" dirty="0"/>
              <a:t> </a:t>
            </a:r>
            <a:r>
              <a:rPr lang="en-GB" sz="3000" dirty="0" err="1"/>
              <a:t>praticantes</a:t>
            </a:r>
            <a:r>
              <a:rPr lang="en-GB" sz="3000" dirty="0"/>
              <a:t>, </a:t>
            </a:r>
            <a:r>
              <a:rPr lang="en-GB" sz="3000" dirty="0" err="1"/>
              <a:t>transforma-os</a:t>
            </a:r>
            <a:r>
              <a:rPr lang="en-GB" sz="3000" dirty="0"/>
              <a:t> e </a:t>
            </a:r>
            <a:r>
              <a:rPr lang="en-GB" sz="3000" dirty="0" err="1"/>
              <a:t>proporciona-lhes</a:t>
            </a:r>
            <a:r>
              <a:rPr lang="en-GB" sz="3000" dirty="0"/>
              <a:t> um </a:t>
            </a:r>
            <a:r>
              <a:rPr lang="en-GB" sz="3000" dirty="0" err="1"/>
              <a:t>sentido</a:t>
            </a:r>
            <a:r>
              <a:rPr lang="en-GB" sz="3000" dirty="0"/>
              <a:t> social.</a:t>
            </a:r>
          </a:p>
        </p:txBody>
      </p:sp>
    </p:spTree>
    <p:extLst>
      <p:ext uri="{BB962C8B-B14F-4D97-AF65-F5344CB8AC3E}">
        <p14:creationId xmlns:p14="http://schemas.microsoft.com/office/powerpoint/2010/main" val="7984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667E91-6245-B364-D030-E49A05200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85" y="365125"/>
            <a:ext cx="11227633" cy="1325563"/>
          </a:xfrm>
        </p:spPr>
        <p:txBody>
          <a:bodyPr>
            <a:normAutofit fontScale="90000"/>
          </a:bodyPr>
          <a:lstStyle/>
          <a:p>
            <a:r>
              <a:rPr lang="pt-PT" dirty="0"/>
              <a:t>Esta evidência do efeito da prática </a:t>
            </a:r>
            <a:r>
              <a:rPr lang="pt-PT" dirty="0" err="1"/>
              <a:t>multi-desporto</a:t>
            </a:r>
            <a:r>
              <a:rPr lang="pt-PT" dirty="0"/>
              <a:t> tem equivalente noutros domínios de excelência humana?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DDAC1B-851A-36B0-CA38-23E06842B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951" y="1825625"/>
            <a:ext cx="11917180" cy="4351338"/>
          </a:xfrm>
        </p:spPr>
        <p:txBody>
          <a:bodyPr>
            <a:normAutofit/>
          </a:bodyPr>
          <a:lstStyle/>
          <a:p>
            <a:r>
              <a:rPr lang="pt-PT" dirty="0"/>
              <a:t>Um estudo sobre premiados com o Nobel mostrou que 87% investigaram noutros domínios diferentes daquele em que ganharam o prémio </a:t>
            </a:r>
            <a:r>
              <a:rPr lang="pt-PT" sz="2000" dirty="0"/>
              <a:t>(Graf, 2015)</a:t>
            </a:r>
            <a:r>
              <a:rPr lang="pt-PT" dirty="0"/>
              <a:t>.</a:t>
            </a:r>
          </a:p>
          <a:p>
            <a:r>
              <a:rPr lang="pt-PT" dirty="0"/>
              <a:t>Comparativamente aos premiados do </a:t>
            </a:r>
            <a:r>
              <a:rPr lang="pt-PT" dirty="0" err="1"/>
              <a:t>Leibnitz</a:t>
            </a:r>
            <a:r>
              <a:rPr lang="pt-PT" dirty="0"/>
              <a:t>, os vencedores do Nobel</a:t>
            </a:r>
          </a:p>
          <a:p>
            <a:pPr lvl="1"/>
            <a:r>
              <a:rPr lang="pt-PT" dirty="0"/>
              <a:t>menos bolsas em estudantes, </a:t>
            </a:r>
          </a:p>
          <a:p>
            <a:pPr lvl="1"/>
            <a:r>
              <a:rPr lang="pt-PT" dirty="0"/>
              <a:t>mais tempo até serem prof. catedráticos, </a:t>
            </a:r>
          </a:p>
          <a:p>
            <a:pPr lvl="1"/>
            <a:r>
              <a:rPr lang="pt-PT" dirty="0"/>
              <a:t>mais tempo até serem premiados.</a:t>
            </a:r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F2EC1E0-7FCE-62CE-0E0E-A82714C4CA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5458" y="3282846"/>
            <a:ext cx="6256523" cy="35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636" y="274638"/>
            <a:ext cx="10927830" cy="1143000"/>
          </a:xfrm>
        </p:spPr>
        <p:txBody>
          <a:bodyPr>
            <a:noAutofit/>
          </a:bodyPr>
          <a:lstStyle/>
          <a:p>
            <a:r>
              <a:rPr lang="en-GB" dirty="0"/>
              <a:t>A </a:t>
            </a:r>
            <a:r>
              <a:rPr lang="en-GB" dirty="0" err="1"/>
              <a:t>dinâmica</a:t>
            </a:r>
            <a:r>
              <a:rPr lang="en-GB" dirty="0"/>
              <a:t> </a:t>
            </a:r>
            <a:r>
              <a:rPr lang="en-GB" dirty="0" err="1"/>
              <a:t>complexa</a:t>
            </a:r>
            <a:r>
              <a:rPr lang="en-GB" dirty="0"/>
              <a:t> do </a:t>
            </a:r>
            <a:r>
              <a:rPr lang="en-GB" dirty="0" err="1"/>
              <a:t>desenvolvimento</a:t>
            </a:r>
            <a:r>
              <a:rPr lang="en-GB" dirty="0"/>
              <a:t> da </a:t>
            </a:r>
            <a:r>
              <a:rPr lang="en-GB" dirty="0" err="1"/>
              <a:t>excelência</a:t>
            </a:r>
            <a:r>
              <a:rPr lang="en-GB" dirty="0"/>
              <a:t> </a:t>
            </a:r>
            <a:r>
              <a:rPr lang="en-GB" sz="2000" dirty="0"/>
              <a:t>(</a:t>
            </a:r>
            <a:r>
              <a:rPr lang="en-GB" sz="2000" dirty="0" err="1"/>
              <a:t>Brofenbrenner</a:t>
            </a:r>
            <a:r>
              <a:rPr lang="en-GB" sz="2000" dirty="0"/>
              <a:t> &amp; </a:t>
            </a:r>
            <a:r>
              <a:rPr lang="en-GB" sz="2000" dirty="0" err="1"/>
              <a:t>Moris</a:t>
            </a:r>
            <a:r>
              <a:rPr lang="en-GB" sz="2000" dirty="0"/>
              <a:t>, 2006)</a:t>
            </a:r>
            <a:endParaRPr lang="pt-PT" sz="4000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9631993"/>
              </p:ext>
            </p:extLst>
          </p:nvPr>
        </p:nvGraphicFramePr>
        <p:xfrm>
          <a:off x="551913" y="1588392"/>
          <a:ext cx="11225359" cy="4167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Document" r:id="rId4" imgW="7696200" imgH="2857500" progId="Word.Document.12">
                  <p:embed/>
                </p:oleObj>
              </mc:Choice>
              <mc:Fallback>
                <p:oleObj name="Document" r:id="rId4" imgW="7696200" imgH="2857500" progId="Word.Document.12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1913" y="1588392"/>
                        <a:ext cx="11225359" cy="4167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414728" y="5875476"/>
            <a:ext cx="113625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Times New Roman"/>
                <a:cs typeface="Times New Roman"/>
              </a:rPr>
              <a:t>Araújo, D., Fonseca, C., </a:t>
            </a:r>
            <a:r>
              <a:rPr lang="en-US" sz="2000" b="1" dirty="0" err="1">
                <a:latin typeface="Times New Roman"/>
                <a:cs typeface="Times New Roman"/>
              </a:rPr>
              <a:t>Davids</a:t>
            </a:r>
            <a:r>
              <a:rPr lang="en-US" sz="2000" b="1" dirty="0">
                <a:latin typeface="Times New Roman"/>
                <a:cs typeface="Times New Roman"/>
              </a:rPr>
              <a:t>, K., </a:t>
            </a:r>
            <a:r>
              <a:rPr lang="en-US" sz="2000" b="1" dirty="0" err="1">
                <a:latin typeface="Times New Roman"/>
                <a:cs typeface="Times New Roman"/>
              </a:rPr>
              <a:t>Garganta</a:t>
            </a:r>
            <a:r>
              <a:rPr lang="en-US" sz="2000" b="1" dirty="0">
                <a:latin typeface="Times New Roman"/>
                <a:cs typeface="Times New Roman"/>
              </a:rPr>
              <a:t>, J., </a:t>
            </a:r>
            <a:r>
              <a:rPr lang="en-US" sz="2000" b="1" dirty="0" err="1">
                <a:latin typeface="Times New Roman"/>
                <a:cs typeface="Times New Roman"/>
              </a:rPr>
              <a:t>Volossovitch</a:t>
            </a:r>
            <a:r>
              <a:rPr lang="en-US" sz="2000" b="1" dirty="0">
                <a:latin typeface="Times New Roman"/>
                <a:cs typeface="Times New Roman"/>
              </a:rPr>
              <a:t>, A., </a:t>
            </a:r>
            <a:r>
              <a:rPr lang="en-US" sz="2000" b="1" dirty="0" err="1">
                <a:latin typeface="Times New Roman"/>
                <a:cs typeface="Times New Roman"/>
              </a:rPr>
              <a:t>Brandão</a:t>
            </a:r>
            <a:r>
              <a:rPr lang="en-US" sz="2000" b="1" dirty="0">
                <a:latin typeface="Times New Roman"/>
                <a:cs typeface="Times New Roman"/>
              </a:rPr>
              <a:t>, R. &amp; Krebs, R. </a:t>
            </a:r>
            <a:r>
              <a:rPr lang="en-US" sz="2000" dirty="0">
                <a:latin typeface="Times New Roman"/>
                <a:cs typeface="Times New Roman"/>
              </a:rPr>
              <a:t>(2010). The role of ecological constraints on expertise development. </a:t>
            </a:r>
            <a:r>
              <a:rPr lang="en-US" sz="2000" i="1" dirty="0">
                <a:latin typeface="Times New Roman"/>
                <a:cs typeface="Times New Roman"/>
              </a:rPr>
              <a:t>Talent Development &amp; Excellence, 2</a:t>
            </a:r>
            <a:r>
              <a:rPr lang="en-US" sz="2000" dirty="0">
                <a:latin typeface="Times New Roman"/>
                <a:cs typeface="Times New Roman"/>
              </a:rPr>
              <a:t>(2), 165-179.</a:t>
            </a:r>
          </a:p>
        </p:txBody>
      </p:sp>
    </p:spTree>
    <p:extLst>
      <p:ext uri="{BB962C8B-B14F-4D97-AF65-F5344CB8AC3E}">
        <p14:creationId xmlns:p14="http://schemas.microsoft.com/office/powerpoint/2010/main" val="1317269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D12F48-A643-A244-6633-3420F675E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11" y="365125"/>
            <a:ext cx="12057089" cy="1325563"/>
          </a:xfrm>
        </p:spPr>
        <p:txBody>
          <a:bodyPr>
            <a:normAutofit fontScale="90000"/>
          </a:bodyPr>
          <a:lstStyle/>
          <a:p>
            <a:r>
              <a:rPr lang="pt-PT" dirty="0"/>
              <a:t>Que estrutura social oferece suporte institucional, supervisão de professores e conhecimento organizado para preparar futuros profissionais de excelência?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17338FB-5C89-7555-70BB-99BF70228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12" y="1820370"/>
            <a:ext cx="6250894" cy="3516128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4955AF6-8A80-43AE-E40B-C0931D36C4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806" y="2987204"/>
            <a:ext cx="5806194" cy="387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4923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>
            <a:extLst>
              <a:ext uri="{FF2B5EF4-FFF2-40B4-BE49-F238E27FC236}">
                <a16:creationId xmlns:a16="http://schemas.microsoft.com/office/drawing/2014/main" id="{B97D043C-0522-FA3C-848E-B44D6574E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2388"/>
            <a:ext cx="8382000" cy="675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CAABC28B-FAAF-041F-514F-4D9E5DD5E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3045" y="228600"/>
            <a:ext cx="11347939" cy="990600"/>
          </a:xfrm>
        </p:spPr>
        <p:txBody>
          <a:bodyPr>
            <a:normAutofit fontScale="90000"/>
          </a:bodyPr>
          <a:lstStyle/>
          <a:p>
            <a:r>
              <a:rPr lang="pt-PT" altLang="pt-PT" dirty="0"/>
              <a:t>Competências do </a:t>
            </a:r>
            <a:r>
              <a:rPr lang="pt-PT" altLang="pt-PT"/>
              <a:t>desporto transferíveis para </a:t>
            </a:r>
            <a:r>
              <a:rPr lang="pt-PT" altLang="pt-PT" dirty="0"/>
              <a:t>outros contextos profissionais</a:t>
            </a:r>
            <a:endParaRPr lang="en-GB" altLang="pt-PT" dirty="0"/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7137B92-EBCD-FCBC-72B7-7BCC944C20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33045" y="2677936"/>
            <a:ext cx="11043139" cy="4127676"/>
          </a:xfrm>
          <a:solidFill>
            <a:schemeClr val="hlink">
              <a:alpha val="50195"/>
            </a:schemeClr>
          </a:solidFill>
        </p:spPr>
        <p:txBody>
          <a:bodyPr>
            <a:noAutofit/>
          </a:bodyPr>
          <a:lstStyle/>
          <a:p>
            <a:r>
              <a:rPr lang="pt-PT" altLang="pt-PT" sz="3200" dirty="0"/>
              <a:t>Aceitar riscos razoáveis;</a:t>
            </a:r>
          </a:p>
          <a:p>
            <a:r>
              <a:rPr lang="pt-PT" altLang="pt-PT" sz="3200" dirty="0"/>
              <a:t>Procurar feedback sobre a sua atividade;</a:t>
            </a:r>
          </a:p>
          <a:p>
            <a:r>
              <a:rPr lang="pt-PT" altLang="pt-PT" sz="3200" dirty="0"/>
              <a:t>Demonstrar uma alta persistência nas atividades;</a:t>
            </a:r>
          </a:p>
          <a:p>
            <a:r>
              <a:rPr lang="pt-PT" altLang="pt-PT" sz="3200" dirty="0"/>
              <a:t>Assumir riscos razoáveis e a responsabilidade das suas ações;</a:t>
            </a:r>
          </a:p>
          <a:p>
            <a:r>
              <a:rPr lang="pt-PT" altLang="pt-PT" sz="3200" dirty="0"/>
              <a:t>Estabelecer objetivos desafiantes, que exijam muito esforço;</a:t>
            </a:r>
          </a:p>
          <a:p>
            <a:r>
              <a:rPr lang="pt-PT" altLang="pt-PT" sz="3200" dirty="0"/>
              <a:t>Encontrar formas de fazer o que tem de ser feito;</a:t>
            </a:r>
          </a:p>
          <a:p>
            <a:r>
              <a:rPr lang="pt-PT" altLang="pt-PT" sz="3200" dirty="0"/>
              <a:t>Aprender a tomar decisões apropriadas a cada situação.</a:t>
            </a:r>
          </a:p>
        </p:txBody>
      </p:sp>
    </p:spTree>
    <p:extLst>
      <p:ext uri="{BB962C8B-B14F-4D97-AF65-F5344CB8AC3E}">
        <p14:creationId xmlns:p14="http://schemas.microsoft.com/office/powerpoint/2010/main" val="117043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11" grpId="0" uiExpand="1" build="p" autoUpdateAnimBg="0"/>
      <p:bldP spid="17411" grpId="1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FB49F-FDE2-373F-722C-24908553B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O desporto (escolar) oferece um dos mais importantes contributos para a excelência humana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C1BBC5C-E692-A796-398D-C8BB3ED93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4327"/>
            <a:ext cx="4419600" cy="361367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4B80534-296D-538B-A3D8-1ABB8F860D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0523"/>
            <a:ext cx="4419600" cy="18415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F6E2059-984C-0487-4FBA-F1CF850C0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177" y="2050523"/>
            <a:ext cx="3937823" cy="220851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A6EF1D3C-99A1-A9F8-17BD-F776D7BCC6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4590" y="4259037"/>
            <a:ext cx="3937822" cy="2598963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5EF7DF34-672B-3602-6C56-2A5CFFEE9C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2175" y="2050523"/>
            <a:ext cx="4087327" cy="230423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2044EF0-4FD1-6FFA-0D87-0A99E379BE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2175" y="4339763"/>
            <a:ext cx="4087327" cy="272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068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931BD9-DB45-9344-9136-BE1796FE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270" y="365125"/>
            <a:ext cx="10515600" cy="1325563"/>
          </a:xfrm>
        </p:spPr>
        <p:txBody>
          <a:bodyPr/>
          <a:lstStyle/>
          <a:p>
            <a:r>
              <a:rPr lang="pt-PT" dirty="0"/>
              <a:t>Desporto (escolar) promove o comportamento inteligente: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A076D57-A33C-EC4A-AE16-22E6AD6924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2498264"/>
            <a:ext cx="11947161" cy="3388905"/>
          </a:xfrm>
        </p:spPr>
        <p:txBody>
          <a:bodyPr>
            <a:normAutofit lnSpcReduction="10000"/>
          </a:bodyPr>
          <a:lstStyle/>
          <a:p>
            <a:r>
              <a:rPr lang="pt-PT" dirty="0"/>
              <a:t>é baseado no </a:t>
            </a:r>
            <a:r>
              <a:rPr lang="pt-PT" u="sng" dirty="0"/>
              <a:t>corpo</a:t>
            </a:r>
            <a:r>
              <a:rPr lang="pt-PT" dirty="0"/>
              <a:t>, como agente de conhecimento que unifica a nossa experiência naquilo que fazemos. </a:t>
            </a:r>
          </a:p>
          <a:p>
            <a:r>
              <a:rPr lang="pt-PT" dirty="0"/>
              <a:t>é baseado na </a:t>
            </a:r>
            <a:r>
              <a:rPr lang="pt-PT" u="sng" dirty="0"/>
              <a:t>situação</a:t>
            </a:r>
            <a:r>
              <a:rPr lang="pt-PT" dirty="0"/>
              <a:t>, sem a qual o comportamento não pode ocorrer, não existe. </a:t>
            </a:r>
          </a:p>
          <a:p>
            <a:r>
              <a:rPr lang="pt-PT" dirty="0"/>
              <a:t>é baseado na </a:t>
            </a:r>
            <a:r>
              <a:rPr lang="pt-PT" u="sng" dirty="0"/>
              <a:t>intencionalidade</a:t>
            </a:r>
            <a:r>
              <a:rPr lang="pt-PT" dirty="0"/>
              <a:t> em lidar com a situação, de modo a que o corpo em ação acomode as circunstâncias para realizar a atividade, de modo eficaz e sustentado.</a:t>
            </a:r>
          </a:p>
          <a:p>
            <a:pPr lvl="1"/>
            <a:r>
              <a:rPr lang="pt-PT" dirty="0"/>
              <a:t>Intenção não é uma instrução prévia, mas um modo de agir, de realizar a atividade.</a:t>
            </a:r>
          </a:p>
          <a:p>
            <a:endParaRPr lang="pt-PT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6FC39A6-472B-594F-8B0E-D65D6D3BB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4766" y="0"/>
            <a:ext cx="1617233" cy="241378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594C14E-90D4-4C4F-98A1-DBFC534E7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8735" y="279217"/>
            <a:ext cx="1147354" cy="15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0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699651-88F3-DF4A-B817-3667B44892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PT"/>
          </a:p>
        </p:txBody>
      </p:sp>
      <p:pic>
        <p:nvPicPr>
          <p:cNvPr id="3" name="RonadoCostasRaul.mp4" descr="RonadoCostasRaul.mp4">
            <a:hlinkClick r:id="" action="ppaction://media"/>
            <a:extLst>
              <a:ext uri="{FF2B5EF4-FFF2-40B4-BE49-F238E27FC236}">
                <a16:creationId xmlns:a16="http://schemas.microsoft.com/office/drawing/2014/main" id="{5ADC2895-26A5-3428-E170-67EED81FCD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636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0760AB-437A-1F40-ACE4-CAFCC124A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33941"/>
            <a:ext cx="8572973" cy="1325563"/>
          </a:xfrm>
        </p:spPr>
        <p:txBody>
          <a:bodyPr>
            <a:normAutofit/>
          </a:bodyPr>
          <a:lstStyle/>
          <a:p>
            <a:r>
              <a:rPr lang="pt-PT" sz="4000" dirty="0"/>
              <a:t>O fair-play é uma das contribuições mais importantes do desporto para a ética.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A0A25F1-4E88-294E-B766-39E298243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61" y="3344779"/>
            <a:ext cx="10556708" cy="3337510"/>
          </a:xfrm>
        </p:spPr>
        <p:txBody>
          <a:bodyPr>
            <a:normAutofit/>
          </a:bodyPr>
          <a:lstStyle/>
          <a:p>
            <a:r>
              <a:rPr lang="pt-PT" dirty="0"/>
              <a:t>O fair-play não é inerente ao desporto, depende do que é valorizado no contexto sociocultural em que é praticado</a:t>
            </a:r>
          </a:p>
          <a:p>
            <a:r>
              <a:rPr lang="pt-PT" dirty="0"/>
              <a:t>O desporto não contribui para a excelência humana por si só, depende de como se </a:t>
            </a:r>
            <a:r>
              <a:rPr lang="pt-PT" b="1" dirty="0"/>
              <a:t>vive</a:t>
            </a:r>
            <a:r>
              <a:rPr lang="pt-PT" dirty="0"/>
              <a:t> a sua prática. </a:t>
            </a:r>
          </a:p>
          <a:p>
            <a:r>
              <a:rPr lang="pt-PT" dirty="0"/>
              <a:t>O desporto escolar é praticado num contexto educacional onde se pode </a:t>
            </a:r>
            <a:r>
              <a:rPr lang="pt-PT" b="1" dirty="0"/>
              <a:t>viver</a:t>
            </a:r>
            <a:r>
              <a:rPr lang="pt-PT" dirty="0"/>
              <a:t> o fair-play.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5C337F2-B8EB-659C-23E8-A735CE33D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974" y="13645"/>
            <a:ext cx="3476679" cy="320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92C484-ABB2-BD4E-AC93-79D185FA3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254" y="239293"/>
            <a:ext cx="10838411" cy="1325563"/>
          </a:xfrm>
        </p:spPr>
        <p:txBody>
          <a:bodyPr>
            <a:normAutofit/>
          </a:bodyPr>
          <a:lstStyle/>
          <a:p>
            <a:r>
              <a:rPr lang="pt-PT" dirty="0"/>
              <a:t>“As virtudes podem ser vistas como valores morais em ato” </a:t>
            </a:r>
            <a:r>
              <a:rPr lang="pt-PT" sz="2800" dirty="0"/>
              <a:t>(Palma e Eleutério, 2021)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3A87148F-D290-2B48-83CE-C7D332B68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1825625"/>
            <a:ext cx="11913450" cy="4793082"/>
          </a:xfrm>
        </p:spPr>
        <p:txBody>
          <a:bodyPr>
            <a:normAutofit/>
          </a:bodyPr>
          <a:lstStyle/>
          <a:p>
            <a:r>
              <a:rPr lang="pt-PT" sz="3200" dirty="0"/>
              <a:t>Ações desenvolvem-se em ações, em termos técnicos </a:t>
            </a:r>
          </a:p>
          <a:p>
            <a:r>
              <a:rPr lang="pt-PT" sz="3200" dirty="0"/>
              <a:t>...mas também estéticos, e éticos. </a:t>
            </a:r>
          </a:p>
          <a:p>
            <a:endParaRPr lang="pt-PT" sz="3200" dirty="0"/>
          </a:p>
          <a:p>
            <a:r>
              <a:rPr lang="pt-PT" sz="3200" dirty="0"/>
              <a:t>A educação é um processo de partilha social que enfatiza a oportunidade e a descoberta, mais que a transferência de informação </a:t>
            </a:r>
            <a:r>
              <a:rPr lang="pt-PT" sz="2400" dirty="0"/>
              <a:t>(</a:t>
            </a:r>
            <a:r>
              <a:rPr lang="pt-PT" sz="2400" dirty="0" err="1"/>
              <a:t>Dewey</a:t>
            </a:r>
            <a:r>
              <a:rPr lang="pt-PT" sz="2400" dirty="0"/>
              <a:t>, 1938)</a:t>
            </a:r>
            <a:r>
              <a:rPr lang="pt-PT" sz="3200" dirty="0"/>
              <a:t>. </a:t>
            </a:r>
          </a:p>
          <a:p>
            <a:endParaRPr lang="pt-PT" sz="3200" dirty="0"/>
          </a:p>
          <a:p>
            <a:r>
              <a:rPr lang="pt-PT" sz="3200" dirty="0"/>
              <a:t>Para agarrar as oportunidades (valores) é necessário desenvolver competências (virtudes).</a:t>
            </a:r>
          </a:p>
          <a:p>
            <a:pPr marL="457200" lvl="1" indent="0">
              <a:buNone/>
            </a:pPr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D7D3280E-487B-694F-ADD4-95DF201DB2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7503" y="0"/>
            <a:ext cx="1954497" cy="180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34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54BB6D-A68A-A140-9481-E9AFCDCCA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95148" cy="1325563"/>
          </a:xfrm>
        </p:spPr>
        <p:txBody>
          <a:bodyPr/>
          <a:lstStyle/>
          <a:p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C0D0629F-34D4-F844-B8B6-ED1B4A31B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608554"/>
            <a:ext cx="12004430" cy="2709139"/>
          </a:xfrm>
        </p:spPr>
        <p:txBody>
          <a:bodyPr>
            <a:normAutofit/>
          </a:bodyPr>
          <a:lstStyle/>
          <a:p>
            <a:r>
              <a:rPr lang="pt-PT" dirty="0"/>
              <a:t>Os valores e as virtudes são desenvolvidos ao longo do tempo através das oportunidades partilhadas em treino e a facilitação de competências, constituindo uma </a:t>
            </a:r>
            <a:r>
              <a:rPr lang="pt-PT" i="1" dirty="0"/>
              <a:t>forma de praticar</a:t>
            </a:r>
            <a:r>
              <a:rPr lang="pt-PT" dirty="0"/>
              <a:t>. </a:t>
            </a:r>
          </a:p>
          <a:p>
            <a:r>
              <a:rPr lang="pt-PT" dirty="0"/>
              <a:t>A persuasão pelo exemplo, o diálogo participativo, a vivência e a experiência são a via para se mudar, pela praxis, uma ‘forma de praticar’ para outra.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9DA293C-2EB3-914F-A281-36AB26345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487" y="141419"/>
            <a:ext cx="5508511" cy="309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8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3" name="Rectangle 1027">
            <a:extLst>
              <a:ext uri="{FF2B5EF4-FFF2-40B4-BE49-F238E27FC236}">
                <a16:creationId xmlns:a16="http://schemas.microsoft.com/office/drawing/2014/main" id="{CA7C7736-3DC2-0F85-EE01-0B4E002A2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087" y="152400"/>
            <a:ext cx="736098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PT" altLang="pt-PT" sz="4900" dirty="0"/>
              <a:t>Características do praticante de excelência </a:t>
            </a:r>
            <a:r>
              <a:rPr lang="pt-PT" altLang="pt-PT" sz="2200" dirty="0"/>
              <a:t>(</a:t>
            </a:r>
            <a:r>
              <a:rPr lang="pt-PT" altLang="pt-PT" sz="2200" dirty="0" err="1"/>
              <a:t>Baker</a:t>
            </a:r>
            <a:r>
              <a:rPr lang="pt-PT" altLang="pt-PT" sz="2200" dirty="0"/>
              <a:t> </a:t>
            </a:r>
            <a:r>
              <a:rPr lang="pt-PT" altLang="pt-PT" sz="2200" dirty="0" err="1"/>
              <a:t>et</a:t>
            </a:r>
            <a:r>
              <a:rPr lang="pt-PT" altLang="pt-PT" sz="2200" dirty="0"/>
              <a:t> al., 2017)</a:t>
            </a:r>
            <a:endParaRPr lang="en-GB" altLang="pt-PT" sz="2200" dirty="0"/>
          </a:p>
        </p:txBody>
      </p:sp>
      <p:sp>
        <p:nvSpPr>
          <p:cNvPr id="168964" name="Rectangle 1028">
            <a:extLst>
              <a:ext uri="{FF2B5EF4-FFF2-40B4-BE49-F238E27FC236}">
                <a16:creationId xmlns:a16="http://schemas.microsoft.com/office/drawing/2014/main" id="{D47F13D9-59A7-B2DA-9A2E-825AE8FC7A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3060" y="2338465"/>
            <a:ext cx="10774669" cy="4107306"/>
          </a:xfrm>
        </p:spPr>
        <p:txBody>
          <a:bodyPr>
            <a:noAutofit/>
          </a:bodyPr>
          <a:lstStyle/>
          <a:p>
            <a:r>
              <a:rPr lang="pt-PT" altLang="pt-PT" sz="3200" dirty="0"/>
              <a:t>Aceitar riscos razoáveis;</a:t>
            </a:r>
          </a:p>
          <a:p>
            <a:r>
              <a:rPr lang="pt-PT" altLang="pt-PT" sz="3200" dirty="0"/>
              <a:t>Procurar feedback sobre a sua atividade;</a:t>
            </a:r>
          </a:p>
          <a:p>
            <a:r>
              <a:rPr lang="pt-PT" altLang="pt-PT" sz="3200" dirty="0"/>
              <a:t>Demonstrar uma alta persistência nas atividades;</a:t>
            </a:r>
          </a:p>
          <a:p>
            <a:r>
              <a:rPr lang="pt-PT" altLang="pt-PT" sz="3200" dirty="0"/>
              <a:t>Assumir riscos razoáveis e a responsabilidade das suas ações;</a:t>
            </a:r>
          </a:p>
          <a:p>
            <a:r>
              <a:rPr lang="pt-PT" altLang="pt-PT" sz="3200" dirty="0"/>
              <a:t>Estabelecer objetivos desafiantes, que exijam muito esforço;</a:t>
            </a:r>
          </a:p>
          <a:p>
            <a:r>
              <a:rPr lang="pt-PT" altLang="pt-PT" sz="3200" dirty="0"/>
              <a:t>Encontrar formas de fazer o que tem de ser feito;</a:t>
            </a:r>
          </a:p>
          <a:p>
            <a:r>
              <a:rPr lang="pt-PT" altLang="pt-PT" sz="3200" dirty="0"/>
              <a:t>Aprender a tomar decisões apropriadas a cada situação.</a:t>
            </a:r>
            <a:endParaRPr lang="en-GB" altLang="pt-PT" sz="3200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2DB810F-8CBC-D8A9-A31F-1F37890B5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516" y="-1"/>
            <a:ext cx="4849484" cy="3222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3" grpId="1"/>
      <p:bldP spid="168964" grpI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036247-5FB0-7B40-AD10-E544A9395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70" y="455558"/>
            <a:ext cx="10515600" cy="1325563"/>
          </a:xfrm>
        </p:spPr>
        <p:txBody>
          <a:bodyPr>
            <a:normAutofit/>
          </a:bodyPr>
          <a:lstStyle/>
          <a:p>
            <a:r>
              <a:rPr lang="pt-PT" dirty="0"/>
              <a:t>AIK </a:t>
            </a:r>
            <a:r>
              <a:rPr lang="pt-PT" dirty="0" err="1"/>
              <a:t>Stockholm</a:t>
            </a:r>
            <a:r>
              <a:rPr lang="pt-PT" dirty="0"/>
              <a:t> mudou uma forma de praticar centrada na ‘vitória a todo o custo’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EF6DF2A-8390-4A4A-94C1-EAFC9F129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792" y="214153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PT" dirty="0"/>
              <a:t>1) ter como prioridade o bem-estar das crianças; </a:t>
            </a:r>
          </a:p>
          <a:p>
            <a:pPr marL="0" indent="0">
              <a:buNone/>
            </a:pPr>
            <a:r>
              <a:rPr lang="pt-PT" dirty="0"/>
              <a:t>2) apoiar-se na documentação emanada quer pela Convenção das Nações Unidas para os Direitos da Criança e outros documentos; e </a:t>
            </a:r>
          </a:p>
          <a:p>
            <a:pPr marL="0" indent="0">
              <a:buNone/>
            </a:pPr>
            <a:r>
              <a:rPr lang="pt-PT" dirty="0"/>
              <a:t>3) assegurar a promoção de um maior número de jogadores  para as equipas de sub-16, sub-17,  sub-19 e sénior. 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/>
              <a:t>Por exemplo</a:t>
            </a:r>
          </a:p>
          <a:p>
            <a:pPr marL="0" indent="0">
              <a:buNone/>
            </a:pPr>
            <a:r>
              <a:rPr lang="pt-PT" dirty="0"/>
              <a:t>- passar a bola ‘com respeito’.</a:t>
            </a:r>
          </a:p>
          <a:p>
            <a:pPr marL="0" indent="0">
              <a:buNone/>
            </a:pPr>
            <a:r>
              <a:rPr lang="pt-PT" dirty="0"/>
              <a:t>- ‘encarregado do estilo AIK’ nas atividades diárias (e.g. WhatsApp)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0CFF97B-7050-2C4D-A4BB-9C93FA9B90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3755" y="144379"/>
            <a:ext cx="1679275" cy="209349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B98C49A-CB2A-ADAB-456C-E518D2D15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1222" y="4047344"/>
            <a:ext cx="1831808" cy="20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59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>
            <a:extLst>
              <a:ext uri="{FF2B5EF4-FFF2-40B4-BE49-F238E27FC236}">
                <a16:creationId xmlns:a16="http://schemas.microsoft.com/office/drawing/2014/main" id="{254093C6-8B6F-274B-9434-B450E80D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" y="289560"/>
            <a:ext cx="8757920" cy="656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>
            <a:extLst>
              <a:ext uri="{FF2B5EF4-FFF2-40B4-BE49-F238E27FC236}">
                <a16:creationId xmlns:a16="http://schemas.microsoft.com/office/drawing/2014/main" id="{59D41E06-8388-A145-9590-58CEDE1457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6720" y="1184223"/>
            <a:ext cx="6607831" cy="1143000"/>
          </a:xfrm>
        </p:spPr>
        <p:txBody>
          <a:bodyPr>
            <a:normAutofit fontScale="90000"/>
          </a:bodyPr>
          <a:lstStyle/>
          <a:p>
            <a:r>
              <a:rPr lang="pt-PT" altLang="pt-PT" i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Oportunidades~competências</a:t>
            </a:r>
            <a:r>
              <a:rPr lang="pt-PT" altLang="pt-PT" i="1" dirty="0">
                <a:solidFill>
                  <a:schemeClr val="bg1"/>
                </a:solidFill>
                <a:ea typeface="ＭＳ Ｐゴシック" panose="020B0600070205080204" pitchFamily="34" charset="-128"/>
              </a:rPr>
              <a:t>=</a:t>
            </a:r>
            <a:br>
              <a:rPr lang="pt-PT" altLang="pt-PT" i="1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pt-PT" altLang="pt-PT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Valores~virtudes</a:t>
            </a:r>
            <a:endParaRPr lang="en-GB" altLang="pt-PT" i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BFF69B7-D05C-775A-B06F-BC267BC23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09" y="228600"/>
            <a:ext cx="9966347" cy="6629400"/>
          </a:xfrm>
          <a:prstGeom prst="rect">
            <a:avLst/>
          </a:prstGeom>
        </p:spPr>
      </p:pic>
      <p:sp>
        <p:nvSpPr>
          <p:cNvPr id="57346" name="Rectangle 2">
            <a:extLst>
              <a:ext uri="{FF2B5EF4-FFF2-40B4-BE49-F238E27FC236}">
                <a16:creationId xmlns:a16="http://schemas.microsoft.com/office/drawing/2014/main" id="{59D41E06-8388-A145-9590-58CEDE1457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37410" y="2686050"/>
            <a:ext cx="7917180" cy="857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t-PT" altLang="pt-PT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Valores~virtudes</a:t>
            </a:r>
            <a:r>
              <a:rPr lang="pt-PT" altLang="pt-PT" dirty="0">
                <a:solidFill>
                  <a:schemeClr val="bg1"/>
                </a:solidFill>
                <a:ea typeface="ＭＳ Ｐゴシック" panose="020B0600070205080204" pitchFamily="34" charset="-128"/>
              </a:rPr>
              <a:t> = </a:t>
            </a:r>
            <a:r>
              <a:rPr lang="pt-PT" altLang="pt-PT" i="1" dirty="0" err="1">
                <a:solidFill>
                  <a:schemeClr val="bg1"/>
                </a:solidFill>
                <a:ea typeface="ＭＳ Ｐゴシック" panose="020B0600070205080204" pitchFamily="34" charset="-128"/>
              </a:rPr>
              <a:t>Oportunidades~Competências</a:t>
            </a:r>
            <a:endParaRPr lang="en-GB" altLang="pt-PT" i="1" dirty="0">
              <a:solidFill>
                <a:schemeClr val="bg1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23371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9B136F-55A9-044B-8E42-7029BA7F9F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8295" y="1875203"/>
            <a:ext cx="10873409" cy="1790700"/>
          </a:xfrm>
        </p:spPr>
        <p:txBody>
          <a:bodyPr>
            <a:normAutofit/>
          </a:bodyPr>
          <a:lstStyle/>
          <a:p>
            <a:r>
              <a:rPr lang="pt-PT" b="1" dirty="0"/>
              <a:t>O desporto (escolar) ao serviço da excelência humana</a:t>
            </a:r>
            <a:endParaRPr lang="pt-PT" sz="6000" dirty="0"/>
          </a:p>
        </p:txBody>
      </p:sp>
      <p:pic>
        <p:nvPicPr>
          <p:cNvPr id="4" name="Picture 1" descr="ciper-3.gif">
            <a:extLst>
              <a:ext uri="{FF2B5EF4-FFF2-40B4-BE49-F238E27FC236}">
                <a16:creationId xmlns:a16="http://schemas.microsoft.com/office/drawing/2014/main" id="{B39F65A8-7750-F845-9540-32404CC5D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3345" y="5562508"/>
            <a:ext cx="1051332" cy="105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5497694-9820-0440-9D33-4A9E58020754}"/>
              </a:ext>
            </a:extLst>
          </p:cNvPr>
          <p:cNvSpPr txBox="1">
            <a:spLocks noChangeArrowheads="1"/>
          </p:cNvSpPr>
          <p:nvPr/>
        </p:nvSpPr>
        <p:spPr>
          <a:xfrm>
            <a:off x="2813303" y="3863515"/>
            <a:ext cx="6171671" cy="5715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b="1" i="1" dirty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 Duarte Araújo   </a:t>
            </a:r>
            <a:r>
              <a:rPr lang="fr-FR" b="1" i="1" dirty="0" err="1">
                <a:solidFill>
                  <a:srgbClr val="000000"/>
                </a:solidFill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daraujo@fmh.ulisboa.pt</a:t>
            </a:r>
            <a:endParaRPr lang="fr-FR" b="1" i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algn="l"/>
            <a:endParaRPr lang="fr-FR" b="1" i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  <a:p>
            <a:pPr algn="l"/>
            <a:endParaRPr lang="fr-FR" b="1" dirty="0">
              <a:solidFill>
                <a:srgbClr val="000000"/>
              </a:solidFill>
              <a:latin typeface="Calibri" panose="020F0502020204030204" pitchFamily="34" charset="0"/>
              <a:ea typeface="ＭＳ Ｐゴシック" charset="0"/>
              <a:cs typeface="Calibri" panose="020F0502020204030204" pitchFamily="34" charset="0"/>
            </a:endParaRPr>
          </a:p>
        </p:txBody>
      </p:sp>
      <p:pic>
        <p:nvPicPr>
          <p:cNvPr id="6" name="Picture 9" descr="LOGO Marco 2014 JPG.jpg">
            <a:extLst>
              <a:ext uri="{FF2B5EF4-FFF2-40B4-BE49-F238E27FC236}">
                <a16:creationId xmlns:a16="http://schemas.microsoft.com/office/drawing/2014/main" id="{6B6DD200-DD11-8B4F-8BED-BC791C2E03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23" y="5060883"/>
            <a:ext cx="3157978" cy="1797118"/>
          </a:xfrm>
          <a:prstGeom prst="rect">
            <a:avLst/>
          </a:prstGeom>
        </p:spPr>
      </p:pic>
      <p:pic>
        <p:nvPicPr>
          <p:cNvPr id="7" name="Picture 5" descr="fmh">
            <a:extLst>
              <a:ext uri="{FF2B5EF4-FFF2-40B4-BE49-F238E27FC236}">
                <a16:creationId xmlns:a16="http://schemas.microsoft.com/office/drawing/2014/main" id="{8FE7ACA4-28E4-FA47-A4AB-16003B8CB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676" y="359566"/>
            <a:ext cx="978231" cy="1011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E520236C-2D4F-C640-A1E2-4366AAEC5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2599" y="480223"/>
            <a:ext cx="3111766" cy="7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pt-PT" sz="1350" b="1" dirty="0">
                <a:cs typeface="Times New Roman" charset="0"/>
              </a:rPr>
              <a:t>Universidade de </a:t>
            </a:r>
            <a:r>
              <a:rPr lang="pt-PT" sz="1350" b="1" dirty="0" err="1">
                <a:cs typeface="Times New Roman" charset="0"/>
              </a:rPr>
              <a:t>lisboa</a:t>
            </a:r>
            <a:br>
              <a:rPr lang="pt-PT" sz="1350" b="1" dirty="0">
                <a:cs typeface="Times New Roman" charset="0"/>
              </a:rPr>
            </a:br>
            <a:r>
              <a:rPr lang="pt-PT" sz="1350" b="1" dirty="0">
                <a:cs typeface="Times New Roman" charset="0"/>
              </a:rPr>
              <a:t>Faculdade de Motricidade Humana</a:t>
            </a:r>
            <a:endParaRPr lang="pt-PT" sz="2400" b="1" dirty="0">
              <a:cs typeface="Times New Roman" charset="0"/>
            </a:endParaRPr>
          </a:p>
        </p:txBody>
      </p:sp>
      <p:pic>
        <p:nvPicPr>
          <p:cNvPr id="10" name="Picture 2" descr="Universidade de Lisboa – Wikipédia, a enciclopédia livre">
            <a:extLst>
              <a:ext uri="{FF2B5EF4-FFF2-40B4-BE49-F238E27FC236}">
                <a16:creationId xmlns:a16="http://schemas.microsoft.com/office/drawing/2014/main" id="{0454E3EC-242B-FE45-BA44-015E90B33F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04" b="27762"/>
          <a:stretch/>
        </p:blipFill>
        <p:spPr bwMode="auto">
          <a:xfrm>
            <a:off x="119027" y="268306"/>
            <a:ext cx="825895" cy="130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551C912-EE91-A70C-8A31-19E45DB92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036" y="0"/>
            <a:ext cx="2817928" cy="187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98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026">
            <a:extLst>
              <a:ext uri="{FF2B5EF4-FFF2-40B4-BE49-F238E27FC236}">
                <a16:creationId xmlns:a16="http://schemas.microsoft.com/office/drawing/2014/main" id="{13724748-9224-A541-A1F9-454B597EE9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8867" y="228600"/>
            <a:ext cx="10183989" cy="1143000"/>
          </a:xfrm>
        </p:spPr>
        <p:txBody>
          <a:bodyPr>
            <a:normAutofit fontScale="90000"/>
          </a:bodyPr>
          <a:lstStyle/>
          <a:p>
            <a:r>
              <a:rPr lang="pt-PT" altLang="pt-PT" dirty="0"/>
              <a:t>Como se chega ao desempenho de excelência?</a:t>
            </a:r>
            <a:endParaRPr lang="en-GB" altLang="pt-PT" dirty="0"/>
          </a:p>
        </p:txBody>
      </p:sp>
      <p:sp>
        <p:nvSpPr>
          <p:cNvPr id="80899" name="Rectangle 1027">
            <a:extLst>
              <a:ext uri="{FF2B5EF4-FFF2-40B4-BE49-F238E27FC236}">
                <a16:creationId xmlns:a16="http://schemas.microsoft.com/office/drawing/2014/main" id="{03903545-2D77-0E4E-B8AD-36BB4E1A6D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38424" y="2035949"/>
            <a:ext cx="10775092" cy="2749390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pt-PT" altLang="pt-PT" sz="3000" dirty="0"/>
              <a:t>Nasce-se assim, é genético</a:t>
            </a:r>
          </a:p>
          <a:p>
            <a:pPr marL="514350" indent="-514350">
              <a:buFont typeface="+mj-lt"/>
              <a:buAutoNum type="arabicPeriod"/>
            </a:pPr>
            <a:endParaRPr lang="pt-PT" altLang="pt-PT" dirty="0"/>
          </a:p>
          <a:p>
            <a:pPr marL="514350" indent="-514350">
              <a:buFont typeface="+mj-lt"/>
              <a:buAutoNum type="arabicPeriod"/>
            </a:pPr>
            <a:endParaRPr lang="pt-PT" altLang="pt-PT" dirty="0"/>
          </a:p>
          <a:p>
            <a:pPr marL="514350" indent="-514350">
              <a:buFont typeface="+mj-lt"/>
              <a:buAutoNum type="arabicPeriod"/>
            </a:pPr>
            <a:endParaRPr lang="pt-PT" altLang="pt-PT" dirty="0"/>
          </a:p>
          <a:p>
            <a:pPr marL="514350" indent="-514350">
              <a:buFont typeface="+mj-lt"/>
              <a:buAutoNum type="arabicPeriod"/>
            </a:pPr>
            <a:endParaRPr lang="pt-PT" altLang="pt-PT" dirty="0"/>
          </a:p>
          <a:p>
            <a:pPr marL="514350" indent="-514350">
              <a:buFont typeface="+mj-lt"/>
              <a:buAutoNum type="arabicPeriod"/>
            </a:pPr>
            <a:r>
              <a:rPr lang="pt-PT" altLang="pt-PT" sz="3000" dirty="0"/>
              <a:t>É o resultado de muito trabalho/treino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E1CCDC4-4ED6-DF44-9803-9FEAD0DB0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9896" y="2532416"/>
            <a:ext cx="4163620" cy="416362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A4701E2E-A528-6341-B592-2202CD15B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248" y="2499459"/>
            <a:ext cx="2980267" cy="16764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760C1D1-D39F-1949-86EC-01590EFC2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0248" y="4681829"/>
            <a:ext cx="2978578" cy="1978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026">
            <a:extLst>
              <a:ext uri="{FF2B5EF4-FFF2-40B4-BE49-F238E27FC236}">
                <a16:creationId xmlns:a16="http://schemas.microsoft.com/office/drawing/2014/main" id="{C5C1C66B-BD88-344D-ACE4-91371F8B5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altLang="pt-PT" dirty="0"/>
              <a:t>É genético!</a:t>
            </a:r>
            <a:endParaRPr lang="en-GB" altLang="pt-PT" dirty="0"/>
          </a:p>
        </p:txBody>
      </p:sp>
      <p:sp>
        <p:nvSpPr>
          <p:cNvPr id="81923" name="Rectangle 1027">
            <a:extLst>
              <a:ext uri="{FF2B5EF4-FFF2-40B4-BE49-F238E27FC236}">
                <a16:creationId xmlns:a16="http://schemas.microsoft.com/office/drawing/2014/main" id="{CC80CC58-8E47-8246-89BE-0E9ABAC782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852" y="2021880"/>
            <a:ext cx="11512446" cy="4454577"/>
          </a:xfrm>
        </p:spPr>
        <p:txBody>
          <a:bodyPr/>
          <a:lstStyle/>
          <a:p>
            <a:r>
              <a:rPr lang="pt-PT" altLang="pt-PT" dirty="0"/>
              <a:t>Se se </a:t>
            </a:r>
            <a:r>
              <a:rPr lang="pt-PT" altLang="pt-PT" dirty="0" err="1"/>
              <a:t>optimizarem</a:t>
            </a:r>
            <a:r>
              <a:rPr lang="pt-PT" altLang="pt-PT" dirty="0"/>
              <a:t> as influências do ambiente, o único </a:t>
            </a:r>
            <a:r>
              <a:rPr lang="pt-PT" altLang="pt-PT" dirty="0" err="1"/>
              <a:t>factor</a:t>
            </a:r>
            <a:r>
              <a:rPr lang="pt-PT" altLang="pt-PT" dirty="0"/>
              <a:t> que justifica a performance de alto nível é o genótipo.</a:t>
            </a:r>
          </a:p>
          <a:p>
            <a:pPr lvl="4"/>
            <a:endParaRPr lang="pt-PT" altLang="pt-PT" dirty="0"/>
          </a:p>
          <a:p>
            <a:r>
              <a:rPr lang="pt-PT" altLang="pt-PT" dirty="0"/>
              <a:t>Estudam-se gémeos, onde se calcula o coeficiente de heritabilidade. </a:t>
            </a:r>
          </a:p>
          <a:p>
            <a:pPr lvl="1"/>
            <a:r>
              <a:rPr lang="pt-PT" altLang="pt-PT" dirty="0"/>
              <a:t>Compara-se a semelhança de gémeos monozigóticos com a de gémeos dizigóticos.</a:t>
            </a:r>
          </a:p>
          <a:p>
            <a:pPr lvl="4"/>
            <a:endParaRPr lang="pt-PT" altLang="pt-PT" dirty="0"/>
          </a:p>
          <a:p>
            <a:r>
              <a:rPr lang="pt-PT" altLang="pt-PT" dirty="0"/>
              <a:t>Procura-se saber quanto a heritabilidade influencia a variação de um dado traço (fenótipo), o qual </a:t>
            </a:r>
            <a:r>
              <a:rPr lang="pt-PT" altLang="pt-PT" u="sng" dirty="0"/>
              <a:t>se assume</a:t>
            </a:r>
            <a:r>
              <a:rPr lang="pt-PT" altLang="pt-PT" dirty="0"/>
              <a:t> estar relacionado com a performance de alto nível.</a:t>
            </a:r>
          </a:p>
        </p:txBody>
      </p:sp>
      <p:pic>
        <p:nvPicPr>
          <p:cNvPr id="81924" name="Picture 1028" descr="Claude Bouchard">
            <a:extLst>
              <a:ext uri="{FF2B5EF4-FFF2-40B4-BE49-F238E27FC236}">
                <a16:creationId xmlns:a16="http://schemas.microsoft.com/office/drawing/2014/main" id="{C1250693-117E-AA40-A998-0B22EBF9D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8498" y="36016"/>
            <a:ext cx="1828800" cy="17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C147A-606B-504E-A4D4-E6E0F4CC40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69" y="36016"/>
            <a:ext cx="1312647" cy="165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1524000" y="188913"/>
            <a:ext cx="9144000" cy="6375400"/>
            <a:chOff x="0" y="188913"/>
            <a:chExt cx="9144000" cy="6375400"/>
          </a:xfrm>
        </p:grpSpPr>
        <p:pic>
          <p:nvPicPr>
            <p:cNvPr id="6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8913"/>
              <a:ext cx="9144000" cy="637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7" name="Object 4"/>
            <p:cNvGraphicFramePr>
              <a:graphicFrameLocks noChangeAspect="1"/>
            </p:cNvGraphicFramePr>
            <p:nvPr/>
          </p:nvGraphicFramePr>
          <p:xfrm>
            <a:off x="5855444" y="2728355"/>
            <a:ext cx="864096" cy="8912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" name="Visio" r:id="rId4" imgW="800100" imgH="825500" progId="Visio.Drawing.6">
                    <p:embed/>
                  </p:oleObj>
                </mc:Choice>
                <mc:Fallback>
                  <p:oleObj name="Visio" r:id="rId4" imgW="800100" imgH="825500" progId="Visio.Drawing.6">
                    <p:embed/>
                    <p:pic>
                      <p:nvPicPr>
                        <p:cNvPr id="7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55444" y="2728355"/>
                          <a:ext cx="864096" cy="8912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9" name="Conexão Reta 8">
            <a:extLst>
              <a:ext uri="{FF2B5EF4-FFF2-40B4-BE49-F238E27FC236}">
                <a16:creationId xmlns:a16="http://schemas.microsoft.com/office/drawing/2014/main" id="{B13F2B19-4C38-E34F-A8CF-11FF83F020E9}"/>
              </a:ext>
            </a:extLst>
          </p:cNvPr>
          <p:cNvCxnSpPr/>
          <p:nvPr/>
        </p:nvCxnSpPr>
        <p:spPr>
          <a:xfrm>
            <a:off x="4348480" y="3619624"/>
            <a:ext cx="2540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656752A-6768-A54E-81DC-269B278ACA7A}"/>
              </a:ext>
            </a:extLst>
          </p:cNvPr>
          <p:cNvSpPr txBox="1"/>
          <p:nvPr/>
        </p:nvSpPr>
        <p:spPr>
          <a:xfrm>
            <a:off x="8869680" y="2164080"/>
            <a:ext cx="1463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20%</a:t>
            </a:r>
          </a:p>
        </p:txBody>
      </p:sp>
    </p:spTree>
    <p:extLst>
      <p:ext uri="{BB962C8B-B14F-4D97-AF65-F5344CB8AC3E}">
        <p14:creationId xmlns:p14="http://schemas.microsoft.com/office/powerpoint/2010/main" val="424083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82A73E89-0058-B34A-86EE-06663BE0F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4" y="0"/>
            <a:ext cx="4618037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5" name="Rectangle 3">
            <a:extLst>
              <a:ext uri="{FF2B5EF4-FFF2-40B4-BE49-F238E27FC236}">
                <a16:creationId xmlns:a16="http://schemas.microsoft.com/office/drawing/2014/main" id="{0910063F-7B0E-2B40-BDF5-A66A9D952D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0109" y="1380162"/>
            <a:ext cx="5415337" cy="3496638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pt-PT" altLang="pt-PT" dirty="0"/>
              <a:t>“</a:t>
            </a:r>
            <a:r>
              <a:rPr lang="pt-PT" altLang="pt-PT" i="1" dirty="0"/>
              <a:t>A evidência atual diz-nos que a análise do genótipo de um indivíduo não permite prever se ele será um corredor rápido.</a:t>
            </a:r>
          </a:p>
          <a:p>
            <a:pPr>
              <a:buFontTx/>
              <a:buNone/>
            </a:pPr>
            <a:endParaRPr lang="pt-PT" altLang="pt-PT" i="1" dirty="0"/>
          </a:p>
          <a:p>
            <a:pPr>
              <a:buNone/>
            </a:pPr>
            <a:r>
              <a:rPr lang="pt-PT" altLang="pt-PT" sz="3000" i="1" dirty="0"/>
              <a:t>Esta previsão pode ser feita de modo muito mais eficaz com um cronómetro</a:t>
            </a:r>
            <a:r>
              <a:rPr lang="pt-PT" altLang="pt-PT" sz="3000" dirty="0"/>
              <a:t>”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709AFC5B-65F3-D445-B30D-4C4402E52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721" y="5477838"/>
            <a:ext cx="7380270" cy="836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4">
              <a:spcBef>
                <a:spcPct val="20000"/>
              </a:spcBef>
            </a:pPr>
            <a:endParaRPr lang="pt-PT" altLang="pt-PT" sz="800" dirty="0"/>
          </a:p>
          <a:p>
            <a:pPr>
              <a:lnSpc>
                <a:spcPct val="80000"/>
              </a:lnSpc>
            </a:pPr>
            <a:r>
              <a:rPr lang="pt-PT" altLang="pt-PT" sz="3200" dirty="0"/>
              <a:t> </a:t>
            </a:r>
            <a:r>
              <a:rPr lang="pt-PT" altLang="pt-PT" sz="2800" dirty="0" err="1"/>
              <a:t>Pitsiladis</a:t>
            </a:r>
            <a:r>
              <a:rPr lang="pt-PT" altLang="pt-PT" sz="2800" dirty="0"/>
              <a:t> &amp; Scott, 2005, na revista </a:t>
            </a:r>
            <a:r>
              <a:rPr lang="pt-PT" altLang="pt-PT" sz="2800" b="1" i="1" dirty="0" err="1"/>
              <a:t>Lancet</a:t>
            </a:r>
            <a:endParaRPr lang="pt-PT" altLang="pt-PT" sz="2800" b="1" i="1" dirty="0"/>
          </a:p>
          <a:p>
            <a:pPr>
              <a:lnSpc>
                <a:spcPct val="80000"/>
              </a:lnSpc>
            </a:pPr>
            <a:r>
              <a:rPr lang="pt-PT" altLang="pt-PT" b="1" i="1" dirty="0"/>
              <a:t>Centro internacional de ciência na corrida em Africa do Leste</a:t>
            </a:r>
            <a:endParaRPr lang="en-GB" altLang="pt-PT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FB704E7D-D8B7-CF4D-8D28-DBDC94FDAF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PT" altLang="pt-PT" dirty="0"/>
              <a:t>É o treino!</a:t>
            </a:r>
            <a:endParaRPr lang="en-GB" altLang="pt-PT" dirty="0"/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8F5B7E1A-5A1D-B049-B2D4-873546E13D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199" y="2311684"/>
            <a:ext cx="10319535" cy="45463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PT" altLang="pt-PT" dirty="0"/>
              <a:t>Diversificado.</a:t>
            </a:r>
          </a:p>
          <a:p>
            <a:pPr lvl="1"/>
            <a:r>
              <a:rPr lang="pt-PT" altLang="pt-PT" dirty="0"/>
              <a:t>Estruturado (</a:t>
            </a:r>
            <a:r>
              <a:rPr lang="pt-PT" altLang="pt-PT" dirty="0" err="1"/>
              <a:t>Balyi</a:t>
            </a:r>
            <a:r>
              <a:rPr lang="pt-PT" altLang="pt-PT" dirty="0"/>
              <a:t>)</a:t>
            </a:r>
          </a:p>
          <a:p>
            <a:pPr lvl="1"/>
            <a:r>
              <a:rPr lang="pt-PT" altLang="pt-PT" dirty="0"/>
              <a:t>Não-estruturado (</a:t>
            </a:r>
            <a:r>
              <a:rPr lang="pt-PT" altLang="pt-PT" dirty="0" err="1"/>
              <a:t>Côté</a:t>
            </a:r>
            <a:r>
              <a:rPr lang="pt-PT" altLang="pt-PT" dirty="0"/>
              <a:t>)</a:t>
            </a:r>
          </a:p>
          <a:p>
            <a:pPr>
              <a:lnSpc>
                <a:spcPct val="90000"/>
              </a:lnSpc>
            </a:pPr>
            <a:endParaRPr lang="pt-PT" altLang="pt-PT" dirty="0"/>
          </a:p>
          <a:p>
            <a:pPr>
              <a:lnSpc>
                <a:spcPct val="90000"/>
              </a:lnSpc>
            </a:pPr>
            <a:r>
              <a:rPr lang="pt-PT" altLang="pt-PT" dirty="0"/>
              <a:t>Especializado (Ericsson)</a:t>
            </a:r>
          </a:p>
          <a:p>
            <a:pPr>
              <a:lnSpc>
                <a:spcPct val="90000"/>
              </a:lnSpc>
            </a:pPr>
            <a:endParaRPr lang="pt-PT" altLang="pt-PT" dirty="0"/>
          </a:p>
          <a:p>
            <a:r>
              <a:rPr lang="pt-PT" altLang="pt-PT" dirty="0" err="1"/>
              <a:t>Multi-desporto</a:t>
            </a:r>
            <a:r>
              <a:rPr lang="pt-PT" altLang="pt-PT" dirty="0"/>
              <a:t> (</a:t>
            </a:r>
            <a:r>
              <a:rPr lang="pt-PT" altLang="pt-PT" dirty="0" err="1"/>
              <a:t>Güllich</a:t>
            </a:r>
            <a:r>
              <a:rPr lang="pt-PT" altLang="pt-PT" dirty="0"/>
              <a:t>)</a:t>
            </a:r>
          </a:p>
        </p:txBody>
      </p:sp>
      <p:pic>
        <p:nvPicPr>
          <p:cNvPr id="15366" name="Picture 6">
            <a:extLst>
              <a:ext uri="{FF2B5EF4-FFF2-40B4-BE49-F238E27FC236}">
                <a16:creationId xmlns:a16="http://schemas.microsoft.com/office/drawing/2014/main" id="{E1D02074-FBEF-AF44-B2C3-EAD8288A9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712788"/>
            <a:ext cx="19050" cy="1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2A4C18E1-5074-2EEB-B0BC-A935E9BD6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495" y="1540343"/>
            <a:ext cx="63500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646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B4B92-AE8D-9BD5-DF9A-86A049030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761" y="0"/>
            <a:ext cx="9867810" cy="1325563"/>
          </a:xfrm>
        </p:spPr>
        <p:txBody>
          <a:bodyPr/>
          <a:lstStyle/>
          <a:p>
            <a:r>
              <a:rPr lang="pt-PT" dirty="0"/>
              <a:t>Modelo de desenvolvimento desportivo a longo prazo </a:t>
            </a:r>
            <a:r>
              <a:rPr lang="pt-PT" sz="2400" dirty="0"/>
              <a:t>(</a:t>
            </a:r>
            <a:r>
              <a:rPr lang="pt-PT" sz="2400" dirty="0" err="1"/>
              <a:t>Balyi</a:t>
            </a:r>
            <a:r>
              <a:rPr lang="pt-PT" sz="2400" dirty="0"/>
              <a:t>, 2002) </a:t>
            </a:r>
          </a:p>
        </p:txBody>
      </p:sp>
      <p:pic>
        <p:nvPicPr>
          <p:cNvPr id="4" name="Marcador de Posição de Conteúdo 3">
            <a:extLst>
              <a:ext uri="{FF2B5EF4-FFF2-40B4-BE49-F238E27FC236}">
                <a16:creationId xmlns:a16="http://schemas.microsoft.com/office/drawing/2014/main" id="{3011836B-6180-03A8-BE42-3CBA6ED05D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63195" y="1230372"/>
            <a:ext cx="5323431" cy="5627628"/>
          </a:xfr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CE0DEAC-EF78-00F9-F486-EF6470E2C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02" y="125308"/>
            <a:ext cx="1409075" cy="1665270"/>
          </a:xfrm>
          <a:prstGeom prst="rect">
            <a:avLst/>
          </a:prstGeom>
        </p:spPr>
      </p:pic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087940C8-2984-8221-23A7-C41D9A2D05BE}"/>
              </a:ext>
            </a:extLst>
          </p:cNvPr>
          <p:cNvSpPr txBox="1">
            <a:spLocks/>
          </p:cNvSpPr>
          <p:nvPr/>
        </p:nvSpPr>
        <p:spPr>
          <a:xfrm>
            <a:off x="7047044" y="1230372"/>
            <a:ext cx="5144956" cy="56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pt-PT" sz="3200" dirty="0"/>
              <a:t>Ignora o apoio parental e social/organizacional.</a:t>
            </a:r>
          </a:p>
          <a:p>
            <a:pPr lvl="4" fontAlgn="base"/>
            <a:endParaRPr lang="pt-PT" sz="2200" dirty="0"/>
          </a:p>
          <a:p>
            <a:pPr fontAlgn="base"/>
            <a:r>
              <a:rPr lang="pt-PT" sz="3200" dirty="0"/>
              <a:t>Como interagem os vários componentes?</a:t>
            </a:r>
          </a:p>
          <a:p>
            <a:pPr lvl="6" fontAlgn="base"/>
            <a:endParaRPr lang="pt-PT" sz="2200" dirty="0"/>
          </a:p>
          <a:p>
            <a:pPr fontAlgn="base"/>
            <a:r>
              <a:rPr lang="pt-PT" sz="3200" dirty="0"/>
              <a:t>Não considera as variações individuais, quer no percurso quer na resposta aos diferentes tipos de treino.</a:t>
            </a:r>
          </a:p>
        </p:txBody>
      </p:sp>
    </p:spTree>
    <p:extLst>
      <p:ext uri="{BB962C8B-B14F-4D97-AF65-F5344CB8AC3E}">
        <p14:creationId xmlns:p14="http://schemas.microsoft.com/office/powerpoint/2010/main" val="288874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27485</TotalTime>
  <Words>1634</Words>
  <Application>Microsoft Macintosh PowerPoint</Application>
  <PresentationFormat>Ecrã Panorâmico</PresentationFormat>
  <Paragraphs>151</Paragraphs>
  <Slides>33</Slides>
  <Notes>7</Notes>
  <HiddenSlides>0</HiddenSlides>
  <MMClips>1</MMClips>
  <ScaleCrop>false</ScaleCrop>
  <HeadingPairs>
    <vt:vector size="8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incorporados</vt:lpstr>
      </vt:variant>
      <vt:variant>
        <vt:i4>2</vt:i4>
      </vt:variant>
      <vt:variant>
        <vt:lpstr>Títulos dos diapositivos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Tema do Office</vt:lpstr>
      <vt:lpstr>Visio</vt:lpstr>
      <vt:lpstr>Document</vt:lpstr>
      <vt:lpstr>O desporto (escolar) ao serviço da excelência humana</vt:lpstr>
      <vt:lpstr>Desporto é um fenómeno sócio-cultural   (e.g., Naymenko, 2018 , Milanovic et al., 2015, Westerbeek, 2003)</vt:lpstr>
      <vt:lpstr>Características do praticante de excelência (Baker et al., 2017)</vt:lpstr>
      <vt:lpstr>Como se chega ao desempenho de excelência?</vt:lpstr>
      <vt:lpstr>É genético!</vt:lpstr>
      <vt:lpstr>Apresentação do PowerPoint</vt:lpstr>
      <vt:lpstr>Apresentação do PowerPoint</vt:lpstr>
      <vt:lpstr>É o treino!</vt:lpstr>
      <vt:lpstr>Modelo de desenvolvimento desportivo a longo prazo (Balyi, 2002) </vt:lpstr>
      <vt:lpstr>Modelo de desenvolvimento da participação no desporto (Côté, 1999) </vt:lpstr>
      <vt:lpstr>Modelo de prática deliberada (Ericsson, Krampe, &amp; Tesch- Römer, 1993)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Porquê?</vt:lpstr>
      <vt:lpstr>Porquê?</vt:lpstr>
      <vt:lpstr>Porquê?</vt:lpstr>
      <vt:lpstr>Esta evidência do efeito da prática multi-desporto tem equivalente noutros domínios de excelência humana?</vt:lpstr>
      <vt:lpstr>A dinâmica complexa do desenvolvimento da excelência (Brofenbrenner &amp; Moris, 2006)</vt:lpstr>
      <vt:lpstr>Que estrutura social oferece suporte institucional, supervisão de professores e conhecimento organizado para preparar futuros profissionais de excelência?</vt:lpstr>
      <vt:lpstr>Competências do desporto transferíveis para outros contextos profissionais</vt:lpstr>
      <vt:lpstr>O desporto (escolar) oferece um dos mais importantes contributos para a excelência humana</vt:lpstr>
      <vt:lpstr>Desporto (escolar) promove o comportamento inteligente:</vt:lpstr>
      <vt:lpstr>Apresentação do PowerPoint</vt:lpstr>
      <vt:lpstr>O fair-play é uma das contribuições mais importantes do desporto para a ética.</vt:lpstr>
      <vt:lpstr>“As virtudes podem ser vistas como valores morais em ato” (Palma e Eleutério, 2021)</vt:lpstr>
      <vt:lpstr>Apresentação do PowerPoint</vt:lpstr>
      <vt:lpstr>AIK Stockholm mudou uma forma de praticar centrada na ‘vitória a todo o custo’</vt:lpstr>
      <vt:lpstr>Oportunidades~competências= Valores~virtudes</vt:lpstr>
      <vt:lpstr>Valores~virtudes = Oportunidades~Competências</vt:lpstr>
      <vt:lpstr>O desporto (escolar) ao serviço da excelência humana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 Play</dc:title>
  <dc:creator>Duarte Araujo</dc:creator>
  <cp:lastModifiedBy>Maria Helena Nascimento</cp:lastModifiedBy>
  <cp:revision>84</cp:revision>
  <dcterms:created xsi:type="dcterms:W3CDTF">2021-09-24T19:14:31Z</dcterms:created>
  <dcterms:modified xsi:type="dcterms:W3CDTF">2022-07-11T03:11:12Z</dcterms:modified>
</cp:coreProperties>
</file>