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56"/>
  </p:notesMasterIdLst>
  <p:handoutMasterIdLst>
    <p:handoutMasterId r:id="rId57"/>
  </p:handoutMasterIdLst>
  <p:sldIdLst>
    <p:sldId id="303" r:id="rId2"/>
    <p:sldId id="256" r:id="rId3"/>
    <p:sldId id="257" r:id="rId4"/>
    <p:sldId id="258" r:id="rId5"/>
    <p:sldId id="272" r:id="rId6"/>
    <p:sldId id="308" r:id="rId7"/>
    <p:sldId id="259" r:id="rId8"/>
    <p:sldId id="307" r:id="rId9"/>
    <p:sldId id="260" r:id="rId10"/>
    <p:sldId id="317" r:id="rId11"/>
    <p:sldId id="318" r:id="rId12"/>
    <p:sldId id="306" r:id="rId13"/>
    <p:sldId id="280" r:id="rId14"/>
    <p:sldId id="322" r:id="rId15"/>
    <p:sldId id="321" r:id="rId16"/>
    <p:sldId id="305" r:id="rId17"/>
    <p:sldId id="268" r:id="rId18"/>
    <p:sldId id="279" r:id="rId19"/>
    <p:sldId id="309" r:id="rId20"/>
    <p:sldId id="269" r:id="rId21"/>
    <p:sldId id="261" r:id="rId22"/>
    <p:sldId id="326" r:id="rId23"/>
    <p:sldId id="324" r:id="rId24"/>
    <p:sldId id="267" r:id="rId25"/>
    <p:sldId id="311" r:id="rId26"/>
    <p:sldId id="312" r:id="rId27"/>
    <p:sldId id="313" r:id="rId28"/>
    <p:sldId id="314" r:id="rId29"/>
    <p:sldId id="315" r:id="rId30"/>
    <p:sldId id="262" r:id="rId31"/>
    <p:sldId id="316" r:id="rId32"/>
    <p:sldId id="270" r:id="rId33"/>
    <p:sldId id="282" r:id="rId34"/>
    <p:sldId id="265" r:id="rId35"/>
    <p:sldId id="273" r:id="rId36"/>
    <p:sldId id="325" r:id="rId37"/>
    <p:sldId id="285" r:id="rId38"/>
    <p:sldId id="293" r:id="rId39"/>
    <p:sldId id="286" r:id="rId40"/>
    <p:sldId id="287" r:id="rId41"/>
    <p:sldId id="288" r:id="rId42"/>
    <p:sldId id="319" r:id="rId43"/>
    <p:sldId id="320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10" r:id="rId53"/>
    <p:sldId id="304" r:id="rId54"/>
    <p:sldId id="302" r:id="rId5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7EFFF"/>
    <a:srgbClr val="FC389E"/>
    <a:srgbClr val="5BFF0E"/>
    <a:srgbClr val="364FFF"/>
    <a:srgbClr val="0000FF"/>
    <a:srgbClr val="FF0000"/>
    <a:srgbClr val="0F0F11"/>
    <a:srgbClr val="FFFF00"/>
    <a:srgbClr val="3366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66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4.xml"/><Relationship Id="rId2" Type="http://schemas.openxmlformats.org/officeDocument/2006/relationships/slide" Target="slides/slide33.xml"/><Relationship Id="rId1" Type="http://schemas.openxmlformats.org/officeDocument/2006/relationships/slide" Target="slides/slide3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02593D-F6D7-584A-894F-B71D2C8011C2}" type="doc">
      <dgm:prSet loTypeId="urn:microsoft.com/office/officeart/2005/8/layout/gear1" loCatId="" qsTypeId="urn:microsoft.com/office/officeart/2005/8/quickstyle/simple4" qsCatId="simple" csTypeId="urn:microsoft.com/office/officeart/2005/8/colors/accent1_2" csCatId="accent1" phldr="1"/>
      <dgm:spPr/>
    </dgm:pt>
    <dgm:pt modelId="{E2D621BF-50F9-F845-9F1D-84ED2963960B}">
      <dgm:prSet phldrT="[Text]"/>
      <dgm:spPr>
        <a:solidFill>
          <a:srgbClr val="364FFF"/>
        </a:solidFill>
      </dgm:spPr>
      <dgm:t>
        <a:bodyPr/>
        <a:lstStyle/>
        <a:p>
          <a:r>
            <a:rPr lang="en-US" b="1" dirty="0"/>
            <a:t>727</a:t>
          </a:r>
        </a:p>
        <a:p>
          <a:r>
            <a:rPr lang="en-US" b="1" dirty="0"/>
            <a:t>FPB</a:t>
          </a:r>
        </a:p>
      </dgm:t>
    </dgm:pt>
    <dgm:pt modelId="{BC385904-50D0-E24F-A710-A8BB678A24D7}" type="parTrans" cxnId="{142E34E3-90EC-754C-AE0C-91352C7694E8}">
      <dgm:prSet/>
      <dgm:spPr/>
      <dgm:t>
        <a:bodyPr/>
        <a:lstStyle/>
        <a:p>
          <a:endParaRPr lang="en-US"/>
        </a:p>
      </dgm:t>
    </dgm:pt>
    <dgm:pt modelId="{56AFD345-18CE-8342-94E9-0DAB4F879777}" type="sibTrans" cxnId="{142E34E3-90EC-754C-AE0C-91352C7694E8}">
      <dgm:prSet/>
      <dgm:spPr/>
      <dgm:t>
        <a:bodyPr/>
        <a:lstStyle/>
        <a:p>
          <a:endParaRPr lang="en-US"/>
        </a:p>
      </dgm:t>
    </dgm:pt>
    <dgm:pt modelId="{786A863D-FA6B-964A-9645-D5469EC8C188}">
      <dgm:prSet phldrT="[Text]"/>
      <dgm:spPr>
        <a:solidFill>
          <a:srgbClr val="00FF00"/>
        </a:solidFill>
      </dgm:spPr>
      <dgm:t>
        <a:bodyPr/>
        <a:lstStyle/>
        <a:p>
          <a:r>
            <a:rPr lang="en-US" b="1" dirty="0">
              <a:solidFill>
                <a:srgbClr val="FF0000"/>
              </a:solidFill>
            </a:rPr>
            <a:t>15603</a:t>
          </a:r>
        </a:p>
        <a:p>
          <a:r>
            <a:rPr lang="pt-BR" b="1" noProof="0" dirty="0"/>
            <a:t>Desporto Escolar</a:t>
          </a:r>
        </a:p>
      </dgm:t>
    </dgm:pt>
    <dgm:pt modelId="{B1866D23-49CB-2145-A5AA-DD2041D541E9}" type="parTrans" cxnId="{AACB5DA7-45BE-E04E-9BF4-7000AF8C3D8C}">
      <dgm:prSet/>
      <dgm:spPr/>
      <dgm:t>
        <a:bodyPr/>
        <a:lstStyle/>
        <a:p>
          <a:endParaRPr lang="en-US"/>
        </a:p>
      </dgm:t>
    </dgm:pt>
    <dgm:pt modelId="{9999B75B-C373-194D-BE7A-C1D5D31DA189}" type="sibTrans" cxnId="{AACB5DA7-45BE-E04E-9BF4-7000AF8C3D8C}">
      <dgm:prSet/>
      <dgm:spPr/>
      <dgm:t>
        <a:bodyPr/>
        <a:lstStyle/>
        <a:p>
          <a:endParaRPr lang="en-US"/>
        </a:p>
      </dgm:t>
    </dgm:pt>
    <dgm:pt modelId="{114186F2-EAF3-6C4F-9A70-79184437A2AD}" type="pres">
      <dgm:prSet presAssocID="{8102593D-F6D7-584A-894F-B71D2C8011C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C1E90C7-2AA3-F546-9336-03F910D81ED5}" type="pres">
      <dgm:prSet presAssocID="{786A863D-FA6B-964A-9645-D5469EC8C188}" presName="gear1" presStyleLbl="node1" presStyleIdx="0" presStyleCnt="2" custScaleX="102543" custScaleY="109240">
        <dgm:presLayoutVars>
          <dgm:chMax val="1"/>
          <dgm:bulletEnabled val="1"/>
        </dgm:presLayoutVars>
      </dgm:prSet>
      <dgm:spPr/>
    </dgm:pt>
    <dgm:pt modelId="{DABF9AB7-34AF-FA4D-9316-2BA2976CDC62}" type="pres">
      <dgm:prSet presAssocID="{786A863D-FA6B-964A-9645-D5469EC8C188}" presName="gear1srcNode" presStyleLbl="node1" presStyleIdx="0" presStyleCnt="2"/>
      <dgm:spPr/>
    </dgm:pt>
    <dgm:pt modelId="{8039DEF6-5035-534B-8964-6C177777C76A}" type="pres">
      <dgm:prSet presAssocID="{786A863D-FA6B-964A-9645-D5469EC8C188}" presName="gear1dstNode" presStyleLbl="node1" presStyleIdx="0" presStyleCnt="2"/>
      <dgm:spPr/>
    </dgm:pt>
    <dgm:pt modelId="{154A527F-A6FC-A346-8889-8536911E1DF9}" type="pres">
      <dgm:prSet presAssocID="{E2D621BF-50F9-F845-9F1D-84ED2963960B}" presName="gear2" presStyleLbl="node1" presStyleIdx="1" presStyleCnt="2" custScaleX="55834" custScaleY="53719">
        <dgm:presLayoutVars>
          <dgm:chMax val="1"/>
          <dgm:bulletEnabled val="1"/>
        </dgm:presLayoutVars>
      </dgm:prSet>
      <dgm:spPr/>
    </dgm:pt>
    <dgm:pt modelId="{8C2BF3E3-BEB0-524A-9BC7-8D2EAE01120C}" type="pres">
      <dgm:prSet presAssocID="{E2D621BF-50F9-F845-9F1D-84ED2963960B}" presName="gear2srcNode" presStyleLbl="node1" presStyleIdx="1" presStyleCnt="2"/>
      <dgm:spPr/>
    </dgm:pt>
    <dgm:pt modelId="{586632C3-F9E9-D247-89F3-081E669DA436}" type="pres">
      <dgm:prSet presAssocID="{E2D621BF-50F9-F845-9F1D-84ED2963960B}" presName="gear2dstNode" presStyleLbl="node1" presStyleIdx="1" presStyleCnt="2"/>
      <dgm:spPr/>
    </dgm:pt>
    <dgm:pt modelId="{C8B9BADC-90C1-D240-8E34-747CE907D84D}" type="pres">
      <dgm:prSet presAssocID="{9999B75B-C373-194D-BE7A-C1D5D31DA189}" presName="connector1" presStyleLbl="sibTrans2D1" presStyleIdx="0" presStyleCnt="2"/>
      <dgm:spPr/>
    </dgm:pt>
    <dgm:pt modelId="{4400339B-5A8B-CB40-8D22-D94391321EB8}" type="pres">
      <dgm:prSet presAssocID="{56AFD345-18CE-8342-94E9-0DAB4F879777}" presName="connector2" presStyleLbl="sibTrans2D1" presStyleIdx="1" presStyleCnt="2"/>
      <dgm:spPr/>
    </dgm:pt>
  </dgm:ptLst>
  <dgm:cxnLst>
    <dgm:cxn modelId="{0599E03C-1669-1B41-8B5C-47DE8C27E663}" type="presOf" srcId="{E2D621BF-50F9-F845-9F1D-84ED2963960B}" destId="{8C2BF3E3-BEB0-524A-9BC7-8D2EAE01120C}" srcOrd="1" destOrd="0" presId="urn:microsoft.com/office/officeart/2005/8/layout/gear1"/>
    <dgm:cxn modelId="{31FD2D47-8776-3C4A-8942-3DCDE9A97AC0}" type="presOf" srcId="{56AFD345-18CE-8342-94E9-0DAB4F879777}" destId="{4400339B-5A8B-CB40-8D22-D94391321EB8}" srcOrd="0" destOrd="0" presId="urn:microsoft.com/office/officeart/2005/8/layout/gear1"/>
    <dgm:cxn modelId="{62F9434D-3D89-2844-AF43-99E663921A58}" type="presOf" srcId="{8102593D-F6D7-584A-894F-B71D2C8011C2}" destId="{114186F2-EAF3-6C4F-9A70-79184437A2AD}" srcOrd="0" destOrd="0" presId="urn:microsoft.com/office/officeart/2005/8/layout/gear1"/>
    <dgm:cxn modelId="{A6CA8B4F-37F5-924B-A482-FE2DEDEEEC78}" type="presOf" srcId="{E2D621BF-50F9-F845-9F1D-84ED2963960B}" destId="{154A527F-A6FC-A346-8889-8536911E1DF9}" srcOrd="0" destOrd="0" presId="urn:microsoft.com/office/officeart/2005/8/layout/gear1"/>
    <dgm:cxn modelId="{71E68781-BF15-4E44-9957-1D317917BEEA}" type="presOf" srcId="{786A863D-FA6B-964A-9645-D5469EC8C188}" destId="{2C1E90C7-2AA3-F546-9336-03F910D81ED5}" srcOrd="0" destOrd="0" presId="urn:microsoft.com/office/officeart/2005/8/layout/gear1"/>
    <dgm:cxn modelId="{E2B6378A-ADA9-9348-B453-C03C377F3E6D}" type="presOf" srcId="{9999B75B-C373-194D-BE7A-C1D5D31DA189}" destId="{C8B9BADC-90C1-D240-8E34-747CE907D84D}" srcOrd="0" destOrd="0" presId="urn:microsoft.com/office/officeart/2005/8/layout/gear1"/>
    <dgm:cxn modelId="{CCB2599C-51B3-A346-8B27-6597B802C492}" type="presOf" srcId="{E2D621BF-50F9-F845-9F1D-84ED2963960B}" destId="{586632C3-F9E9-D247-89F3-081E669DA436}" srcOrd="2" destOrd="0" presId="urn:microsoft.com/office/officeart/2005/8/layout/gear1"/>
    <dgm:cxn modelId="{AACB5DA7-45BE-E04E-9BF4-7000AF8C3D8C}" srcId="{8102593D-F6D7-584A-894F-B71D2C8011C2}" destId="{786A863D-FA6B-964A-9645-D5469EC8C188}" srcOrd="0" destOrd="0" parTransId="{B1866D23-49CB-2145-A5AA-DD2041D541E9}" sibTransId="{9999B75B-C373-194D-BE7A-C1D5D31DA189}"/>
    <dgm:cxn modelId="{702AC4B8-FB79-5B41-9501-2AC473C2F0CA}" type="presOf" srcId="{786A863D-FA6B-964A-9645-D5469EC8C188}" destId="{8039DEF6-5035-534B-8964-6C177777C76A}" srcOrd="2" destOrd="0" presId="urn:microsoft.com/office/officeart/2005/8/layout/gear1"/>
    <dgm:cxn modelId="{9486B5CF-0AF5-E74E-8382-F36248628E32}" type="presOf" srcId="{786A863D-FA6B-964A-9645-D5469EC8C188}" destId="{DABF9AB7-34AF-FA4D-9316-2BA2976CDC62}" srcOrd="1" destOrd="0" presId="urn:microsoft.com/office/officeart/2005/8/layout/gear1"/>
    <dgm:cxn modelId="{142E34E3-90EC-754C-AE0C-91352C7694E8}" srcId="{8102593D-F6D7-584A-894F-B71D2C8011C2}" destId="{E2D621BF-50F9-F845-9F1D-84ED2963960B}" srcOrd="1" destOrd="0" parTransId="{BC385904-50D0-E24F-A710-A8BB678A24D7}" sibTransId="{56AFD345-18CE-8342-94E9-0DAB4F879777}"/>
    <dgm:cxn modelId="{B0BD199B-AD0B-134B-A20B-BF6AABFB3326}" type="presParOf" srcId="{114186F2-EAF3-6C4F-9A70-79184437A2AD}" destId="{2C1E90C7-2AA3-F546-9336-03F910D81ED5}" srcOrd="0" destOrd="0" presId="urn:microsoft.com/office/officeart/2005/8/layout/gear1"/>
    <dgm:cxn modelId="{3E9B1EB1-529D-6946-B2A3-1945AD769B49}" type="presParOf" srcId="{114186F2-EAF3-6C4F-9A70-79184437A2AD}" destId="{DABF9AB7-34AF-FA4D-9316-2BA2976CDC62}" srcOrd="1" destOrd="0" presId="urn:microsoft.com/office/officeart/2005/8/layout/gear1"/>
    <dgm:cxn modelId="{605A7E6A-C931-454E-A91C-4D5324545B35}" type="presParOf" srcId="{114186F2-EAF3-6C4F-9A70-79184437A2AD}" destId="{8039DEF6-5035-534B-8964-6C177777C76A}" srcOrd="2" destOrd="0" presId="urn:microsoft.com/office/officeart/2005/8/layout/gear1"/>
    <dgm:cxn modelId="{61B5111C-D5F0-E441-B3E2-634AE9E8414F}" type="presParOf" srcId="{114186F2-EAF3-6C4F-9A70-79184437A2AD}" destId="{154A527F-A6FC-A346-8889-8536911E1DF9}" srcOrd="3" destOrd="0" presId="urn:microsoft.com/office/officeart/2005/8/layout/gear1"/>
    <dgm:cxn modelId="{7AE30892-CA61-7C4E-BADE-D8664C5383AF}" type="presParOf" srcId="{114186F2-EAF3-6C4F-9A70-79184437A2AD}" destId="{8C2BF3E3-BEB0-524A-9BC7-8D2EAE01120C}" srcOrd="4" destOrd="0" presId="urn:microsoft.com/office/officeart/2005/8/layout/gear1"/>
    <dgm:cxn modelId="{5572F0C8-C5E5-3645-A973-0D3D7807C86F}" type="presParOf" srcId="{114186F2-EAF3-6C4F-9A70-79184437A2AD}" destId="{586632C3-F9E9-D247-89F3-081E669DA436}" srcOrd="5" destOrd="0" presId="urn:microsoft.com/office/officeart/2005/8/layout/gear1"/>
    <dgm:cxn modelId="{D9202805-B9CD-3849-8E85-838A13F55D11}" type="presParOf" srcId="{114186F2-EAF3-6C4F-9A70-79184437A2AD}" destId="{C8B9BADC-90C1-D240-8E34-747CE907D84D}" srcOrd="6" destOrd="0" presId="urn:microsoft.com/office/officeart/2005/8/layout/gear1"/>
    <dgm:cxn modelId="{1E9338A2-297E-F442-A25A-40E2552D325B}" type="presParOf" srcId="{114186F2-EAF3-6C4F-9A70-79184437A2AD}" destId="{4400339B-5A8B-CB40-8D22-D94391321EB8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BB31F3-9178-5D47-AC6C-A43DAEB7BFE4}" type="doc">
      <dgm:prSet loTypeId="urn:microsoft.com/office/officeart/2005/8/layout/gear1" loCatId="" qsTypeId="urn:microsoft.com/office/officeart/2005/8/quickstyle/simple4" qsCatId="simple" csTypeId="urn:microsoft.com/office/officeart/2005/8/colors/accent3_2" csCatId="accent3" phldr="1"/>
      <dgm:spPr/>
    </dgm:pt>
    <dgm:pt modelId="{E079E7C3-A21F-5A49-920C-ED2131EE6FA8}">
      <dgm:prSet phldrT="[Text]"/>
      <dgm:spPr>
        <a:solidFill>
          <a:srgbClr val="00FF00"/>
        </a:solidFill>
        <a:ln>
          <a:solidFill>
            <a:srgbClr val="FF0000"/>
          </a:solidFill>
        </a:ln>
      </dgm:spPr>
      <dgm:t>
        <a:bodyPr/>
        <a:lstStyle/>
        <a:p>
          <a:r>
            <a:rPr lang="pt-PT" b="1" dirty="0">
              <a:solidFill>
                <a:srgbClr val="FF0000"/>
              </a:solidFill>
            </a:rPr>
            <a:t>95,4%</a:t>
          </a:r>
        </a:p>
      </dgm:t>
    </dgm:pt>
    <dgm:pt modelId="{E7543F94-4EB4-DC43-94C9-BE0831B5DA4B}" type="parTrans" cxnId="{76926000-FF10-3249-87E3-DCBCD9A7B23C}">
      <dgm:prSet/>
      <dgm:spPr/>
      <dgm:t>
        <a:bodyPr/>
        <a:lstStyle/>
        <a:p>
          <a:endParaRPr lang="pt-PT"/>
        </a:p>
      </dgm:t>
    </dgm:pt>
    <dgm:pt modelId="{1B292ECF-F5E2-4246-B256-C400B63F926B}" type="sibTrans" cxnId="{76926000-FF10-3249-87E3-DCBCD9A7B23C}">
      <dgm:prSet/>
      <dgm:spPr/>
      <dgm:t>
        <a:bodyPr/>
        <a:lstStyle/>
        <a:p>
          <a:endParaRPr lang="pt-PT"/>
        </a:p>
      </dgm:t>
    </dgm:pt>
    <dgm:pt modelId="{A363B905-4483-A04B-9FD9-D332F58B9558}">
      <dgm:prSet phldrT="[Text]"/>
      <dgm:spPr>
        <a:solidFill>
          <a:srgbClr val="3366FF"/>
        </a:solidFill>
      </dgm:spPr>
      <dgm:t>
        <a:bodyPr/>
        <a:lstStyle/>
        <a:p>
          <a:r>
            <a:rPr lang="pt-PT" b="1" dirty="0">
              <a:solidFill>
                <a:srgbClr val="FF0000"/>
              </a:solidFill>
            </a:rPr>
            <a:t>4,6%</a:t>
          </a:r>
        </a:p>
      </dgm:t>
    </dgm:pt>
    <dgm:pt modelId="{A679AC54-8C65-E64F-B59D-3ABB48BA3741}" type="parTrans" cxnId="{8F2D4593-7237-FA48-9180-3C139A44CBBB}">
      <dgm:prSet/>
      <dgm:spPr/>
      <dgm:t>
        <a:bodyPr/>
        <a:lstStyle/>
        <a:p>
          <a:endParaRPr lang="pt-PT"/>
        </a:p>
      </dgm:t>
    </dgm:pt>
    <dgm:pt modelId="{AF6B7870-E87C-6341-8C49-E7EDED4380F0}" type="sibTrans" cxnId="{8F2D4593-7237-FA48-9180-3C139A44CBBB}">
      <dgm:prSet/>
      <dgm:spPr/>
      <dgm:t>
        <a:bodyPr/>
        <a:lstStyle/>
        <a:p>
          <a:endParaRPr lang="pt-PT"/>
        </a:p>
      </dgm:t>
    </dgm:pt>
    <dgm:pt modelId="{79DDDE42-991C-C443-B4E8-8F141B25EFB5}" type="pres">
      <dgm:prSet presAssocID="{C8BB31F3-9178-5D47-AC6C-A43DAEB7BFE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B9F8B5D-109C-1E40-B860-D99F00267A2C}" type="pres">
      <dgm:prSet presAssocID="{E079E7C3-A21F-5A49-920C-ED2131EE6FA8}" presName="gear1" presStyleLbl="node1" presStyleIdx="0" presStyleCnt="2" custScaleX="120375" custScaleY="112420">
        <dgm:presLayoutVars>
          <dgm:chMax val="1"/>
          <dgm:bulletEnabled val="1"/>
        </dgm:presLayoutVars>
      </dgm:prSet>
      <dgm:spPr/>
    </dgm:pt>
    <dgm:pt modelId="{0CB59A1E-55B6-0143-9BC9-CB7090D79F19}" type="pres">
      <dgm:prSet presAssocID="{E079E7C3-A21F-5A49-920C-ED2131EE6FA8}" presName="gear1srcNode" presStyleLbl="node1" presStyleIdx="0" presStyleCnt="2"/>
      <dgm:spPr/>
    </dgm:pt>
    <dgm:pt modelId="{E7136150-1B6F-F847-BBBD-88BF70D67996}" type="pres">
      <dgm:prSet presAssocID="{E079E7C3-A21F-5A49-920C-ED2131EE6FA8}" presName="gear1dstNode" presStyleLbl="node1" presStyleIdx="0" presStyleCnt="2"/>
      <dgm:spPr/>
    </dgm:pt>
    <dgm:pt modelId="{CA37112A-0D33-A54A-822D-9AFCAC344268}" type="pres">
      <dgm:prSet presAssocID="{A363B905-4483-A04B-9FD9-D332F58B9558}" presName="gear2" presStyleLbl="node1" presStyleIdx="1" presStyleCnt="2" custScaleX="64868" custScaleY="60616">
        <dgm:presLayoutVars>
          <dgm:chMax val="1"/>
          <dgm:bulletEnabled val="1"/>
        </dgm:presLayoutVars>
      </dgm:prSet>
      <dgm:spPr/>
    </dgm:pt>
    <dgm:pt modelId="{4FE5AEB6-1145-944D-8100-C146AA6C2A66}" type="pres">
      <dgm:prSet presAssocID="{A363B905-4483-A04B-9FD9-D332F58B9558}" presName="gear2srcNode" presStyleLbl="node1" presStyleIdx="1" presStyleCnt="2"/>
      <dgm:spPr/>
    </dgm:pt>
    <dgm:pt modelId="{66F788FE-5A54-1842-B984-41DCB4C73A61}" type="pres">
      <dgm:prSet presAssocID="{A363B905-4483-A04B-9FD9-D332F58B9558}" presName="gear2dstNode" presStyleLbl="node1" presStyleIdx="1" presStyleCnt="2"/>
      <dgm:spPr/>
    </dgm:pt>
    <dgm:pt modelId="{494F98DB-1C5D-4A4E-A691-C9907DCA20FE}" type="pres">
      <dgm:prSet presAssocID="{1B292ECF-F5E2-4246-B256-C400B63F926B}" presName="connector1" presStyleLbl="sibTrans2D1" presStyleIdx="0" presStyleCnt="2"/>
      <dgm:spPr/>
    </dgm:pt>
    <dgm:pt modelId="{005C9FDE-1736-DD4F-8893-EB1CD0DD6210}" type="pres">
      <dgm:prSet presAssocID="{AF6B7870-E87C-6341-8C49-E7EDED4380F0}" presName="connector2" presStyleLbl="sibTrans2D1" presStyleIdx="1" presStyleCnt="2"/>
      <dgm:spPr/>
    </dgm:pt>
  </dgm:ptLst>
  <dgm:cxnLst>
    <dgm:cxn modelId="{76926000-FF10-3249-87E3-DCBCD9A7B23C}" srcId="{C8BB31F3-9178-5D47-AC6C-A43DAEB7BFE4}" destId="{E079E7C3-A21F-5A49-920C-ED2131EE6FA8}" srcOrd="0" destOrd="0" parTransId="{E7543F94-4EB4-DC43-94C9-BE0831B5DA4B}" sibTransId="{1B292ECF-F5E2-4246-B256-C400B63F926B}"/>
    <dgm:cxn modelId="{59559106-15BB-2148-BA37-653744827454}" type="presOf" srcId="{E079E7C3-A21F-5A49-920C-ED2131EE6FA8}" destId="{8B9F8B5D-109C-1E40-B860-D99F00267A2C}" srcOrd="0" destOrd="0" presId="urn:microsoft.com/office/officeart/2005/8/layout/gear1"/>
    <dgm:cxn modelId="{F6B4DC45-91FC-DA45-9339-98DD98554354}" type="presOf" srcId="{E079E7C3-A21F-5A49-920C-ED2131EE6FA8}" destId="{0CB59A1E-55B6-0143-9BC9-CB7090D79F19}" srcOrd="1" destOrd="0" presId="urn:microsoft.com/office/officeart/2005/8/layout/gear1"/>
    <dgm:cxn modelId="{0680D947-F714-9346-B4F0-A117AB49CF91}" type="presOf" srcId="{E079E7C3-A21F-5A49-920C-ED2131EE6FA8}" destId="{E7136150-1B6F-F847-BBBD-88BF70D67996}" srcOrd="2" destOrd="0" presId="urn:microsoft.com/office/officeart/2005/8/layout/gear1"/>
    <dgm:cxn modelId="{8F2D4593-7237-FA48-9180-3C139A44CBBB}" srcId="{C8BB31F3-9178-5D47-AC6C-A43DAEB7BFE4}" destId="{A363B905-4483-A04B-9FD9-D332F58B9558}" srcOrd="1" destOrd="0" parTransId="{A679AC54-8C65-E64F-B59D-3ABB48BA3741}" sibTransId="{AF6B7870-E87C-6341-8C49-E7EDED4380F0}"/>
    <dgm:cxn modelId="{C1C1DEA7-8E42-6A4E-A90C-00DB7BAF4C47}" type="presOf" srcId="{C8BB31F3-9178-5D47-AC6C-A43DAEB7BFE4}" destId="{79DDDE42-991C-C443-B4E8-8F141B25EFB5}" srcOrd="0" destOrd="0" presId="urn:microsoft.com/office/officeart/2005/8/layout/gear1"/>
    <dgm:cxn modelId="{EA0E70BC-66EC-7940-81FA-694FFECAC04B}" type="presOf" srcId="{1B292ECF-F5E2-4246-B256-C400B63F926B}" destId="{494F98DB-1C5D-4A4E-A691-C9907DCA20FE}" srcOrd="0" destOrd="0" presId="urn:microsoft.com/office/officeart/2005/8/layout/gear1"/>
    <dgm:cxn modelId="{5D438AC6-B309-1C45-8011-09A1BF920BC0}" type="presOf" srcId="{A363B905-4483-A04B-9FD9-D332F58B9558}" destId="{CA37112A-0D33-A54A-822D-9AFCAC344268}" srcOrd="0" destOrd="0" presId="urn:microsoft.com/office/officeart/2005/8/layout/gear1"/>
    <dgm:cxn modelId="{734824D6-4EC1-B542-9704-824E90D2291D}" type="presOf" srcId="{A363B905-4483-A04B-9FD9-D332F58B9558}" destId="{66F788FE-5A54-1842-B984-41DCB4C73A61}" srcOrd="2" destOrd="0" presId="urn:microsoft.com/office/officeart/2005/8/layout/gear1"/>
    <dgm:cxn modelId="{6C85B7DF-9768-8F4C-B9CD-3866D882FD98}" type="presOf" srcId="{A363B905-4483-A04B-9FD9-D332F58B9558}" destId="{4FE5AEB6-1145-944D-8100-C146AA6C2A66}" srcOrd="1" destOrd="0" presId="urn:microsoft.com/office/officeart/2005/8/layout/gear1"/>
    <dgm:cxn modelId="{AC5BB1FB-B398-2549-B4AA-21DAB2323534}" type="presOf" srcId="{AF6B7870-E87C-6341-8C49-E7EDED4380F0}" destId="{005C9FDE-1736-DD4F-8893-EB1CD0DD6210}" srcOrd="0" destOrd="0" presId="urn:microsoft.com/office/officeart/2005/8/layout/gear1"/>
    <dgm:cxn modelId="{C9F69104-78C9-4945-B08A-EEB159797392}" type="presParOf" srcId="{79DDDE42-991C-C443-B4E8-8F141B25EFB5}" destId="{8B9F8B5D-109C-1E40-B860-D99F00267A2C}" srcOrd="0" destOrd="0" presId="urn:microsoft.com/office/officeart/2005/8/layout/gear1"/>
    <dgm:cxn modelId="{0B1DF51B-2902-884E-A4EA-660B658653C1}" type="presParOf" srcId="{79DDDE42-991C-C443-B4E8-8F141B25EFB5}" destId="{0CB59A1E-55B6-0143-9BC9-CB7090D79F19}" srcOrd="1" destOrd="0" presId="urn:microsoft.com/office/officeart/2005/8/layout/gear1"/>
    <dgm:cxn modelId="{FD9E7760-F5E7-6E45-81A5-C9FA6E9E6227}" type="presParOf" srcId="{79DDDE42-991C-C443-B4E8-8F141B25EFB5}" destId="{E7136150-1B6F-F847-BBBD-88BF70D67996}" srcOrd="2" destOrd="0" presId="urn:microsoft.com/office/officeart/2005/8/layout/gear1"/>
    <dgm:cxn modelId="{FB8A9217-CC85-0B4B-941C-172A3AE4FA75}" type="presParOf" srcId="{79DDDE42-991C-C443-B4E8-8F141B25EFB5}" destId="{CA37112A-0D33-A54A-822D-9AFCAC344268}" srcOrd="3" destOrd="0" presId="urn:microsoft.com/office/officeart/2005/8/layout/gear1"/>
    <dgm:cxn modelId="{7A2054D2-F90E-E141-9B5C-CC8C5A8056C1}" type="presParOf" srcId="{79DDDE42-991C-C443-B4E8-8F141B25EFB5}" destId="{4FE5AEB6-1145-944D-8100-C146AA6C2A66}" srcOrd="4" destOrd="0" presId="urn:microsoft.com/office/officeart/2005/8/layout/gear1"/>
    <dgm:cxn modelId="{0B8305B6-7D6C-904B-A2D3-A614C7F0BF53}" type="presParOf" srcId="{79DDDE42-991C-C443-B4E8-8F141B25EFB5}" destId="{66F788FE-5A54-1842-B984-41DCB4C73A61}" srcOrd="5" destOrd="0" presId="urn:microsoft.com/office/officeart/2005/8/layout/gear1"/>
    <dgm:cxn modelId="{DD5236CE-DF93-5E40-8EFC-F97B23309045}" type="presParOf" srcId="{79DDDE42-991C-C443-B4E8-8F141B25EFB5}" destId="{494F98DB-1C5D-4A4E-A691-C9907DCA20FE}" srcOrd="6" destOrd="0" presId="urn:microsoft.com/office/officeart/2005/8/layout/gear1"/>
    <dgm:cxn modelId="{31513E04-67BB-BD4F-A44E-A23607A5A212}" type="presParOf" srcId="{79DDDE42-991C-C443-B4E8-8F141B25EFB5}" destId="{005C9FDE-1736-DD4F-8893-EB1CD0DD6210}" srcOrd="7" destOrd="0" presId="urn:microsoft.com/office/officeart/2005/8/layout/gear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1E90C7-2AA3-F546-9336-03F910D81ED5}">
      <dsp:nvSpPr>
        <dsp:cNvPr id="0" name=""/>
        <dsp:cNvSpPr/>
      </dsp:nvSpPr>
      <dsp:spPr>
        <a:xfrm>
          <a:off x="4219755" y="1816169"/>
          <a:ext cx="3284208" cy="3498697"/>
        </a:xfrm>
        <a:prstGeom prst="gear9">
          <a:avLst/>
        </a:prstGeom>
        <a:solidFill>
          <a:srgbClr val="00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rgbClr val="FF0000"/>
              </a:solidFill>
            </a:rPr>
            <a:t>15603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noProof="0" dirty="0"/>
            <a:t>Desporto Escolar</a:t>
          </a:r>
        </a:p>
      </dsp:txBody>
      <dsp:txXfrm>
        <a:off x="4880027" y="2621472"/>
        <a:ext cx="1963664" cy="1825965"/>
      </dsp:txXfrm>
    </dsp:sp>
    <dsp:sp modelId="{154A527F-A6FC-A346-8889-8536911E1DF9}">
      <dsp:nvSpPr>
        <dsp:cNvPr id="0" name=""/>
        <dsp:cNvSpPr/>
      </dsp:nvSpPr>
      <dsp:spPr>
        <a:xfrm>
          <a:off x="2911428" y="1746128"/>
          <a:ext cx="1300531" cy="1251266"/>
        </a:xfrm>
        <a:prstGeom prst="gear6">
          <a:avLst/>
        </a:prstGeom>
        <a:solidFill>
          <a:srgbClr val="364F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727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FPB</a:t>
          </a:r>
        </a:p>
      </dsp:txBody>
      <dsp:txXfrm>
        <a:off x="3233599" y="2063042"/>
        <a:ext cx="656189" cy="617438"/>
      </dsp:txXfrm>
    </dsp:sp>
    <dsp:sp modelId="{C8B9BADC-90C1-D240-8E34-747CE907D84D}">
      <dsp:nvSpPr>
        <dsp:cNvPr id="0" name=""/>
        <dsp:cNvSpPr/>
      </dsp:nvSpPr>
      <dsp:spPr>
        <a:xfrm>
          <a:off x="4460588" y="1390894"/>
          <a:ext cx="3939397" cy="3939397"/>
        </a:xfrm>
        <a:prstGeom prst="circularArrow">
          <a:avLst>
            <a:gd name="adj1" fmla="val 4878"/>
            <a:gd name="adj2" fmla="val 312630"/>
            <a:gd name="adj3" fmla="val 3247281"/>
            <a:gd name="adj4" fmla="val 15084636"/>
            <a:gd name="adj5" fmla="val 569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00339B-5A8B-CB40-8D22-D94391321EB8}">
      <dsp:nvSpPr>
        <dsp:cNvPr id="0" name=""/>
        <dsp:cNvSpPr/>
      </dsp:nvSpPr>
      <dsp:spPr>
        <a:xfrm>
          <a:off x="1984541" y="684748"/>
          <a:ext cx="2978568" cy="297856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9F8B5D-109C-1E40-B860-D99F00267A2C}">
      <dsp:nvSpPr>
        <dsp:cNvPr id="0" name=""/>
        <dsp:cNvSpPr/>
      </dsp:nvSpPr>
      <dsp:spPr>
        <a:xfrm>
          <a:off x="3646107" y="1527469"/>
          <a:ext cx="3384839" cy="3161151"/>
        </a:xfrm>
        <a:prstGeom prst="gear9">
          <a:avLst/>
        </a:prstGeom>
        <a:solidFill>
          <a:srgbClr val="00FF00"/>
        </a:solidFill>
        <a:ln>
          <a:solidFill>
            <a:srgbClr val="FF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b="1" kern="1200" dirty="0">
              <a:solidFill>
                <a:srgbClr val="FF0000"/>
              </a:solidFill>
            </a:rPr>
            <a:t>95,4%</a:t>
          </a:r>
        </a:p>
      </dsp:txBody>
      <dsp:txXfrm>
        <a:off x="4309892" y="2267954"/>
        <a:ext cx="2057269" cy="1624896"/>
      </dsp:txXfrm>
    </dsp:sp>
    <dsp:sp modelId="{CA37112A-0D33-A54A-822D-9AFCAC344268}">
      <dsp:nvSpPr>
        <dsp:cNvPr id="0" name=""/>
        <dsp:cNvSpPr/>
      </dsp:nvSpPr>
      <dsp:spPr>
        <a:xfrm>
          <a:off x="2655779" y="1440161"/>
          <a:ext cx="1326568" cy="1239613"/>
        </a:xfrm>
        <a:prstGeom prst="gear6">
          <a:avLst/>
        </a:prstGeom>
        <a:solidFill>
          <a:srgbClr val="33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800" b="1" kern="1200" dirty="0">
              <a:solidFill>
                <a:srgbClr val="FF0000"/>
              </a:solidFill>
            </a:rPr>
            <a:t>4,6%</a:t>
          </a:r>
        </a:p>
      </dsp:txBody>
      <dsp:txXfrm>
        <a:off x="2980495" y="1754123"/>
        <a:ext cx="677136" cy="611689"/>
      </dsp:txXfrm>
    </dsp:sp>
    <dsp:sp modelId="{494F98DB-1C5D-4A4E-A691-C9907DCA20FE}">
      <dsp:nvSpPr>
        <dsp:cNvPr id="0" name=""/>
        <dsp:cNvSpPr/>
      </dsp:nvSpPr>
      <dsp:spPr>
        <a:xfrm>
          <a:off x="4090124" y="1208384"/>
          <a:ext cx="3458652" cy="3458652"/>
        </a:xfrm>
        <a:prstGeom prst="circularArrow">
          <a:avLst>
            <a:gd name="adj1" fmla="val 4878"/>
            <a:gd name="adj2" fmla="val 312630"/>
            <a:gd name="adj3" fmla="val 3205940"/>
            <a:gd name="adj4" fmla="val 15137338"/>
            <a:gd name="adj5" fmla="val 5691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5C9FDE-1736-DD4F-8893-EB1CD0DD6210}">
      <dsp:nvSpPr>
        <dsp:cNvPr id="0" name=""/>
        <dsp:cNvSpPr/>
      </dsp:nvSpPr>
      <dsp:spPr>
        <a:xfrm>
          <a:off x="1934379" y="581027"/>
          <a:ext cx="2615078" cy="261507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7.wmf"/><Relationship Id="rId1" Type="http://schemas.openxmlformats.org/officeDocument/2006/relationships/image" Target="../media/image2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wmf"/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21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22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933DE1B3-FE31-B947-90B9-5D6B509DCFBF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104377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21507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noProof="0"/>
              <a:t>Faça clique para editar os estilos de texto</a:t>
            </a:r>
          </a:p>
          <a:p>
            <a:pPr lvl="1"/>
            <a:r>
              <a:rPr lang="pt-PT" noProof="0"/>
              <a:t>Segundo nível</a:t>
            </a:r>
          </a:p>
          <a:p>
            <a:pPr lvl="2"/>
            <a:r>
              <a:rPr lang="pt-PT" noProof="0"/>
              <a:t>Terceiro nível</a:t>
            </a:r>
          </a:p>
          <a:p>
            <a:pPr lvl="3"/>
            <a:r>
              <a:rPr lang="pt-PT" noProof="0"/>
              <a:t>Quarto nível</a:t>
            </a:r>
          </a:p>
          <a:p>
            <a:pPr lvl="4"/>
            <a:r>
              <a:rPr lang="pt-PT" noProof="0"/>
              <a:t>Quinto nível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C26A00DD-7FA8-CC4E-91F5-EFD57E821856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075683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7622A1A6-75ED-BC47-8861-9EFEA2ADACEA}" type="slidenum">
              <a:rPr lang="pt-PT" sz="1200">
                <a:latin typeface="Times New Roman" charset="0"/>
              </a:rPr>
              <a:pPr/>
              <a:t>2</a:t>
            </a:fld>
            <a:endParaRPr lang="pt-PT" sz="1200">
              <a:latin typeface="Times New Roman" charset="0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pt-PT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3B34133A-CD47-D545-9AB5-19AD2CB0A924}" type="slidenum">
              <a:rPr lang="pt-PT" sz="1200">
                <a:latin typeface="Times New Roman" charset="0"/>
              </a:rPr>
              <a:pPr/>
              <a:t>34</a:t>
            </a:fld>
            <a:endParaRPr lang="pt-PT" sz="1200">
              <a:latin typeface="Times New Roman" charset="0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pt-PT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40E624ED-6ED1-0B42-B31C-8B034BEF8A88}" type="slidenum">
              <a:rPr lang="pt-PT" sz="1200">
                <a:latin typeface="Times New Roman" charset="0"/>
              </a:rPr>
              <a:pPr/>
              <a:t>3</a:t>
            </a:fld>
            <a:endParaRPr lang="pt-PT" sz="1200">
              <a:latin typeface="Times New Roman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pt-PT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C50F1C8D-FFC3-AE43-A586-99F12D709109}" type="slidenum">
              <a:rPr lang="pt-PT" sz="1200">
                <a:latin typeface="Times New Roman" charset="0"/>
              </a:rPr>
              <a:pPr/>
              <a:t>4</a:t>
            </a:fld>
            <a:endParaRPr lang="pt-PT" sz="1200">
              <a:latin typeface="Times New Roman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pt-PT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9A714BBE-1632-0A4A-A09F-FA53854AED01}" type="slidenum">
              <a:rPr lang="pt-PT" sz="1200">
                <a:latin typeface="Times New Roman" charset="0"/>
              </a:rPr>
              <a:pPr/>
              <a:t>7</a:t>
            </a:fld>
            <a:endParaRPr lang="pt-PT" sz="1200">
              <a:latin typeface="Times New Roman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pt-PT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F2E907BA-594D-394B-BA60-70CF90C53D62}" type="slidenum">
              <a:rPr lang="pt-PT" sz="1200">
                <a:latin typeface="Times New Roman" charset="0"/>
              </a:rPr>
              <a:pPr/>
              <a:t>9</a:t>
            </a:fld>
            <a:endParaRPr lang="pt-PT" sz="1200">
              <a:latin typeface="Times New Roman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pt-PT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Mundial de Badminton em Sevilha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6A00DD-7FA8-CC4E-91F5-EFD57E821856}" type="slidenum">
              <a:rPr lang="pt-PT" smtClean="0"/>
              <a:pPr>
                <a:defRPr/>
              </a:pPr>
              <a:t>19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13464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1F4B0045-534E-F242-B5D3-2229A2CD13FD}" type="slidenum">
              <a:rPr lang="pt-PT" sz="1200">
                <a:latin typeface="Times New Roman" charset="0"/>
              </a:rPr>
              <a:pPr/>
              <a:t>21</a:t>
            </a:fld>
            <a:endParaRPr lang="pt-PT" sz="1200">
              <a:latin typeface="Times New Roman" charset="0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pt-PT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1F4B0045-534E-F242-B5D3-2229A2CD13FD}" type="slidenum">
              <a:rPr lang="pt-PT" sz="1200">
                <a:latin typeface="Times New Roman" charset="0"/>
              </a:rPr>
              <a:pPr/>
              <a:t>22</a:t>
            </a:fld>
            <a:endParaRPr lang="pt-PT" sz="1200">
              <a:latin typeface="Times New Roman" charset="0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pt-PT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BA5ED4EA-F5E8-DF4A-875B-A992BE2EDB13}" type="slidenum">
              <a:rPr lang="pt-PT" sz="1200">
                <a:latin typeface="Times New Roman" charset="0"/>
              </a:rPr>
              <a:pPr/>
              <a:t>30</a:t>
            </a:fld>
            <a:endParaRPr lang="pt-PT" sz="1200">
              <a:latin typeface="Times New Roman" charset="0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pt-PT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21 h 154"/>
                  <a:gd name="T2" fmla="*/ 13 w 144"/>
                  <a:gd name="T3" fmla="*/ 31 h 154"/>
                  <a:gd name="T4" fmla="*/ 26 w 144"/>
                  <a:gd name="T5" fmla="*/ 24 h 154"/>
                  <a:gd name="T6" fmla="*/ 14 w 144"/>
                  <a:gd name="T7" fmla="*/ 11 h 154"/>
                  <a:gd name="T8" fmla="*/ 23 w 144"/>
                  <a:gd name="T9" fmla="*/ 7 h 154"/>
                  <a:gd name="T10" fmla="*/ 26 w 144"/>
                  <a:gd name="T11" fmla="*/ 11 h 154"/>
                  <a:gd name="T12" fmla="*/ 32 w 144"/>
                  <a:gd name="T13" fmla="*/ 9 h 154"/>
                  <a:gd name="T14" fmla="*/ 22 w 144"/>
                  <a:gd name="T15" fmla="*/ 0 h 154"/>
                  <a:gd name="T16" fmla="*/ 8 w 144"/>
                  <a:gd name="T17" fmla="*/ 7 h 154"/>
                  <a:gd name="T18" fmla="*/ 20 w 144"/>
                  <a:gd name="T19" fmla="*/ 22 h 154"/>
                  <a:gd name="T20" fmla="*/ 6 w 144"/>
                  <a:gd name="T21" fmla="*/ 20 h 154"/>
                  <a:gd name="T22" fmla="*/ 0 w 144"/>
                  <a:gd name="T23" fmla="*/ 21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PT">
                  <a:latin typeface="Tahom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PT">
                  <a:latin typeface="Tahoma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82073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pt-PT"/>
              <a:t>Clique para editar o estilo do título			</a:t>
            </a:r>
          </a:p>
        </p:txBody>
      </p:sp>
      <p:sp>
        <p:nvSpPr>
          <p:cNvPr id="82074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pt-PT"/>
              <a:t>Faça clique para editar o estilo do subtítulo do modelo global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r>
              <a:rPr lang="pt-PT"/>
              <a:t>José de Vila Carvalho</a:t>
            </a:r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fld id="{701A2D73-7673-2642-A4B7-D170FA1F16A9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31015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José de Vila Carvalho</a:t>
            </a: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CAA64-D8F0-0B46-928A-7DBE2AE9F283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4348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José de Vila Carvalho</a:t>
            </a: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C5E54-F8FC-AA4A-BCFF-379675BE4622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31394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/>
          </p:nvPr>
        </p:nvSpPr>
        <p:spPr>
          <a:xfrm>
            <a:off x="301625" y="228600"/>
            <a:ext cx="8540750" cy="5870575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José de Vila Carvalho</a:t>
            </a:r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5F280-BF94-8C4A-BBFB-07C3B7CF685D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64161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ítulo e texto sobr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8540750" cy="217328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301625" y="3925888"/>
            <a:ext cx="8540750" cy="2173287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José de Vila Carvalho</a:t>
            </a: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99D44-779B-9D40-B0F1-BBDE18F7254A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46673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Gráfico 2"/>
          <p:cNvSpPr>
            <a:spLocks noGrp="1"/>
          </p:cNvSpPr>
          <p:nvPr>
            <p:ph type="chart" idx="1"/>
          </p:nvPr>
        </p:nvSpPr>
        <p:spPr>
          <a:xfrm>
            <a:off x="301625" y="1600200"/>
            <a:ext cx="8540750" cy="4498975"/>
          </a:xfrm>
        </p:spPr>
        <p:txBody>
          <a:bodyPr/>
          <a:lstStyle/>
          <a:p>
            <a:pPr lvl="0"/>
            <a:endParaRPr lang="pt-PT" noProof="0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José de Vila Carvalho</a:t>
            </a: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B654B-80F1-B24F-8EE7-28E7F07EC4E6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10486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José de Vila Carvalho</a:t>
            </a: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35F3F-524D-344A-8FF4-874CE414D910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20001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e 2 objec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3"/>
          </p:nvPr>
        </p:nvSpPr>
        <p:spPr>
          <a:xfrm>
            <a:off x="4648200" y="3925888"/>
            <a:ext cx="4194175" cy="2173287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José de Vila Carvalho</a:t>
            </a:r>
          </a:p>
        </p:txBody>
      </p:sp>
      <p:sp>
        <p:nvSpPr>
          <p:cNvPr id="8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5143B-2E29-2649-A6D7-D8977E0542B9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25126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ítulo, 2 objectos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301625" y="1600200"/>
            <a:ext cx="4194175" cy="217328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quarter" idx="2"/>
          </p:nvPr>
        </p:nvSpPr>
        <p:spPr>
          <a:xfrm>
            <a:off x="301625" y="3925888"/>
            <a:ext cx="4194175" cy="2173287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José de Vila Carvalho</a:t>
            </a:r>
          </a:p>
        </p:txBody>
      </p:sp>
      <p:sp>
        <p:nvSpPr>
          <p:cNvPr id="8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024EE-743C-D548-A144-403B057F3D7E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303480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ítulo e diagrama ou organo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SmartArt 2"/>
          <p:cNvSpPr>
            <a:spLocks noGrp="1"/>
          </p:cNvSpPr>
          <p:nvPr>
            <p:ph type="dgm" idx="1"/>
          </p:nvPr>
        </p:nvSpPr>
        <p:spPr>
          <a:xfrm>
            <a:off x="301625" y="1600200"/>
            <a:ext cx="8540750" cy="4498975"/>
          </a:xfrm>
        </p:spPr>
        <p:txBody>
          <a:bodyPr/>
          <a:lstStyle/>
          <a:p>
            <a:pPr lvl="0"/>
            <a:endParaRPr lang="pt-PT" noProof="0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José de Vila Carvalho</a:t>
            </a: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F53B6-0982-3543-ADC9-BEDAE6F6B38B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53797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José de Vila Carvalho</a:t>
            </a: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1C8A1-2211-5E4A-B2C4-24DBA5196799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48866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José de Vila Carvalho</a:t>
            </a: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EA354-86E8-D943-9C85-6852F0E091E5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52654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José de Vila Carvalho</a:t>
            </a: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A8F77-7150-5F40-90D7-609B0A00326C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16710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José de Vila Carvalho</a:t>
            </a:r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47B59-F719-7845-918F-C85BDE7CC781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12730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José de Vila Carvalho</a:t>
            </a:r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3DE60-BCA1-F545-8B36-36EF358166D3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79441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José de Vila Carvalho</a:t>
            </a:r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D6C50-2DAE-8A4F-9B64-A29460B9BD35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44245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José de Vila Carvalho</a:t>
            </a: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7C758-E129-EE4E-B127-6462418E3554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17971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José de Vila Carvalho</a:t>
            </a: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9BA73-C0F9-3E48-896F-4EA316545EE1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05261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169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170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171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172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173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174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175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176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177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178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179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180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181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</p:grpSp>
        <p:grpSp>
          <p:nvGrpSpPr>
            <p:cNvPr id="103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03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03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03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03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03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03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04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04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04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04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04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04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04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04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04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04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05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05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05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05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05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05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05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05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05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05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06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06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06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06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06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06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06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06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06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06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07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07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07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07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07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07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07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07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07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07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08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08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08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08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08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08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08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08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08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08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09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09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09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09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09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09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09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09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09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09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10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10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10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10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10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10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10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10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10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10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11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11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11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11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11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11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11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11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11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11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12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12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12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12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12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12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12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12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12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12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13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13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13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13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13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13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13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13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13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13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14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14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14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14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14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14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14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14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14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14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15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15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15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15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15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15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15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15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15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15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16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16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16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16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16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116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16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21 h 154"/>
                  <a:gd name="T2" fmla="*/ 13 w 144"/>
                  <a:gd name="T3" fmla="*/ 31 h 154"/>
                  <a:gd name="T4" fmla="*/ 26 w 144"/>
                  <a:gd name="T5" fmla="*/ 24 h 154"/>
                  <a:gd name="T6" fmla="*/ 14 w 144"/>
                  <a:gd name="T7" fmla="*/ 11 h 154"/>
                  <a:gd name="T8" fmla="*/ 23 w 144"/>
                  <a:gd name="T9" fmla="*/ 7 h 154"/>
                  <a:gd name="T10" fmla="*/ 26 w 144"/>
                  <a:gd name="T11" fmla="*/ 11 h 154"/>
                  <a:gd name="T12" fmla="*/ 32 w 144"/>
                  <a:gd name="T13" fmla="*/ 9 h 154"/>
                  <a:gd name="T14" fmla="*/ 22 w 144"/>
                  <a:gd name="T15" fmla="*/ 0 h 154"/>
                  <a:gd name="T16" fmla="*/ 8 w 144"/>
                  <a:gd name="T17" fmla="*/ 7 h 154"/>
                  <a:gd name="T18" fmla="*/ 20 w 144"/>
                  <a:gd name="T19" fmla="*/ 22 h 154"/>
                  <a:gd name="T20" fmla="*/ 6 w 144"/>
                  <a:gd name="T21" fmla="*/ 20 h 154"/>
                  <a:gd name="T22" fmla="*/ 0 w 144"/>
                  <a:gd name="T23" fmla="*/ 21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81047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PT">
                  <a:latin typeface="Tahoma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1048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pt-PT">
                  <a:latin typeface="Tahoma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81049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/>
              <a:t>Clique para editar o estilo do título			</a:t>
            </a:r>
          </a:p>
        </p:txBody>
      </p:sp>
      <p:sp>
        <p:nvSpPr>
          <p:cNvPr id="81050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1051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pt-PT"/>
              <a:t>José de Vila Carvalho</a:t>
            </a:r>
          </a:p>
        </p:txBody>
      </p:sp>
      <p:sp>
        <p:nvSpPr>
          <p:cNvPr id="81052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62A267F-28F9-D549-B4F4-B94A498A9897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  <p:sp>
        <p:nvSpPr>
          <p:cNvPr id="81053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/>
              <a:t>Clique para 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1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  <p:sldLayoutId id="2147483750" r:id="rId18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charset="0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1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7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7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.png"/><Relationship Id="rId5" Type="http://schemas.openxmlformats.org/officeDocument/2006/relationships/oleObject" Target="../embeddings/oleObject9.bin"/><Relationship Id="rId4" Type="http://schemas.openxmlformats.org/officeDocument/2006/relationships/image" Target="../media/image20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5.png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1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5.png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2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5.png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3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16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5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6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2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hyperlink" Target="https://www.olympicchannel.com/pt/video/detail/hoyer-larsen-faz-historia-para-a-dinamarca-em-atlanta/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0F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8" descr="Fotos de Desporto 12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33875" y="2925763"/>
            <a:ext cx="958850" cy="958850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José de Vila Carvalho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Duques de </a:t>
            </a:r>
            <a:r>
              <a:rPr lang="pt-PT" dirty="0" err="1"/>
              <a:t>Beaufort</a:t>
            </a:r>
            <a:r>
              <a:rPr lang="pt-PT" dirty="0"/>
              <a:t> em Badminton </a:t>
            </a:r>
            <a:r>
              <a:rPr lang="pt-PT" dirty="0" err="1"/>
              <a:t>house</a:t>
            </a:r>
            <a:endParaRPr lang="pt-PT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9826" b="9826"/>
          <a:stretch>
            <a:fillRect/>
          </a:stretch>
        </p:blipFill>
        <p:spPr>
          <a:xfrm>
            <a:off x="-1" y="1700212"/>
            <a:ext cx="9121989" cy="5157788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José de Vila Carvalho</a:t>
            </a:r>
          </a:p>
        </p:txBody>
      </p:sp>
    </p:spTree>
    <p:extLst>
      <p:ext uri="{BB962C8B-B14F-4D97-AF65-F5344CB8AC3E}">
        <p14:creationId xmlns:p14="http://schemas.microsoft.com/office/powerpoint/2010/main" val="1287008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Badminton </a:t>
            </a:r>
            <a:r>
              <a:rPr lang="pt-PT" dirty="0" err="1"/>
              <a:t>House</a:t>
            </a:r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José de Vila Carvalho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16844" r="-16844"/>
          <a:stretch>
            <a:fillRect/>
          </a:stretch>
        </p:blipFill>
        <p:spPr>
          <a:xfrm>
            <a:off x="251520" y="1630740"/>
            <a:ext cx="8496944" cy="5052391"/>
          </a:xfrm>
        </p:spPr>
      </p:pic>
    </p:spTree>
    <p:extLst>
      <p:ext uri="{BB962C8B-B14F-4D97-AF65-F5344CB8AC3E}">
        <p14:creationId xmlns:p14="http://schemas.microsoft.com/office/powerpoint/2010/main" val="3276813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9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PT">
                <a:solidFill>
                  <a:schemeClr val="hlink"/>
                </a:solidFill>
                <a:latin typeface="Tahoma" charset="0"/>
                <a:cs typeface="+mj-cs"/>
              </a:rPr>
              <a:t>História do Badminton</a:t>
            </a:r>
          </a:p>
        </p:txBody>
      </p:sp>
      <p:pic>
        <p:nvPicPr>
          <p:cNvPr id="36866" name="Picture 4" descr="Fotos de Desporto 33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9113" y="1412875"/>
            <a:ext cx="3575050" cy="544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José de Vila Carvalho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536" y="548680"/>
            <a:ext cx="8540750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PT">
                <a:solidFill>
                  <a:schemeClr val="hlink"/>
                </a:solidFill>
                <a:latin typeface="Tahoma" charset="0"/>
                <a:cs typeface="+mj-cs"/>
              </a:rPr>
              <a:t>História do Badminton</a:t>
            </a:r>
          </a:p>
        </p:txBody>
      </p:sp>
      <p:sp>
        <p:nvSpPr>
          <p:cNvPr id="675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95536" y="2348880"/>
            <a:ext cx="8496944" cy="417574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pt-PT" dirty="0">
                <a:latin typeface="Tahoma" charset="0"/>
                <a:cs typeface="+mn-cs"/>
              </a:rPr>
              <a:t>Entre</a:t>
            </a:r>
            <a:r>
              <a:rPr lang="pt-PT" dirty="0">
                <a:solidFill>
                  <a:schemeClr val="hlink"/>
                </a:solidFill>
                <a:latin typeface="Tahoma" charset="0"/>
                <a:cs typeface="+mn-cs"/>
              </a:rPr>
              <a:t> 1734 e 1741</a:t>
            </a:r>
            <a:r>
              <a:rPr lang="pt-PT" dirty="0">
                <a:latin typeface="Tahoma" charset="0"/>
                <a:cs typeface="+mn-cs"/>
              </a:rPr>
              <a:t> – </a:t>
            </a:r>
            <a:r>
              <a:rPr lang="pt-PT" dirty="0">
                <a:solidFill>
                  <a:srgbClr val="FFFF00"/>
                </a:solidFill>
                <a:latin typeface="Tahoma" charset="0"/>
                <a:cs typeface="+mn-cs"/>
              </a:rPr>
              <a:t>Chardin</a:t>
            </a:r>
            <a:r>
              <a:rPr lang="pt-PT" dirty="0">
                <a:latin typeface="Tahoma" charset="0"/>
                <a:cs typeface="+mn-cs"/>
              </a:rPr>
              <a:t> – pintou o quadro, </a:t>
            </a:r>
            <a:r>
              <a:rPr lang="pt-PT" dirty="0">
                <a:solidFill>
                  <a:srgbClr val="FFFF00"/>
                </a:solidFill>
                <a:latin typeface="Tahoma" charset="0"/>
                <a:cs typeface="+mn-cs"/>
              </a:rPr>
              <a:t>“A menina do </a:t>
            </a:r>
            <a:r>
              <a:rPr lang="pt-PT">
                <a:solidFill>
                  <a:srgbClr val="FFFF00"/>
                </a:solidFill>
                <a:latin typeface="Tahoma" charset="0"/>
                <a:cs typeface="+mn-cs"/>
              </a:rPr>
              <a:t>volante”</a:t>
            </a:r>
            <a:r>
              <a:rPr lang="pt-PT" dirty="0">
                <a:solidFill>
                  <a:schemeClr val="tx2">
                    <a:lumMod val="50000"/>
                  </a:schemeClr>
                </a:solidFill>
                <a:latin typeface="Tahoma" charset="0"/>
                <a:cs typeface="+mn-cs"/>
              </a:rPr>
              <a:t>.</a:t>
            </a:r>
            <a:endParaRPr lang="pt-PT" dirty="0">
              <a:solidFill>
                <a:srgbClr val="3366FF"/>
              </a:solidFill>
              <a:latin typeface="Tahoma" charset="0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pt-PT" dirty="0">
                <a:solidFill>
                  <a:schemeClr val="hlink"/>
                </a:solidFill>
                <a:latin typeface="Tahoma" charset="0"/>
                <a:cs typeface="+mn-cs"/>
              </a:rPr>
              <a:t>1764-1827</a:t>
            </a:r>
            <a:r>
              <a:rPr lang="pt-PT" dirty="0">
                <a:latin typeface="Tahoma" charset="0"/>
                <a:cs typeface="+mn-cs"/>
              </a:rPr>
              <a:t> – </a:t>
            </a:r>
            <a:r>
              <a:rPr lang="pt-PT" dirty="0">
                <a:solidFill>
                  <a:srgbClr val="FFFF00"/>
                </a:solidFill>
                <a:latin typeface="Tahoma" charset="0"/>
                <a:cs typeface="+mn-cs"/>
              </a:rPr>
              <a:t>Jean François </a:t>
            </a:r>
            <a:r>
              <a:rPr lang="pt-PT" dirty="0" err="1">
                <a:solidFill>
                  <a:srgbClr val="FFFF00"/>
                </a:solidFill>
                <a:latin typeface="Tahoma" charset="0"/>
                <a:cs typeface="+mn-cs"/>
              </a:rPr>
              <a:t>Bosio</a:t>
            </a:r>
            <a:r>
              <a:rPr lang="pt-PT" dirty="0">
                <a:solidFill>
                  <a:srgbClr val="FFFF00"/>
                </a:solidFill>
                <a:latin typeface="Tahoma" charset="0"/>
                <a:cs typeface="+mn-cs"/>
              </a:rPr>
              <a:t> </a:t>
            </a:r>
            <a:r>
              <a:rPr lang="pt-PT" dirty="0">
                <a:latin typeface="Tahoma" charset="0"/>
                <a:cs typeface="+mn-cs"/>
              </a:rPr>
              <a:t>pintou em </a:t>
            </a:r>
            <a:r>
              <a:rPr lang="pt-PT" dirty="0">
                <a:solidFill>
                  <a:srgbClr val="FFFF00"/>
                </a:solidFill>
                <a:latin typeface="Tahoma" charset="0"/>
                <a:cs typeface="+mn-cs"/>
              </a:rPr>
              <a:t>1802</a:t>
            </a:r>
            <a:r>
              <a:rPr lang="pt-PT" dirty="0">
                <a:latin typeface="Tahoma" charset="0"/>
                <a:cs typeface="+mn-cs"/>
              </a:rPr>
              <a:t> um quadro chamado </a:t>
            </a:r>
            <a:r>
              <a:rPr lang="pt-PT" dirty="0">
                <a:solidFill>
                  <a:srgbClr val="FFFF00"/>
                </a:solidFill>
                <a:latin typeface="Tahoma" charset="0"/>
                <a:cs typeface="+mn-cs"/>
              </a:rPr>
              <a:t>“</a:t>
            </a:r>
            <a:r>
              <a:rPr lang="pt-PT" dirty="0" err="1">
                <a:solidFill>
                  <a:srgbClr val="FFFF00"/>
                </a:solidFill>
                <a:latin typeface="Tahoma" charset="0"/>
                <a:cs typeface="+mn-cs"/>
              </a:rPr>
              <a:t>Le</a:t>
            </a:r>
            <a:r>
              <a:rPr lang="pt-PT" dirty="0">
                <a:solidFill>
                  <a:srgbClr val="FFFF00"/>
                </a:solidFill>
                <a:latin typeface="Tahoma" charset="0"/>
                <a:cs typeface="+mn-cs"/>
              </a:rPr>
              <a:t> </a:t>
            </a:r>
            <a:r>
              <a:rPr lang="pt-PT" dirty="0" err="1">
                <a:solidFill>
                  <a:srgbClr val="FFFF00"/>
                </a:solidFill>
                <a:latin typeface="Tahoma" charset="0"/>
                <a:cs typeface="+mn-cs"/>
              </a:rPr>
              <a:t>Volant</a:t>
            </a:r>
            <a:r>
              <a:rPr lang="pt-PT" dirty="0">
                <a:solidFill>
                  <a:srgbClr val="FFFF00"/>
                </a:solidFill>
                <a:latin typeface="Tahoma" charset="0"/>
                <a:cs typeface="+mn-cs"/>
              </a:rPr>
              <a:t>” </a:t>
            </a:r>
            <a:r>
              <a:rPr lang="pt-PT" dirty="0">
                <a:latin typeface="Tahoma" charset="0"/>
                <a:cs typeface="+mn-cs"/>
              </a:rPr>
              <a:t>– onde se podem ver quatro senhoras jogando uma espécie de badminton, mas utilizando já raquetas e dois volantes.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PT" dirty="0">
                <a:solidFill>
                  <a:schemeClr val="hlink"/>
                </a:solidFill>
                <a:latin typeface="Tahoma" charset="0"/>
                <a:cs typeface="+mn-cs"/>
              </a:rPr>
              <a:t>1873</a:t>
            </a:r>
            <a:r>
              <a:rPr lang="pt-PT" dirty="0">
                <a:latin typeface="Tahoma" charset="0"/>
                <a:cs typeface="+mn-cs"/>
              </a:rPr>
              <a:t> – Já se tentava reconstruir as regras do </a:t>
            </a:r>
            <a:r>
              <a:rPr lang="pt-PT" dirty="0" err="1">
                <a:latin typeface="Tahoma" charset="0"/>
                <a:cs typeface="+mn-cs"/>
              </a:rPr>
              <a:t>Poona</a:t>
            </a:r>
            <a:r>
              <a:rPr lang="pt-PT" dirty="0">
                <a:latin typeface="Tahoma" charset="0"/>
                <a:cs typeface="+mn-cs"/>
              </a:rPr>
              <a:t>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José de Vila Carvalho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pt-PT" dirty="0"/>
              <a:t>Chardin “a menina do volante” (1734-1741)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63795" r="-63795"/>
          <a:stretch>
            <a:fillRect/>
          </a:stretch>
        </p:blipFill>
        <p:spPr>
          <a:xfrm>
            <a:off x="28228" y="1600200"/>
            <a:ext cx="9115772" cy="506916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José de Vila Carvalho</a:t>
            </a:r>
          </a:p>
        </p:txBody>
      </p:sp>
    </p:spTree>
    <p:extLst>
      <p:ext uri="{BB962C8B-B14F-4D97-AF65-F5344CB8AC3E}">
        <p14:creationId xmlns:p14="http://schemas.microsoft.com/office/powerpoint/2010/main" val="1057159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4800" dirty="0">
                <a:solidFill>
                  <a:srgbClr val="FFFF00"/>
                </a:solidFill>
                <a:latin typeface="Tahoma" charset="0"/>
              </a:rPr>
              <a:t>Jean François </a:t>
            </a:r>
            <a:r>
              <a:rPr lang="pt-PT" sz="4800" err="1">
                <a:solidFill>
                  <a:srgbClr val="FFFF00"/>
                </a:solidFill>
                <a:latin typeface="Tahoma" charset="0"/>
              </a:rPr>
              <a:t>Bosio</a:t>
            </a:r>
            <a:r>
              <a:rPr lang="pt-PT" sz="4800">
                <a:latin typeface="Tahoma" charset="0"/>
              </a:rPr>
              <a:t> (1802</a:t>
            </a:r>
            <a:r>
              <a:rPr lang="pt-PT" sz="4800" dirty="0">
                <a:latin typeface="Tahoma" charset="0"/>
              </a:rPr>
              <a:t>) quadro </a:t>
            </a:r>
            <a:r>
              <a:rPr lang="pt-PT" sz="4800" dirty="0">
                <a:solidFill>
                  <a:srgbClr val="FFFF00"/>
                </a:solidFill>
                <a:latin typeface="Tahoma" charset="0"/>
              </a:rPr>
              <a:t>“</a:t>
            </a:r>
            <a:r>
              <a:rPr lang="pt-PT" sz="4800" dirty="0" err="1">
                <a:solidFill>
                  <a:srgbClr val="FFFF00"/>
                </a:solidFill>
                <a:latin typeface="Tahoma" charset="0"/>
              </a:rPr>
              <a:t>Le</a:t>
            </a:r>
            <a:r>
              <a:rPr lang="pt-PT" sz="4800" dirty="0">
                <a:solidFill>
                  <a:srgbClr val="FFFF00"/>
                </a:solidFill>
                <a:latin typeface="Tahoma" charset="0"/>
              </a:rPr>
              <a:t> </a:t>
            </a:r>
            <a:r>
              <a:rPr lang="pt-PT" sz="4800" dirty="0" err="1">
                <a:solidFill>
                  <a:srgbClr val="FFFF00"/>
                </a:solidFill>
                <a:latin typeface="Tahoma" charset="0"/>
              </a:rPr>
              <a:t>Volant</a:t>
            </a:r>
            <a:r>
              <a:rPr lang="pt-PT" sz="4800" dirty="0">
                <a:solidFill>
                  <a:srgbClr val="FFFF00"/>
                </a:solidFill>
                <a:latin typeface="Tahoma" charset="0"/>
              </a:rPr>
              <a:t>”</a:t>
            </a:r>
            <a:endParaRPr lang="pt-PT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José de Vila Carvalho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0924" r="-10924"/>
          <a:stretch/>
        </p:blipFill>
        <p:spPr>
          <a:xfrm>
            <a:off x="439738" y="1700213"/>
            <a:ext cx="8093075" cy="5043487"/>
          </a:xfrm>
        </p:spPr>
      </p:pic>
    </p:spTree>
    <p:extLst>
      <p:ext uri="{BB962C8B-B14F-4D97-AF65-F5344CB8AC3E}">
        <p14:creationId xmlns:p14="http://schemas.microsoft.com/office/powerpoint/2010/main" val="1686947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1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PT">
                <a:solidFill>
                  <a:schemeClr val="hlink"/>
                </a:solidFill>
                <a:latin typeface="Tahoma" charset="0"/>
                <a:cs typeface="+mj-cs"/>
              </a:rPr>
              <a:t>História do Badminton</a:t>
            </a:r>
          </a:p>
        </p:txBody>
      </p:sp>
      <p:pic>
        <p:nvPicPr>
          <p:cNvPr id="38914" name="Picture 4" descr="Fotos de Desporto 33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1263" y="1412875"/>
            <a:ext cx="4611687" cy="544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José de Vila Carvalho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pt-PT" sz="2800">
                <a:solidFill>
                  <a:schemeClr val="hlink"/>
                </a:solidFill>
                <a:latin typeface="Tahoma" charset="0"/>
                <a:cs typeface="+mn-cs"/>
              </a:rPr>
              <a:t>1877</a:t>
            </a:r>
            <a:r>
              <a:rPr lang="pt-PT" sz="2800">
                <a:latin typeface="Tahoma" charset="0"/>
                <a:cs typeface="+mn-cs"/>
              </a:rPr>
              <a:t> – São estabelecidas as regras originais do jogo.</a:t>
            </a:r>
          </a:p>
          <a:p>
            <a:pPr eaLnBrk="1" hangingPunct="1">
              <a:lnSpc>
                <a:spcPct val="90000"/>
              </a:lnSpc>
              <a:defRPr/>
            </a:pPr>
            <a:endParaRPr lang="pt-PT" sz="2800">
              <a:latin typeface="Tahoma" charset="0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pt-PT" sz="2800">
                <a:latin typeface="Tahoma" charset="0"/>
                <a:cs typeface="+mn-cs"/>
              </a:rPr>
              <a:t> </a:t>
            </a:r>
            <a:r>
              <a:rPr lang="pt-PT" sz="2800">
                <a:solidFill>
                  <a:schemeClr val="hlink"/>
                </a:solidFill>
                <a:latin typeface="Tahoma" charset="0"/>
                <a:cs typeface="+mn-cs"/>
              </a:rPr>
              <a:t>1887</a:t>
            </a:r>
            <a:r>
              <a:rPr lang="pt-PT" sz="2800">
                <a:latin typeface="Tahoma" charset="0"/>
                <a:cs typeface="+mn-cs"/>
              </a:rPr>
              <a:t> – São revistas as regras do jogo, e adoptadas as de um clube formado em </a:t>
            </a:r>
            <a:r>
              <a:rPr lang="en-GB" sz="2800">
                <a:solidFill>
                  <a:schemeClr val="hlink"/>
                </a:solidFill>
                <a:latin typeface="Tahoma" charset="0"/>
                <a:cs typeface="+mn-cs"/>
              </a:rPr>
              <a:t>Bath</a:t>
            </a:r>
            <a:r>
              <a:rPr lang="pt-PT" sz="2800">
                <a:latin typeface="Tahoma" charset="0"/>
                <a:cs typeface="+mn-cs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endParaRPr lang="pt-PT" sz="2800">
              <a:latin typeface="Tahoma" charset="0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pt-PT" sz="2800">
                <a:solidFill>
                  <a:schemeClr val="hlink"/>
                </a:solidFill>
                <a:latin typeface="Tahoma" charset="0"/>
                <a:cs typeface="+mn-cs"/>
              </a:rPr>
              <a:t>1890</a:t>
            </a:r>
            <a:r>
              <a:rPr lang="pt-PT" sz="2800">
                <a:latin typeface="Tahoma" charset="0"/>
                <a:cs typeface="+mn-cs"/>
              </a:rPr>
              <a:t> – Nova revisão das regras, que são semelhantes às regras actuais.</a:t>
            </a:r>
          </a:p>
        </p:txBody>
      </p:sp>
      <p:sp>
        <p:nvSpPr>
          <p:cNvPr id="5222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PT">
                <a:solidFill>
                  <a:schemeClr val="hlink"/>
                </a:solidFill>
                <a:latin typeface="Tahoma" charset="0"/>
                <a:cs typeface="+mj-cs"/>
              </a:rPr>
              <a:t>História do Badminton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José de Vila Carvalho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PT">
                <a:solidFill>
                  <a:schemeClr val="hlink"/>
                </a:solidFill>
                <a:latin typeface="Tahoma" charset="0"/>
                <a:cs typeface="+mj-cs"/>
              </a:rPr>
              <a:t>História do Badminton</a:t>
            </a:r>
          </a:p>
        </p:txBody>
      </p:sp>
      <p:sp>
        <p:nvSpPr>
          <p:cNvPr id="6656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600200"/>
            <a:ext cx="8540750" cy="5257800"/>
          </a:xfrm>
        </p:spPr>
        <p:txBody>
          <a:bodyPr/>
          <a:lstStyle/>
          <a:p>
            <a:pPr eaLnBrk="1" hangingPunct="1">
              <a:defRPr/>
            </a:pPr>
            <a:r>
              <a:rPr lang="pt-PT">
                <a:solidFill>
                  <a:schemeClr val="hlink"/>
                </a:solidFill>
                <a:latin typeface="Tahoma" charset="0"/>
                <a:cs typeface="+mn-cs"/>
              </a:rPr>
              <a:t>1895</a:t>
            </a:r>
            <a:r>
              <a:rPr lang="pt-PT">
                <a:latin typeface="Tahoma" charset="0"/>
                <a:cs typeface="+mn-cs"/>
              </a:rPr>
              <a:t> – Disputa-se em Inglaterra o 1.º 		Torneio Internacional em Westminster.</a:t>
            </a:r>
          </a:p>
          <a:p>
            <a:pPr eaLnBrk="1" hangingPunct="1">
              <a:defRPr/>
            </a:pPr>
            <a:endParaRPr lang="pt-PT">
              <a:latin typeface="Tahoma" charset="0"/>
              <a:cs typeface="+mn-cs"/>
            </a:endParaRPr>
          </a:p>
          <a:p>
            <a:pPr eaLnBrk="1" hangingPunct="1">
              <a:defRPr/>
            </a:pPr>
            <a:r>
              <a:rPr lang="pt-PT">
                <a:solidFill>
                  <a:schemeClr val="hlink"/>
                </a:solidFill>
                <a:latin typeface="Tahoma" charset="0"/>
                <a:cs typeface="+mn-cs"/>
              </a:rPr>
              <a:t>1899</a:t>
            </a:r>
            <a:r>
              <a:rPr lang="pt-PT">
                <a:latin typeface="Tahoma" charset="0"/>
                <a:cs typeface="+mn-cs"/>
              </a:rPr>
              <a:t> – Funda-se a “Badminton </a:t>
            </a:r>
            <a:r>
              <a:rPr lang="en-GB">
                <a:latin typeface="Tahoma" charset="0"/>
                <a:cs typeface="+mn-cs"/>
              </a:rPr>
              <a:t>Association</a:t>
            </a:r>
            <a:r>
              <a:rPr lang="pt-PT">
                <a:latin typeface="Tahoma" charset="0"/>
                <a:cs typeface="+mn-cs"/>
              </a:rPr>
              <a:t>”. </a:t>
            </a:r>
          </a:p>
          <a:p>
            <a:pPr eaLnBrk="1" hangingPunct="1">
              <a:buFont typeface="Arial" charset="0"/>
              <a:buNone/>
              <a:defRPr/>
            </a:pPr>
            <a:endParaRPr lang="pt-PT">
              <a:latin typeface="Tahoma" charset="0"/>
              <a:cs typeface="+mn-cs"/>
            </a:endParaRPr>
          </a:p>
          <a:p>
            <a:pPr eaLnBrk="1" hangingPunct="1">
              <a:defRPr/>
            </a:pPr>
            <a:r>
              <a:rPr lang="pt-PT">
                <a:solidFill>
                  <a:schemeClr val="hlink"/>
                </a:solidFill>
                <a:latin typeface="Tahoma" charset="0"/>
                <a:cs typeface="+mn-cs"/>
              </a:rPr>
              <a:t>1900</a:t>
            </a:r>
            <a:r>
              <a:rPr lang="pt-PT">
                <a:latin typeface="Tahoma" charset="0"/>
                <a:cs typeface="+mn-cs"/>
              </a:rPr>
              <a:t> – Criada uma competição feminina.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José de Vila Carvalho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6" name="Rectangle 8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pt-PT">
              <a:ea typeface="+mj-ea"/>
              <a:cs typeface="+mj-cs"/>
            </a:endParaRPr>
          </a:p>
        </p:txBody>
      </p:sp>
      <p:pic>
        <p:nvPicPr>
          <p:cNvPr id="41986" name="Picture 11" descr="Fotos de Desporto 35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José de Vila Carvalho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50825" y="692150"/>
            <a:ext cx="8893175" cy="2813050"/>
          </a:xfrm>
        </p:spPr>
        <p:txBody>
          <a:bodyPr lIns="92075" tIns="46038" rIns="92075" bIns="46038" anchor="ctr" anchorCtr="0"/>
          <a:lstStyle/>
          <a:p>
            <a:pPr eaLnBrk="1" hangingPunct="1">
              <a:defRPr/>
            </a:pPr>
            <a:r>
              <a:rPr lang="pt-PT" b="1" dirty="0">
                <a:solidFill>
                  <a:schemeClr val="hlink"/>
                </a:solidFill>
                <a:latin typeface="Tahoma" charset="0"/>
                <a:cs typeface="+mj-cs"/>
              </a:rPr>
              <a:t>BADMINTON NA ESCOLA</a:t>
            </a:r>
            <a:br>
              <a:rPr lang="pt-PT" b="1" dirty="0">
                <a:solidFill>
                  <a:schemeClr val="hlink"/>
                </a:solidFill>
                <a:latin typeface="Tahoma" charset="0"/>
                <a:cs typeface="+mj-cs"/>
              </a:rPr>
            </a:br>
            <a:r>
              <a:rPr lang="pt-PT" sz="4000" b="1" dirty="0">
                <a:solidFill>
                  <a:schemeClr val="hlink"/>
                </a:solidFill>
                <a:latin typeface="Tahoma" charset="0"/>
                <a:cs typeface="+mj-cs"/>
              </a:rPr>
              <a:t>Viseu, 28 de outubro a 20 de novembro</a:t>
            </a:r>
            <a:r>
              <a:rPr lang="pt-PT" b="1" dirty="0">
                <a:solidFill>
                  <a:schemeClr val="hlink"/>
                </a:solidFill>
                <a:latin typeface="Tahoma" charset="0"/>
                <a:cs typeface="+mj-cs"/>
              </a:rPr>
              <a:t> </a:t>
            </a:r>
          </a:p>
        </p:txBody>
      </p:sp>
      <p:sp>
        <p:nvSpPr>
          <p:cNvPr id="2253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79512" y="3429000"/>
            <a:ext cx="8964488" cy="3095625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pt-PT" b="1" dirty="0">
                <a:solidFill>
                  <a:schemeClr val="accent2"/>
                </a:solidFill>
                <a:latin typeface="Tahoma" charset="0"/>
                <a:cs typeface="+mn-cs"/>
              </a:rPr>
              <a:t>Ministério da Educação</a:t>
            </a:r>
          </a:p>
          <a:p>
            <a:pPr eaLnBrk="1" hangingPunct="1">
              <a:defRPr/>
            </a:pPr>
            <a:r>
              <a:rPr lang="pt-PT" sz="3600" dirty="0">
                <a:solidFill>
                  <a:srgbClr val="FF9933"/>
                </a:solidFill>
                <a:latin typeface="Tahoma" charset="0"/>
                <a:cs typeface="+mn-cs"/>
              </a:rPr>
              <a:t>Desporto Escolar</a:t>
            </a:r>
          </a:p>
          <a:p>
            <a:pPr eaLnBrk="1" hangingPunct="1">
              <a:defRPr/>
            </a:pPr>
            <a:r>
              <a:rPr lang="pt-PT" dirty="0">
                <a:solidFill>
                  <a:schemeClr val="hlink"/>
                </a:solidFill>
                <a:latin typeface="Tahoma" charset="0"/>
                <a:cs typeface="+mn-cs"/>
              </a:rPr>
              <a:t>José de Vila Carvalho</a:t>
            </a:r>
          </a:p>
          <a:p>
            <a:pPr eaLnBrk="1" hangingPunct="1">
              <a:defRPr/>
            </a:pPr>
            <a:r>
              <a:rPr lang="pt-PT" dirty="0">
                <a:solidFill>
                  <a:schemeClr val="hlink"/>
                </a:solidFill>
                <a:latin typeface="Tahoma" charset="0"/>
                <a:cs typeface="+mn-cs"/>
              </a:rPr>
              <a:t>joca1122@gmail.com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José de Vila Carvalho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2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PT">
                <a:solidFill>
                  <a:schemeClr val="hlink"/>
                </a:solidFill>
                <a:latin typeface="Tahoma" charset="0"/>
                <a:cs typeface="+mj-cs"/>
              </a:rPr>
              <a:t>História do Badminton</a:t>
            </a:r>
          </a:p>
        </p:txBody>
      </p:sp>
      <p:sp>
        <p:nvSpPr>
          <p:cNvPr id="53251" name="Rectangle 1027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pt-PT" sz="2800">
                <a:solidFill>
                  <a:schemeClr val="hlink"/>
                </a:solidFill>
                <a:latin typeface="Tahoma" charset="0"/>
                <a:cs typeface="+mn-cs"/>
              </a:rPr>
              <a:t>1901</a:t>
            </a:r>
            <a:r>
              <a:rPr lang="pt-PT" sz="2800">
                <a:latin typeface="Tahoma" charset="0"/>
                <a:cs typeface="+mn-cs"/>
              </a:rPr>
              <a:t> – São adoptadas as actuais dimensões do campo.  </a:t>
            </a:r>
          </a:p>
          <a:p>
            <a:pPr eaLnBrk="1" hangingPunct="1">
              <a:lnSpc>
                <a:spcPct val="90000"/>
              </a:lnSpc>
              <a:defRPr/>
            </a:pPr>
            <a:endParaRPr lang="pt-PT" sz="2800">
              <a:latin typeface="Tahoma" charset="0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pt-PT" sz="2800">
                <a:latin typeface="Tahoma" charset="0"/>
                <a:cs typeface="+mn-cs"/>
              </a:rPr>
              <a:t>Antes desta data o campo tinha dimensões variáveis. </a:t>
            </a:r>
          </a:p>
          <a:p>
            <a:pPr eaLnBrk="1" hangingPunct="1">
              <a:lnSpc>
                <a:spcPct val="90000"/>
              </a:lnSpc>
              <a:defRPr/>
            </a:pPr>
            <a:endParaRPr lang="pt-PT" sz="2800">
              <a:latin typeface="Tahoma" charset="0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pt-PT" sz="2800">
                <a:solidFill>
                  <a:schemeClr val="hlink"/>
                </a:solidFill>
                <a:latin typeface="Tahoma" charset="0"/>
                <a:cs typeface="+mn-cs"/>
              </a:rPr>
              <a:t>18x9 m</a:t>
            </a:r>
            <a:r>
              <a:rPr lang="pt-PT" sz="2800">
                <a:latin typeface="Tahoma" charset="0"/>
                <a:cs typeface="+mn-cs"/>
              </a:rPr>
              <a:t> – Era a medida habitual para o campo de jogo com 3 ou 4 jogadores de cada lado.</a:t>
            </a:r>
          </a:p>
          <a:p>
            <a:pPr eaLnBrk="1" hangingPunct="1">
              <a:lnSpc>
                <a:spcPct val="90000"/>
              </a:lnSpc>
              <a:defRPr/>
            </a:pPr>
            <a:endParaRPr lang="pt-PT" sz="2800">
              <a:latin typeface="Tahoma" charset="0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pt-PT" sz="2800">
                <a:latin typeface="Tahoma" charset="0"/>
                <a:cs typeface="+mn-cs"/>
              </a:rPr>
              <a:t>Não havia jogo de singulares.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pt-PT" sz="2800">
                <a:latin typeface="Tahoma" charset="0"/>
                <a:cs typeface="+mn-cs"/>
              </a:rPr>
              <a:t>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pt-PT" sz="2800">
              <a:latin typeface="Tahoma" charset="0"/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José de Vila Carvalho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 eaLnBrk="1" hangingPunct="1">
              <a:defRPr/>
            </a:pPr>
            <a:r>
              <a:rPr lang="pt-PT" dirty="0">
                <a:solidFill>
                  <a:schemeClr val="hlink"/>
                </a:solidFill>
                <a:latin typeface="Tahoma" charset="0"/>
                <a:cs typeface="+mj-cs"/>
              </a:rPr>
              <a:t>História do Badminton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72816"/>
            <a:ext cx="9144000" cy="4896272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pt-PT" sz="3000" dirty="0">
                <a:solidFill>
                  <a:schemeClr val="hlink"/>
                </a:solidFill>
                <a:latin typeface="Tahoma" charset="0"/>
                <a:cs typeface="+mn-cs"/>
              </a:rPr>
              <a:t>1934</a:t>
            </a:r>
            <a:r>
              <a:rPr lang="pt-PT" sz="3000" dirty="0">
                <a:latin typeface="Tahoma" charset="0"/>
                <a:cs typeface="+mn-cs"/>
              </a:rPr>
              <a:t> – foi fundada a Federação Internacional de Badminton (IBF).</a:t>
            </a:r>
          </a:p>
          <a:p>
            <a:pPr eaLnBrk="1" hangingPunct="1">
              <a:defRPr/>
            </a:pPr>
            <a:r>
              <a:rPr lang="pt-PT" sz="3000" dirty="0">
                <a:solidFill>
                  <a:srgbClr val="FF0000"/>
                </a:solidFill>
                <a:latin typeface="Tahoma" charset="0"/>
                <a:cs typeface="+mn-cs"/>
              </a:rPr>
              <a:t>9 países fundadores: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pt-PT" sz="3000" dirty="0">
                <a:latin typeface="Tahoma" charset="0"/>
                <a:cs typeface="Times New Roman" charset="0"/>
              </a:rPr>
              <a:t>    Canadá, Dinamarca, Inglaterra, França, Irlanda, Holanda, Nova Zelândia, Escócia e Gales</a:t>
            </a:r>
            <a:r>
              <a:rPr lang="pt-PT" sz="3000" dirty="0">
                <a:latin typeface="Tahoma" charset="0"/>
                <a:cs typeface="+mn-cs"/>
              </a:rPr>
              <a:t>.</a:t>
            </a:r>
          </a:p>
          <a:p>
            <a:pPr eaLnBrk="1" hangingPunct="1">
              <a:defRPr/>
            </a:pPr>
            <a:r>
              <a:rPr lang="pt-PT" sz="3000" dirty="0">
                <a:solidFill>
                  <a:schemeClr val="hlink"/>
                </a:solidFill>
                <a:latin typeface="Tahoma" charset="0"/>
                <a:cs typeface="+mn-cs"/>
              </a:rPr>
              <a:t>176</a:t>
            </a:r>
            <a:r>
              <a:rPr lang="pt-PT" sz="3000" dirty="0">
                <a:latin typeface="Tahoma" charset="0"/>
                <a:cs typeface="+mn-cs"/>
              </a:rPr>
              <a:t> - é o número atual de países filiados na BWF.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José de Vila Carvalho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 eaLnBrk="1" hangingPunct="1">
              <a:defRPr/>
            </a:pPr>
            <a:r>
              <a:rPr lang="pt-PT" dirty="0">
                <a:solidFill>
                  <a:schemeClr val="hlink"/>
                </a:solidFill>
                <a:latin typeface="Tahoma" charset="0"/>
                <a:cs typeface="+mj-cs"/>
              </a:rPr>
              <a:t>História do Badminton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72816"/>
            <a:ext cx="9144000" cy="4896272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pt-PT" sz="2800" dirty="0"/>
              <a:t>Em </a:t>
            </a:r>
            <a:r>
              <a:rPr lang="pt-PT" sz="2800" dirty="0">
                <a:solidFill>
                  <a:srgbClr val="FFFF00"/>
                </a:solidFill>
              </a:rPr>
              <a:t>2006</a:t>
            </a:r>
            <a:r>
              <a:rPr lang="pt-PT" sz="2800" dirty="0"/>
              <a:t> a 24  de setembro numa assembleia extraordinária em Madrid decidiu-se a mudança de nome </a:t>
            </a:r>
            <a:r>
              <a:rPr lang="mr-IN" sz="2800" dirty="0"/>
              <a:t>–</a:t>
            </a:r>
            <a:r>
              <a:rPr lang="pt-PT" sz="2800" dirty="0"/>
              <a:t>BWF</a:t>
            </a:r>
          </a:p>
          <a:p>
            <a:pPr eaLnBrk="1" hangingPunct="1">
              <a:defRPr/>
            </a:pPr>
            <a:endParaRPr lang="pt-PT" sz="2800" dirty="0"/>
          </a:p>
          <a:p>
            <a:pPr eaLnBrk="1" hangingPunct="1">
              <a:defRPr/>
            </a:pPr>
            <a:r>
              <a:rPr lang="pt-PT" sz="2800" dirty="0"/>
              <a:t>A sede da federação localizava-se em </a:t>
            </a:r>
            <a:r>
              <a:rPr lang="pt-PT" sz="2800" dirty="0" err="1"/>
              <a:t>Cheltenham</a:t>
            </a:r>
            <a:r>
              <a:rPr lang="pt-PT" sz="2800" dirty="0"/>
              <a:t>, Inglaterra desde </a:t>
            </a:r>
            <a:r>
              <a:rPr lang="pt-PT" sz="2800" dirty="0">
                <a:solidFill>
                  <a:srgbClr val="FFFF00"/>
                </a:solidFill>
              </a:rPr>
              <a:t>1 de outubro de 2005</a:t>
            </a:r>
            <a:r>
              <a:rPr lang="pt-PT" sz="2800" dirty="0"/>
              <a:t>, e passou para </a:t>
            </a:r>
            <a:r>
              <a:rPr lang="pt-PT" sz="2800" dirty="0">
                <a:solidFill>
                  <a:srgbClr val="FFFF00"/>
                </a:solidFill>
              </a:rPr>
              <a:t>Kuala Lumpur</a:t>
            </a:r>
            <a:r>
              <a:rPr lang="pt-PT" sz="2800" dirty="0"/>
              <a:t> na Malásia.</a:t>
            </a:r>
          </a:p>
          <a:p>
            <a:pPr eaLnBrk="1" hangingPunct="1">
              <a:defRPr/>
            </a:pPr>
            <a:endParaRPr lang="pt-PT" sz="2800" dirty="0"/>
          </a:p>
          <a:p>
            <a:pPr eaLnBrk="1" hangingPunct="1">
              <a:defRPr/>
            </a:pPr>
            <a:r>
              <a:rPr lang="pt-PT" sz="2800" dirty="0"/>
              <a:t>O atual presidente é </a:t>
            </a:r>
            <a:r>
              <a:rPr lang="pt-PT" sz="2800" dirty="0" err="1">
                <a:solidFill>
                  <a:srgbClr val="FFFF00"/>
                </a:solidFill>
              </a:rPr>
              <a:t>Poul-Erik</a:t>
            </a:r>
            <a:r>
              <a:rPr lang="pt-PT" sz="2800" dirty="0">
                <a:solidFill>
                  <a:srgbClr val="FFFF00"/>
                </a:solidFill>
              </a:rPr>
              <a:t> </a:t>
            </a:r>
            <a:r>
              <a:rPr lang="pt-PT" sz="2800" dirty="0" err="1">
                <a:solidFill>
                  <a:srgbClr val="FFFF00"/>
                </a:solidFill>
              </a:rPr>
              <a:t>Hoyer</a:t>
            </a:r>
            <a:r>
              <a:rPr lang="pt-PT" sz="2800" dirty="0">
                <a:solidFill>
                  <a:srgbClr val="FFFF00"/>
                </a:solidFill>
              </a:rPr>
              <a:t> Larsen</a:t>
            </a:r>
            <a:r>
              <a:rPr lang="pt-PT" sz="2800" dirty="0"/>
              <a:t>.</a:t>
            </a:r>
          </a:p>
          <a:p>
            <a:pPr marL="0" indent="0" eaLnBrk="1" hangingPunct="1">
              <a:buNone/>
              <a:defRPr/>
            </a:pPr>
            <a:endParaRPr lang="pt-PT" sz="3000" dirty="0">
              <a:latin typeface="Tahoma" charset="0"/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José de Vila Carvalho</a:t>
            </a:r>
          </a:p>
        </p:txBody>
      </p:sp>
    </p:spTree>
    <p:extLst>
      <p:ext uri="{BB962C8B-B14F-4D97-AF65-F5344CB8AC3E}">
        <p14:creationId xmlns:p14="http://schemas.microsoft.com/office/powerpoint/2010/main" val="3667366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964488" cy="1143000"/>
          </a:xfrm>
        </p:spPr>
        <p:txBody>
          <a:bodyPr/>
          <a:lstStyle/>
          <a:p>
            <a:r>
              <a:rPr lang="pt-PT" dirty="0"/>
              <a:t>Confederações Continentais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José de Vila Carvalho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1772816"/>
            <a:ext cx="896448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rgbClr val="FF0000"/>
                </a:solidFill>
              </a:rPr>
              <a:t>ASIA</a:t>
            </a:r>
            <a:r>
              <a:rPr lang="pt-PT" sz="2800" b="1" dirty="0"/>
              <a:t>-</a:t>
            </a:r>
            <a:r>
              <a:rPr lang="pt-PT" sz="2800" dirty="0"/>
              <a:t>Confederação Asiática de Badminton</a:t>
            </a:r>
            <a:r>
              <a:rPr lang="pt-PT" sz="2800" b="1" dirty="0"/>
              <a:t> </a:t>
            </a:r>
            <a:r>
              <a:rPr lang="pt-PT" sz="2800" dirty="0"/>
              <a:t>(BAC) </a:t>
            </a:r>
            <a:r>
              <a:rPr lang="mr-IN" sz="2800" dirty="0"/>
              <a:t>–</a:t>
            </a:r>
            <a:r>
              <a:rPr lang="pt-PT" sz="2800" dirty="0"/>
              <a:t> </a:t>
            </a:r>
            <a:r>
              <a:rPr lang="pt-PT" sz="2800" b="1" dirty="0"/>
              <a:t>41</a:t>
            </a:r>
            <a:r>
              <a:rPr lang="pt-PT" sz="2800" dirty="0"/>
              <a:t> membros.</a:t>
            </a:r>
          </a:p>
          <a:p>
            <a:r>
              <a:rPr lang="pt-PT" sz="2800" b="1" dirty="0">
                <a:solidFill>
                  <a:schemeClr val="tx2">
                    <a:lumMod val="75000"/>
                  </a:schemeClr>
                </a:solidFill>
              </a:rPr>
              <a:t>EUROPA</a:t>
            </a:r>
            <a:r>
              <a:rPr lang="pt-PT" sz="2800" b="1" dirty="0"/>
              <a:t>- </a:t>
            </a:r>
            <a:r>
              <a:rPr lang="pt-PT" sz="2800" dirty="0"/>
              <a:t>Confederação de Badminton da Europa (BE) </a:t>
            </a:r>
            <a:r>
              <a:rPr lang="mr-IN" sz="2800" dirty="0"/>
              <a:t>–</a:t>
            </a:r>
            <a:r>
              <a:rPr lang="pt-PT" sz="2800" dirty="0"/>
              <a:t> </a:t>
            </a:r>
            <a:r>
              <a:rPr lang="pt-PT" sz="2800" b="1" dirty="0"/>
              <a:t>51</a:t>
            </a:r>
            <a:r>
              <a:rPr lang="pt-PT" sz="2800" dirty="0"/>
              <a:t> membros.</a:t>
            </a:r>
          </a:p>
          <a:p>
            <a:r>
              <a:rPr lang="pt-PT" sz="2800" b="1" dirty="0">
                <a:solidFill>
                  <a:srgbClr val="0000FF"/>
                </a:solidFill>
              </a:rPr>
              <a:t>AMÉRICA</a:t>
            </a:r>
            <a:r>
              <a:rPr lang="pt-PT" sz="2800" b="1" dirty="0"/>
              <a:t>-</a:t>
            </a:r>
            <a:r>
              <a:rPr lang="pt-PT" sz="2800" dirty="0"/>
              <a:t>Badminton </a:t>
            </a:r>
            <a:r>
              <a:rPr lang="pt-PT" sz="2800" dirty="0" err="1"/>
              <a:t>Pan</a:t>
            </a:r>
            <a:r>
              <a:rPr lang="pt-PT" sz="2800" dirty="0"/>
              <a:t> </a:t>
            </a:r>
            <a:r>
              <a:rPr lang="pt-PT" sz="2800" dirty="0" err="1"/>
              <a:t>Am</a:t>
            </a:r>
            <a:r>
              <a:rPr lang="pt-PT" sz="2800" dirty="0"/>
              <a:t> (BPA) </a:t>
            </a:r>
            <a:r>
              <a:rPr lang="mr-IN" sz="2800" dirty="0"/>
              <a:t>–</a:t>
            </a:r>
            <a:r>
              <a:rPr lang="pt-PT" sz="2800" dirty="0"/>
              <a:t> 33 membros.</a:t>
            </a:r>
          </a:p>
          <a:p>
            <a:r>
              <a:rPr lang="pt-PT" sz="2800" b="1" dirty="0">
                <a:solidFill>
                  <a:srgbClr val="5BFF0E"/>
                </a:solidFill>
              </a:rPr>
              <a:t>ÁFRICA</a:t>
            </a:r>
            <a:r>
              <a:rPr lang="pt-PT" sz="2800" b="1" dirty="0"/>
              <a:t>- </a:t>
            </a:r>
            <a:r>
              <a:rPr lang="pt-PT" sz="2800" dirty="0"/>
              <a:t>Confederação Africana de Badminton (BCA) </a:t>
            </a:r>
            <a:r>
              <a:rPr lang="mr-IN" sz="2800" dirty="0"/>
              <a:t>–</a:t>
            </a:r>
            <a:r>
              <a:rPr lang="pt-PT" sz="2800" dirty="0"/>
              <a:t> </a:t>
            </a:r>
            <a:r>
              <a:rPr lang="pt-PT" sz="2800" b="1" dirty="0"/>
              <a:t>37</a:t>
            </a:r>
            <a:r>
              <a:rPr lang="pt-PT" sz="2800" dirty="0"/>
              <a:t> membros.</a:t>
            </a:r>
          </a:p>
          <a:p>
            <a:r>
              <a:rPr lang="pt-PT" sz="2800" b="1" dirty="0">
                <a:solidFill>
                  <a:srgbClr val="FC389E"/>
                </a:solidFill>
              </a:rPr>
              <a:t>OCEANIA</a:t>
            </a:r>
            <a:r>
              <a:rPr lang="pt-PT" sz="2800" b="1" dirty="0"/>
              <a:t> - </a:t>
            </a:r>
            <a:r>
              <a:rPr lang="pt-PT" sz="2800" dirty="0"/>
              <a:t>Badminton Oceânia</a:t>
            </a:r>
            <a:r>
              <a:rPr lang="pt-PT" sz="2800" b="1" dirty="0"/>
              <a:t> </a:t>
            </a:r>
            <a:r>
              <a:rPr lang="pt-PT" sz="2800" dirty="0"/>
              <a:t>(BO) </a:t>
            </a:r>
            <a:r>
              <a:rPr lang="mr-IN" sz="2800" dirty="0"/>
              <a:t>–</a:t>
            </a:r>
            <a:r>
              <a:rPr lang="pt-PT" sz="2800" dirty="0"/>
              <a:t> </a:t>
            </a:r>
            <a:r>
              <a:rPr lang="pt-PT" sz="2800" b="1" dirty="0"/>
              <a:t>14</a:t>
            </a:r>
            <a:r>
              <a:rPr lang="pt-PT" sz="2800" dirty="0"/>
              <a:t> membros.</a:t>
            </a:r>
          </a:p>
          <a:p>
            <a:endParaRPr lang="pt-PT" sz="2800" dirty="0"/>
          </a:p>
          <a:p>
            <a:pPr algn="ctr"/>
            <a:r>
              <a:rPr lang="pt-PT" sz="2800" dirty="0"/>
              <a:t>TOTAL </a:t>
            </a:r>
            <a:r>
              <a:rPr lang="mr-IN" sz="2800" dirty="0">
                <a:solidFill>
                  <a:srgbClr val="27EFFF"/>
                </a:solidFill>
              </a:rPr>
              <a:t>–</a:t>
            </a:r>
            <a:r>
              <a:rPr lang="pt-PT" sz="2800" dirty="0">
                <a:solidFill>
                  <a:srgbClr val="27EFFF"/>
                </a:solidFill>
              </a:rPr>
              <a:t> </a:t>
            </a:r>
            <a:r>
              <a:rPr lang="pt-PT" sz="2800" b="1" dirty="0">
                <a:solidFill>
                  <a:srgbClr val="27EFFF"/>
                </a:solidFill>
              </a:rPr>
              <a:t>176 MEMBROS 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660126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26"/>
          <p:cNvSpPr>
            <a:spLocks noGrp="1" noRot="1" noChangeArrowheads="1"/>
          </p:cNvSpPr>
          <p:nvPr>
            <p:ph type="title"/>
          </p:nvPr>
        </p:nvSpPr>
        <p:spPr>
          <a:xfrm>
            <a:off x="107504" y="228600"/>
            <a:ext cx="9036496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PT" dirty="0">
                <a:solidFill>
                  <a:schemeClr val="hlink"/>
                </a:solidFill>
                <a:latin typeface="Tahoma" charset="0"/>
                <a:cs typeface="+mj-cs"/>
              </a:rPr>
              <a:t>História do Badminton em Portugal</a:t>
            </a:r>
          </a:p>
        </p:txBody>
      </p:sp>
      <p:pic>
        <p:nvPicPr>
          <p:cNvPr id="46082" name="Picture 1027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0" y="1268413"/>
            <a:ext cx="3657600" cy="5284787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José de Vila Carvalho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PT" sz="4000">
                <a:solidFill>
                  <a:schemeClr val="hlink"/>
                </a:solidFill>
                <a:latin typeface="Tahoma" charset="0"/>
                <a:cs typeface="+mj-cs"/>
              </a:rPr>
              <a:t>História do Badminton em Portugal</a:t>
            </a:r>
          </a:p>
        </p:txBody>
      </p:sp>
      <p:sp>
        <p:nvSpPr>
          <p:cNvPr id="12697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eaLnBrk="1" hangingPunct="1">
              <a:defRPr/>
            </a:pPr>
            <a:r>
              <a:rPr lang="pt-PT" b="1" dirty="0">
                <a:solidFill>
                  <a:srgbClr val="FFFF00"/>
                </a:solidFill>
                <a:latin typeface="Tahoma" charset="0"/>
                <a:cs typeface="+mn-cs"/>
              </a:rPr>
              <a:t>1895</a:t>
            </a:r>
            <a:r>
              <a:rPr lang="pt-PT" dirty="0">
                <a:latin typeface="Tahoma" charset="0"/>
                <a:cs typeface="+mn-cs"/>
              </a:rPr>
              <a:t> – Na </a:t>
            </a:r>
            <a:r>
              <a:rPr lang="pt-PT" dirty="0">
                <a:solidFill>
                  <a:srgbClr val="FFFF00"/>
                </a:solidFill>
                <a:latin typeface="Tahoma" charset="0"/>
                <a:cs typeface="+mn-cs"/>
              </a:rPr>
              <a:t>Figueira da Foz </a:t>
            </a:r>
            <a:r>
              <a:rPr lang="pt-PT" dirty="0">
                <a:latin typeface="Tahoma" charset="0"/>
                <a:cs typeface="+mn-cs"/>
              </a:rPr>
              <a:t>fora, oferecidas 2 raquetas de badminton ao Prof. João de Barros, ilustre escritor, com objectivo lúdico.</a:t>
            </a:r>
          </a:p>
          <a:p>
            <a:pPr eaLnBrk="1" hangingPunct="1">
              <a:buFont typeface="Arial" charset="0"/>
              <a:buNone/>
              <a:defRPr/>
            </a:pPr>
            <a:endParaRPr lang="pt-PT" dirty="0">
              <a:latin typeface="Tahoma" charset="0"/>
              <a:cs typeface="+mn-cs"/>
            </a:endParaRPr>
          </a:p>
          <a:p>
            <a:pPr eaLnBrk="1" hangingPunct="1">
              <a:defRPr/>
            </a:pPr>
            <a:r>
              <a:rPr lang="pt-PT" b="1" dirty="0">
                <a:solidFill>
                  <a:srgbClr val="FFFF00"/>
                </a:solidFill>
                <a:latin typeface="Tahoma" charset="0"/>
                <a:cs typeface="+mn-cs"/>
              </a:rPr>
              <a:t>1924</a:t>
            </a:r>
            <a:r>
              <a:rPr lang="pt-PT" dirty="0">
                <a:latin typeface="Tahoma" charset="0"/>
                <a:cs typeface="+mn-cs"/>
              </a:rPr>
              <a:t> – </a:t>
            </a:r>
            <a:r>
              <a:rPr lang="pt-PT" dirty="0">
                <a:solidFill>
                  <a:srgbClr val="FFFF00"/>
                </a:solidFill>
                <a:latin typeface="Tahoma" charset="0"/>
                <a:cs typeface="+mn-cs"/>
              </a:rPr>
              <a:t>Ilha da Madeira </a:t>
            </a:r>
            <a:r>
              <a:rPr lang="pt-PT" dirty="0">
                <a:latin typeface="Tahoma" charset="0"/>
                <a:cs typeface="+mn-cs"/>
              </a:rPr>
              <a:t>– no dia </a:t>
            </a:r>
            <a:r>
              <a:rPr lang="pt-PT" b="1" dirty="0">
                <a:latin typeface="Tahoma" charset="0"/>
                <a:cs typeface="+mn-cs"/>
              </a:rPr>
              <a:t>24 de Julho</a:t>
            </a:r>
            <a:r>
              <a:rPr lang="pt-PT" dirty="0">
                <a:latin typeface="Tahoma" charset="0"/>
                <a:cs typeface="+mn-cs"/>
              </a:rPr>
              <a:t> na </a:t>
            </a:r>
            <a:r>
              <a:rPr lang="pt-PT" b="1" dirty="0">
                <a:latin typeface="Tahoma" charset="0"/>
                <a:cs typeface="+mn-cs"/>
              </a:rPr>
              <a:t>“Quinta Gertrudes”</a:t>
            </a:r>
            <a:r>
              <a:rPr lang="pt-PT" dirty="0">
                <a:latin typeface="Tahoma" charset="0"/>
                <a:cs typeface="+mn-cs"/>
              </a:rPr>
              <a:t> ao </a:t>
            </a:r>
            <a:r>
              <a:rPr lang="pt-PT" b="1" dirty="0">
                <a:latin typeface="Tahoma" charset="0"/>
                <a:cs typeface="+mn-cs"/>
              </a:rPr>
              <a:t>Vale Formoso, no  Funchal</a:t>
            </a:r>
            <a:r>
              <a:rPr lang="pt-PT" dirty="0">
                <a:latin typeface="Tahoma" charset="0"/>
                <a:cs typeface="+mn-cs"/>
              </a:rPr>
              <a:t>, disputou-se um encontro entre os “</a:t>
            </a:r>
            <a:r>
              <a:rPr lang="pt-PT" dirty="0" err="1">
                <a:latin typeface="Tahoma" charset="0"/>
                <a:cs typeface="+mn-cs"/>
              </a:rPr>
              <a:t>teams</a:t>
            </a:r>
            <a:r>
              <a:rPr lang="pt-PT" dirty="0">
                <a:latin typeface="Tahoma" charset="0"/>
                <a:cs typeface="+mn-cs"/>
              </a:rPr>
              <a:t>” </a:t>
            </a:r>
            <a:r>
              <a:rPr lang="pt-PT" dirty="0">
                <a:solidFill>
                  <a:srgbClr val="00FF00"/>
                </a:solidFill>
                <a:latin typeface="Tahoma" charset="0"/>
                <a:cs typeface="+mn-cs"/>
              </a:rPr>
              <a:t>Azul e Branco</a:t>
            </a:r>
            <a:r>
              <a:rPr lang="pt-PT" dirty="0">
                <a:latin typeface="Tahoma" charset="0"/>
                <a:cs typeface="+mn-cs"/>
              </a:rPr>
              <a:t>, para disputa de uma taça de prata.  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José de Vila Carvalho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PT" sz="4000">
                <a:solidFill>
                  <a:schemeClr val="hlink"/>
                </a:solidFill>
                <a:latin typeface="Tahoma" charset="0"/>
                <a:cs typeface="+mj-cs"/>
              </a:rPr>
              <a:t>História do Badminton em Portugal</a:t>
            </a:r>
          </a:p>
        </p:txBody>
      </p:sp>
      <p:sp>
        <p:nvSpPr>
          <p:cNvPr id="12902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412875"/>
            <a:ext cx="9144000" cy="54451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pt-PT" b="1" dirty="0">
                <a:latin typeface="Tahoma" charset="0"/>
                <a:cs typeface="+mn-cs"/>
              </a:rPr>
              <a:t>Venceram os </a:t>
            </a:r>
            <a:r>
              <a:rPr lang="pt-PT" b="1" dirty="0">
                <a:solidFill>
                  <a:srgbClr val="FFFF00"/>
                </a:solidFill>
                <a:latin typeface="Tahoma" charset="0"/>
                <a:cs typeface="+mn-cs"/>
              </a:rPr>
              <a:t>Brancos</a:t>
            </a:r>
            <a:r>
              <a:rPr lang="pt-PT" b="1" dirty="0">
                <a:latin typeface="Tahoma" charset="0"/>
                <a:cs typeface="+mn-cs"/>
              </a:rPr>
              <a:t> </a:t>
            </a:r>
            <a:r>
              <a:rPr lang="pt-PT" dirty="0">
                <a:latin typeface="Tahoma" charset="0"/>
                <a:cs typeface="+mn-cs"/>
              </a:rPr>
              <a:t>(que alinharam com);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PT" dirty="0">
                <a:latin typeface="Tahoma" charset="0"/>
                <a:cs typeface="+mn-cs"/>
              </a:rPr>
              <a:t>Luís </a:t>
            </a:r>
            <a:r>
              <a:rPr lang="en-GB" dirty="0">
                <a:latin typeface="Tahoma" charset="0"/>
                <a:cs typeface="+mn-cs"/>
              </a:rPr>
              <a:t>Peter </a:t>
            </a:r>
            <a:r>
              <a:rPr lang="en-GB" dirty="0" err="1">
                <a:latin typeface="Tahoma" charset="0"/>
                <a:cs typeface="+mn-cs"/>
              </a:rPr>
              <a:t>Clode</a:t>
            </a:r>
            <a:r>
              <a:rPr lang="pt-PT" dirty="0">
                <a:latin typeface="Tahoma" charset="0"/>
                <a:cs typeface="+mn-cs"/>
              </a:rPr>
              <a:t> </a:t>
            </a:r>
            <a:r>
              <a:rPr lang="pt-PT" dirty="0">
                <a:solidFill>
                  <a:srgbClr val="00FF00"/>
                </a:solidFill>
                <a:latin typeface="Tahoma" charset="0"/>
                <a:cs typeface="+mn-cs"/>
              </a:rPr>
              <a:t>(1),</a:t>
            </a:r>
            <a:r>
              <a:rPr lang="pt-PT" dirty="0">
                <a:latin typeface="Tahoma" charset="0"/>
                <a:cs typeface="+mn-cs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PT" dirty="0">
                <a:latin typeface="Tahoma" charset="0"/>
                <a:cs typeface="+mn-cs"/>
              </a:rPr>
              <a:t>Sara Portugal da Silveira,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PT" dirty="0">
                <a:latin typeface="Tahoma" charset="0"/>
                <a:cs typeface="+mn-cs"/>
              </a:rPr>
              <a:t> Maria Helena Ferreira de Andrade,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PT" dirty="0">
                <a:latin typeface="Tahoma" charset="0"/>
                <a:cs typeface="+mn-cs"/>
              </a:rPr>
              <a:t>Maria Ernestina Jardim,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PT" dirty="0">
                <a:latin typeface="Tahoma" charset="0"/>
                <a:cs typeface="+mn-cs"/>
              </a:rPr>
              <a:t>José de Santa Clara Gomes,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PT" dirty="0">
                <a:latin typeface="Tahoma" charset="0"/>
                <a:cs typeface="+mn-cs"/>
              </a:rPr>
              <a:t>Jorge Dória Monteiro,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PT" dirty="0">
                <a:latin typeface="Tahoma" charset="0"/>
                <a:cs typeface="+mn-cs"/>
              </a:rPr>
              <a:t>Miguel do Nascimento Jardim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pt-PT" dirty="0">
                <a:solidFill>
                  <a:srgbClr val="00FF00"/>
                </a:solidFill>
                <a:latin typeface="Tahoma" charset="0"/>
              </a:rPr>
              <a:t>(1)</a:t>
            </a:r>
            <a:r>
              <a:rPr lang="pt-PT" dirty="0">
                <a:latin typeface="Tahoma" charset="0"/>
              </a:rPr>
              <a:t> Eng.º </a:t>
            </a:r>
            <a:r>
              <a:rPr lang="en-GB" dirty="0">
                <a:latin typeface="Tahoma" charset="0"/>
              </a:rPr>
              <a:t>Peter </a:t>
            </a:r>
            <a:r>
              <a:rPr lang="en-GB" dirty="0" err="1">
                <a:latin typeface="Tahoma" charset="0"/>
              </a:rPr>
              <a:t>Clode</a:t>
            </a:r>
            <a:r>
              <a:rPr lang="pt-PT" dirty="0">
                <a:latin typeface="Tahoma" charset="0"/>
              </a:rPr>
              <a:t> casado com Maria Helena Ferraz de Andrade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José de Vila Carvalho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PT" sz="4000">
                <a:solidFill>
                  <a:schemeClr val="hlink"/>
                </a:solidFill>
                <a:latin typeface="Tahoma" charset="0"/>
                <a:cs typeface="+mj-cs"/>
              </a:rPr>
              <a:t>História do Badminton em Portugal</a:t>
            </a:r>
          </a:p>
        </p:txBody>
      </p:sp>
      <p:sp>
        <p:nvSpPr>
          <p:cNvPr id="13005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eaLnBrk="1" hangingPunct="1">
              <a:defRPr/>
            </a:pPr>
            <a:r>
              <a:rPr lang="pt-PT" b="1" dirty="0">
                <a:latin typeface="Tahoma" charset="0"/>
                <a:cs typeface="+mn-cs"/>
              </a:rPr>
              <a:t>O Grupo </a:t>
            </a:r>
            <a:r>
              <a:rPr lang="pt-PT" b="1" dirty="0">
                <a:solidFill>
                  <a:srgbClr val="FFFF00"/>
                </a:solidFill>
                <a:latin typeface="Tahoma" charset="0"/>
                <a:cs typeface="+mn-cs"/>
              </a:rPr>
              <a:t>Azul</a:t>
            </a:r>
            <a:r>
              <a:rPr lang="pt-PT" b="1" dirty="0">
                <a:latin typeface="Tahoma" charset="0"/>
                <a:cs typeface="+mn-cs"/>
              </a:rPr>
              <a:t> </a:t>
            </a:r>
            <a:r>
              <a:rPr lang="pt-PT" dirty="0">
                <a:latin typeface="Tahoma" charset="0"/>
                <a:cs typeface="+mn-cs"/>
              </a:rPr>
              <a:t>(que alinharam com); </a:t>
            </a:r>
            <a:endParaRPr lang="pt-PT" b="1" dirty="0">
              <a:latin typeface="Tahoma" charset="0"/>
              <a:cs typeface="+mn-cs"/>
            </a:endParaRPr>
          </a:p>
          <a:p>
            <a:pPr eaLnBrk="1" hangingPunct="1">
              <a:defRPr/>
            </a:pPr>
            <a:r>
              <a:rPr lang="pt-PT" dirty="0">
                <a:latin typeface="Tahoma" charset="0"/>
                <a:cs typeface="+mn-cs"/>
              </a:rPr>
              <a:t>João </a:t>
            </a:r>
            <a:r>
              <a:rPr lang="pt-PT" dirty="0" err="1">
                <a:latin typeface="Tahoma" charset="0"/>
                <a:cs typeface="+mn-cs"/>
              </a:rPr>
              <a:t>Acciacioli</a:t>
            </a:r>
            <a:r>
              <a:rPr lang="pt-PT" dirty="0">
                <a:latin typeface="Tahoma" charset="0"/>
                <a:cs typeface="+mn-cs"/>
              </a:rPr>
              <a:t> Ferraz,</a:t>
            </a:r>
          </a:p>
          <a:p>
            <a:pPr eaLnBrk="1" hangingPunct="1">
              <a:defRPr/>
            </a:pPr>
            <a:r>
              <a:rPr lang="pt-PT" dirty="0">
                <a:latin typeface="Tahoma" charset="0"/>
                <a:cs typeface="+mn-cs"/>
              </a:rPr>
              <a:t>Ercília Leite Monteiro,</a:t>
            </a:r>
          </a:p>
          <a:p>
            <a:pPr eaLnBrk="1" hangingPunct="1">
              <a:defRPr/>
            </a:pPr>
            <a:r>
              <a:rPr lang="pt-PT" dirty="0">
                <a:latin typeface="Tahoma" charset="0"/>
                <a:cs typeface="+mn-cs"/>
              </a:rPr>
              <a:t>Mary </a:t>
            </a:r>
            <a:r>
              <a:rPr lang="pt-PT" dirty="0" err="1">
                <a:latin typeface="Tahoma" charset="0"/>
                <a:cs typeface="+mn-cs"/>
              </a:rPr>
              <a:t>Dorothy</a:t>
            </a:r>
            <a:r>
              <a:rPr lang="pt-PT" dirty="0">
                <a:latin typeface="Tahoma" charset="0"/>
                <a:cs typeface="+mn-cs"/>
              </a:rPr>
              <a:t> </a:t>
            </a:r>
            <a:r>
              <a:rPr lang="pt-PT" dirty="0" err="1">
                <a:latin typeface="Tahoma" charset="0"/>
                <a:cs typeface="+mn-cs"/>
              </a:rPr>
              <a:t>Clode</a:t>
            </a:r>
            <a:r>
              <a:rPr lang="pt-PT" dirty="0">
                <a:latin typeface="Tahoma" charset="0"/>
                <a:cs typeface="+mn-cs"/>
              </a:rPr>
              <a:t>,</a:t>
            </a:r>
          </a:p>
          <a:p>
            <a:pPr eaLnBrk="1" hangingPunct="1">
              <a:defRPr/>
            </a:pPr>
            <a:r>
              <a:rPr lang="pt-PT" dirty="0">
                <a:latin typeface="Tahoma" charset="0"/>
                <a:cs typeface="+mn-cs"/>
              </a:rPr>
              <a:t>Carolina Dória Monteiro,</a:t>
            </a:r>
          </a:p>
          <a:p>
            <a:pPr eaLnBrk="1" hangingPunct="1">
              <a:defRPr/>
            </a:pPr>
            <a:r>
              <a:rPr lang="pt-PT" dirty="0">
                <a:latin typeface="Tahoma" charset="0"/>
                <a:cs typeface="+mn-cs"/>
              </a:rPr>
              <a:t>Maria </a:t>
            </a:r>
            <a:r>
              <a:rPr lang="pt-PT" dirty="0" err="1">
                <a:latin typeface="Tahoma" charset="0"/>
                <a:cs typeface="+mn-cs"/>
              </a:rPr>
              <a:t>Acciacioli</a:t>
            </a:r>
            <a:r>
              <a:rPr lang="pt-PT" dirty="0">
                <a:latin typeface="Tahoma" charset="0"/>
                <a:cs typeface="+mn-cs"/>
              </a:rPr>
              <a:t> Ferraz,</a:t>
            </a:r>
          </a:p>
          <a:p>
            <a:pPr eaLnBrk="1" hangingPunct="1">
              <a:defRPr/>
            </a:pPr>
            <a:r>
              <a:rPr lang="pt-PT" dirty="0">
                <a:latin typeface="Tahoma" charset="0"/>
                <a:cs typeface="+mn-cs"/>
              </a:rPr>
              <a:t>Alberto do Nascimento Jardim,</a:t>
            </a:r>
          </a:p>
          <a:p>
            <a:pPr eaLnBrk="1" hangingPunct="1">
              <a:defRPr/>
            </a:pPr>
            <a:r>
              <a:rPr lang="pt-PT" dirty="0">
                <a:latin typeface="Tahoma" charset="0"/>
                <a:cs typeface="+mn-cs"/>
              </a:rPr>
              <a:t>Jorge </a:t>
            </a:r>
            <a:r>
              <a:rPr lang="pt-PT" dirty="0" err="1">
                <a:latin typeface="Tahoma" charset="0"/>
                <a:cs typeface="+mn-cs"/>
              </a:rPr>
              <a:t>Schiapa</a:t>
            </a:r>
            <a:r>
              <a:rPr lang="pt-PT" dirty="0">
                <a:latin typeface="Tahoma" charset="0"/>
                <a:cs typeface="+mn-cs"/>
              </a:rPr>
              <a:t> de Azevedo</a:t>
            </a:r>
          </a:p>
          <a:p>
            <a:pPr eaLnBrk="1" hangingPunct="1">
              <a:defRPr/>
            </a:pPr>
            <a:endParaRPr lang="pt-PT" dirty="0">
              <a:latin typeface="Tahoma" charset="0"/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José de Vila Carvalho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PT" sz="4000">
                <a:solidFill>
                  <a:schemeClr val="hlink"/>
                </a:solidFill>
                <a:latin typeface="Tahoma" charset="0"/>
                <a:cs typeface="+mj-cs"/>
              </a:rPr>
              <a:t>História do Badminton em Portugal</a:t>
            </a:r>
          </a:p>
        </p:txBody>
      </p:sp>
      <p:sp>
        <p:nvSpPr>
          <p:cNvPr id="13107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eaLnBrk="1" hangingPunct="1">
              <a:defRPr/>
            </a:pPr>
            <a:r>
              <a:rPr lang="pt-PT">
                <a:latin typeface="Tahoma" charset="0"/>
                <a:cs typeface="+mn-cs"/>
              </a:rPr>
              <a:t>Foram árbitros:</a:t>
            </a:r>
          </a:p>
          <a:p>
            <a:pPr lvl="1" eaLnBrk="1" hangingPunct="1">
              <a:defRPr/>
            </a:pPr>
            <a:r>
              <a:rPr lang="pt-PT">
                <a:latin typeface="Tahoma" charset="0"/>
              </a:rPr>
              <a:t>D. Carlota Portugal da Silveira,</a:t>
            </a:r>
          </a:p>
          <a:p>
            <a:pPr lvl="1" eaLnBrk="1" hangingPunct="1">
              <a:defRPr/>
            </a:pPr>
            <a:r>
              <a:rPr lang="pt-PT">
                <a:latin typeface="Tahoma" charset="0"/>
              </a:rPr>
              <a:t>Dr. </a:t>
            </a:r>
            <a:r>
              <a:rPr lang="en-GB">
                <a:latin typeface="Tahoma" charset="0"/>
              </a:rPr>
              <a:t>William Edward Clode </a:t>
            </a:r>
            <a:r>
              <a:rPr lang="en-GB">
                <a:solidFill>
                  <a:srgbClr val="00FF00"/>
                </a:solidFill>
                <a:latin typeface="Tahoma" charset="0"/>
              </a:rPr>
              <a:t>(2)</a:t>
            </a:r>
          </a:p>
          <a:p>
            <a:pPr lvl="2" eaLnBrk="1" hangingPunct="1">
              <a:buFont typeface="Arial" charset="0"/>
              <a:buNone/>
              <a:defRPr/>
            </a:pPr>
            <a:endParaRPr lang="en-GB">
              <a:solidFill>
                <a:srgbClr val="00FF00"/>
              </a:solidFill>
              <a:latin typeface="Tahoma" charset="0"/>
            </a:endParaRPr>
          </a:p>
          <a:p>
            <a:pPr lvl="2" eaLnBrk="1" hangingPunct="1">
              <a:defRPr/>
            </a:pPr>
            <a:r>
              <a:rPr lang="en-GB">
                <a:solidFill>
                  <a:srgbClr val="00FF00"/>
                </a:solidFill>
                <a:latin typeface="Tahoma" charset="0"/>
              </a:rPr>
              <a:t>(2)</a:t>
            </a:r>
            <a:r>
              <a:rPr lang="en-GB">
                <a:latin typeface="Tahoma" charset="0"/>
              </a:rPr>
              <a:t> O Dr. William Clode é </a:t>
            </a:r>
            <a:r>
              <a:rPr lang="pt-PT">
                <a:latin typeface="Tahoma" charset="0"/>
              </a:rPr>
              <a:t>pai de Cecília</a:t>
            </a:r>
            <a:r>
              <a:rPr lang="en-GB">
                <a:latin typeface="Tahoma" charset="0"/>
              </a:rPr>
              <a:t> Clode, </a:t>
            </a:r>
            <a:r>
              <a:rPr lang="pt-PT">
                <a:latin typeface="Tahoma" charset="0"/>
              </a:rPr>
              <a:t>vencedora do 1.º Campeonato de Lisboa em Pares Mistos com o Dr. António Gentil Martins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José de Vila Carvalho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PT" sz="4000">
                <a:solidFill>
                  <a:schemeClr val="hlink"/>
                </a:solidFill>
                <a:latin typeface="Tahoma" charset="0"/>
                <a:cs typeface="+mj-cs"/>
              </a:rPr>
              <a:t>História do Badminton em Portugal</a:t>
            </a:r>
          </a:p>
        </p:txBody>
      </p:sp>
      <p:sp>
        <p:nvSpPr>
          <p:cNvPr id="1320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eaLnBrk="1" hangingPunct="1">
              <a:defRPr/>
            </a:pPr>
            <a:r>
              <a:rPr lang="pt-PT" b="1" dirty="0">
                <a:solidFill>
                  <a:srgbClr val="FFFF00"/>
                </a:solidFill>
                <a:latin typeface="Tahoma" charset="0"/>
                <a:cs typeface="+mn-cs"/>
              </a:rPr>
              <a:t>1926 – Em Lisboa</a:t>
            </a:r>
            <a:r>
              <a:rPr lang="pt-PT" dirty="0">
                <a:solidFill>
                  <a:srgbClr val="FFFF00"/>
                </a:solidFill>
                <a:latin typeface="Tahoma" charset="0"/>
                <a:cs typeface="+mn-cs"/>
              </a:rPr>
              <a:t> </a:t>
            </a:r>
            <a:r>
              <a:rPr lang="pt-PT" dirty="0">
                <a:latin typeface="Tahoma" charset="0"/>
                <a:cs typeface="+mn-cs"/>
              </a:rPr>
              <a:t>no Triângulo Vermelho Português, o Eng.º </a:t>
            </a:r>
            <a:r>
              <a:rPr lang="pt-PT" dirty="0" err="1">
                <a:latin typeface="Tahoma" charset="0"/>
                <a:cs typeface="+mn-cs"/>
              </a:rPr>
              <a:t>Osterland</a:t>
            </a:r>
            <a:r>
              <a:rPr lang="pt-PT" dirty="0">
                <a:latin typeface="Tahoma" charset="0"/>
                <a:cs typeface="+mn-cs"/>
              </a:rPr>
              <a:t>, suas filhas e muitos sócios, jogavam em campos devidamente marcados.</a:t>
            </a:r>
          </a:p>
          <a:p>
            <a:pPr eaLnBrk="1" hangingPunct="1">
              <a:defRPr/>
            </a:pPr>
            <a:r>
              <a:rPr lang="pt-PT" b="1" dirty="0">
                <a:solidFill>
                  <a:srgbClr val="FFFF00"/>
                </a:solidFill>
                <a:latin typeface="Tahoma" charset="0"/>
                <a:cs typeface="+mn-cs"/>
              </a:rPr>
              <a:t>1933 – Lisboa</a:t>
            </a:r>
            <a:r>
              <a:rPr lang="pt-PT" dirty="0">
                <a:latin typeface="Tahoma" charset="0"/>
                <a:cs typeface="+mn-cs"/>
              </a:rPr>
              <a:t>, no Liceu Normal Pedro Nunes, foi marcado no ginásio um campo de badminton.</a:t>
            </a:r>
          </a:p>
          <a:p>
            <a:pPr eaLnBrk="1" hangingPunct="1">
              <a:defRPr/>
            </a:pPr>
            <a:r>
              <a:rPr lang="pt-PT" b="1" dirty="0">
                <a:solidFill>
                  <a:srgbClr val="FFFF00"/>
                </a:solidFill>
                <a:latin typeface="Tahoma" charset="0"/>
                <a:cs typeface="+mn-cs"/>
              </a:rPr>
              <a:t>1940 – Em Macau</a:t>
            </a:r>
            <a:r>
              <a:rPr lang="pt-PT" dirty="0">
                <a:solidFill>
                  <a:srgbClr val="FFFF00"/>
                </a:solidFill>
                <a:latin typeface="Tahoma" charset="0"/>
                <a:cs typeface="+mn-cs"/>
              </a:rPr>
              <a:t> </a:t>
            </a:r>
            <a:r>
              <a:rPr lang="pt-PT" dirty="0">
                <a:latin typeface="Tahoma" charset="0"/>
                <a:cs typeface="+mn-cs"/>
              </a:rPr>
              <a:t>o badminton era já bastante praticado. 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José de Vila Carvalho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 eaLnBrk="1" hangingPunct="1">
              <a:defRPr/>
            </a:pPr>
            <a:r>
              <a:rPr lang="pt-PT" dirty="0">
                <a:solidFill>
                  <a:schemeClr val="hlink"/>
                </a:solidFill>
                <a:latin typeface="Tahoma" charset="0"/>
                <a:cs typeface="+mj-cs"/>
              </a:rPr>
              <a:t>Badminton na Escola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773238"/>
            <a:ext cx="8964612" cy="4824412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pt-PT" u="sng" dirty="0">
                <a:latin typeface="Tahoma" charset="0"/>
                <a:cs typeface="+mn-cs"/>
              </a:rPr>
              <a:t>Objectivos iniciais de DE</a:t>
            </a:r>
          </a:p>
          <a:p>
            <a:pPr eaLnBrk="1" hangingPunct="1">
              <a:defRPr/>
            </a:pPr>
            <a:r>
              <a:rPr lang="pt-PT" dirty="0">
                <a:latin typeface="Tahoma" charset="0"/>
                <a:cs typeface="+mn-cs"/>
              </a:rPr>
              <a:t>Sensibilizar os </a:t>
            </a:r>
            <a:r>
              <a:rPr lang="pt-PT" dirty="0" err="1">
                <a:latin typeface="Tahoma" charset="0"/>
                <a:cs typeface="+mn-cs"/>
              </a:rPr>
              <a:t>prof.s</a:t>
            </a:r>
            <a:r>
              <a:rPr lang="pt-PT" dirty="0">
                <a:latin typeface="Tahoma" charset="0"/>
                <a:cs typeface="+mn-cs"/>
              </a:rPr>
              <a:t> para a modalidade.</a:t>
            </a:r>
          </a:p>
          <a:p>
            <a:pPr eaLnBrk="1" hangingPunct="1">
              <a:defRPr/>
            </a:pPr>
            <a:r>
              <a:rPr lang="pt-PT" dirty="0">
                <a:latin typeface="Tahoma" charset="0"/>
                <a:cs typeface="+mn-cs"/>
              </a:rPr>
              <a:t>Articular a atividade curricular com o Desporto Escolar.</a:t>
            </a:r>
          </a:p>
          <a:p>
            <a:pPr eaLnBrk="1" hangingPunct="1">
              <a:defRPr/>
            </a:pPr>
            <a:r>
              <a:rPr lang="pt-PT" dirty="0">
                <a:latin typeface="Tahoma" charset="0"/>
                <a:cs typeface="+mn-cs"/>
              </a:rPr>
              <a:t>Melhorar a qualidade técnica e táctica dos praticantes.</a:t>
            </a:r>
          </a:p>
        </p:txBody>
      </p:sp>
      <p:pic>
        <p:nvPicPr>
          <p:cNvPr id="25603" name="Picture 4" descr="PE01562_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876800"/>
            <a:ext cx="2590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José de Vila Carvalho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 eaLnBrk="1" hangingPunct="1">
              <a:defRPr/>
            </a:pPr>
            <a:r>
              <a:rPr lang="pt-PT" sz="4000">
                <a:solidFill>
                  <a:schemeClr val="hlink"/>
                </a:solidFill>
                <a:latin typeface="Tahoma" charset="0"/>
                <a:cs typeface="+mj-cs"/>
              </a:rPr>
              <a:t>História do Badminton em Portugal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341438"/>
            <a:ext cx="8964612" cy="5516562"/>
          </a:xfrm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pt-PT" sz="2800" dirty="0">
              <a:latin typeface="Tahoma" charset="0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pt-PT" sz="2800" b="1" dirty="0">
                <a:solidFill>
                  <a:schemeClr val="hlink"/>
                </a:solidFill>
                <a:latin typeface="Tahoma" charset="0"/>
                <a:cs typeface="+mn-cs"/>
              </a:rPr>
              <a:t>Henrique Pinto</a:t>
            </a:r>
            <a:r>
              <a:rPr lang="pt-PT" sz="2800" dirty="0">
                <a:latin typeface="Tahoma" charset="0"/>
                <a:cs typeface="+mn-cs"/>
              </a:rPr>
              <a:t> – Gerente da Livraria Portugal, é dinamizador da modalidade em Portugal.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PT" sz="2800" dirty="0">
                <a:latin typeface="Tahoma" charset="0"/>
                <a:cs typeface="+mn-cs"/>
              </a:rPr>
              <a:t>Tem conhecimento da modalidade através de documentários cinematográficos.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PT" sz="2800" dirty="0">
                <a:latin typeface="Tahoma" charset="0"/>
                <a:cs typeface="+mn-cs"/>
              </a:rPr>
              <a:t>Em </a:t>
            </a:r>
            <a:r>
              <a:rPr lang="pt-PT" sz="2800" b="1" dirty="0">
                <a:solidFill>
                  <a:srgbClr val="FFFF00"/>
                </a:solidFill>
                <a:latin typeface="Tahoma" charset="0"/>
                <a:cs typeface="+mn-cs"/>
              </a:rPr>
              <a:t>1947</a:t>
            </a:r>
            <a:r>
              <a:rPr lang="pt-PT" sz="2800" dirty="0">
                <a:solidFill>
                  <a:srgbClr val="FFFF00"/>
                </a:solidFill>
                <a:latin typeface="Tahoma" charset="0"/>
                <a:cs typeface="+mn-cs"/>
              </a:rPr>
              <a:t>,</a:t>
            </a:r>
            <a:r>
              <a:rPr lang="pt-PT" sz="2800" dirty="0">
                <a:latin typeface="Tahoma" charset="0"/>
                <a:cs typeface="+mn-cs"/>
              </a:rPr>
              <a:t> compra um par de raquetas e inicia a prática do jogo.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PT" sz="2800" dirty="0">
                <a:latin typeface="Tahoma" charset="0"/>
                <a:cs typeface="+mn-cs"/>
              </a:rPr>
              <a:t>Na sua casa na </a:t>
            </a:r>
            <a:r>
              <a:rPr lang="pt-PT" sz="2800" b="1" dirty="0">
                <a:latin typeface="Tahoma" charset="0"/>
                <a:cs typeface="+mn-cs"/>
              </a:rPr>
              <a:t>Agualva - Cacém</a:t>
            </a:r>
            <a:r>
              <a:rPr lang="pt-PT" sz="2800" dirty="0">
                <a:latin typeface="Tahoma" charset="0"/>
                <a:cs typeface="+mn-cs"/>
              </a:rPr>
              <a:t>, instala um pequeno campo e pratica o jogo com a sua família e amigos.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PT" sz="2800" dirty="0">
                <a:latin typeface="Tahoma" charset="0"/>
                <a:cs typeface="+mn-cs"/>
              </a:rPr>
              <a:t>Começa a haver encontros em vários pontos do país.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pt-PT" sz="2800" dirty="0">
              <a:latin typeface="Tahoma" charset="0"/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José de Vila Carvalho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PT" sz="4000">
                <a:solidFill>
                  <a:schemeClr val="hlink"/>
                </a:solidFill>
                <a:latin typeface="Tahoma" charset="0"/>
                <a:cs typeface="+mj-cs"/>
              </a:rPr>
              <a:t>História do Badminton em Portugal</a:t>
            </a:r>
          </a:p>
        </p:txBody>
      </p:sp>
      <p:sp>
        <p:nvSpPr>
          <p:cNvPr id="1331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pt-PT" b="1" dirty="0">
                <a:solidFill>
                  <a:srgbClr val="FFFF00"/>
                </a:solidFill>
                <a:latin typeface="Tahoma" charset="0"/>
                <a:cs typeface="+mn-cs"/>
              </a:rPr>
              <a:t>1949 – Ilha da Madeira</a:t>
            </a:r>
            <a:r>
              <a:rPr lang="pt-PT" dirty="0">
                <a:solidFill>
                  <a:srgbClr val="FFFF00"/>
                </a:solidFill>
                <a:latin typeface="Tahoma" charset="0"/>
                <a:cs typeface="+mn-cs"/>
              </a:rPr>
              <a:t> </a:t>
            </a:r>
            <a:r>
              <a:rPr lang="pt-PT" dirty="0">
                <a:latin typeface="Tahoma" charset="0"/>
                <a:cs typeface="+mn-cs"/>
              </a:rPr>
              <a:t>– Na freguesia do </a:t>
            </a:r>
            <a:r>
              <a:rPr lang="pt-PT" b="1" dirty="0">
                <a:latin typeface="Tahoma" charset="0"/>
                <a:cs typeface="+mn-cs"/>
              </a:rPr>
              <a:t>Monte</a:t>
            </a:r>
            <a:r>
              <a:rPr lang="pt-PT" dirty="0">
                <a:latin typeface="Tahoma" charset="0"/>
                <a:cs typeface="+mn-cs"/>
              </a:rPr>
              <a:t>, </a:t>
            </a:r>
            <a:r>
              <a:rPr lang="pt-PT" b="1" dirty="0">
                <a:latin typeface="Tahoma" charset="0"/>
                <a:cs typeface="+mn-cs"/>
              </a:rPr>
              <a:t>“Quinta Martins”,</a:t>
            </a:r>
            <a:r>
              <a:rPr lang="pt-PT" dirty="0">
                <a:latin typeface="Tahoma" charset="0"/>
                <a:cs typeface="+mn-cs"/>
              </a:rPr>
              <a:t> Funchal, disputou- se um torneio de pares em que participaram 8 jogadores: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pt-PT" dirty="0">
                <a:latin typeface="Tahoma" charset="0"/>
              </a:rPr>
              <a:t>Eugénia Teles/Luísa </a:t>
            </a:r>
            <a:r>
              <a:rPr lang="pt-PT" dirty="0" err="1">
                <a:latin typeface="Tahoma" charset="0"/>
              </a:rPr>
              <a:t>Clode</a:t>
            </a:r>
            <a:endParaRPr lang="pt-PT" dirty="0">
              <a:latin typeface="Tahoma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pt-PT" dirty="0">
                <a:latin typeface="Tahoma" charset="0"/>
              </a:rPr>
              <a:t>Inês </a:t>
            </a:r>
            <a:r>
              <a:rPr lang="pt-PT" dirty="0" err="1">
                <a:latin typeface="Tahoma" charset="0"/>
              </a:rPr>
              <a:t>Clode</a:t>
            </a:r>
            <a:r>
              <a:rPr lang="pt-PT" dirty="0">
                <a:latin typeface="Tahoma" charset="0"/>
              </a:rPr>
              <a:t>/João T. Silva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pt-PT" dirty="0">
                <a:latin typeface="Tahoma" charset="0"/>
              </a:rPr>
              <a:t>Luís Portugal da Silveira/Duarte </a:t>
            </a:r>
            <a:r>
              <a:rPr lang="pt-PT" dirty="0" err="1">
                <a:latin typeface="Tahoma" charset="0"/>
              </a:rPr>
              <a:t>Carnavial</a:t>
            </a:r>
            <a:endParaRPr lang="pt-PT" dirty="0">
              <a:latin typeface="Tahoma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pt-PT" dirty="0">
                <a:latin typeface="Tahoma" charset="0"/>
              </a:rPr>
              <a:t>António Teles/Bernardo </a:t>
            </a:r>
            <a:r>
              <a:rPr lang="pt-PT" dirty="0" err="1">
                <a:latin typeface="Tahoma" charset="0"/>
              </a:rPr>
              <a:t>Clode</a:t>
            </a:r>
            <a:r>
              <a:rPr lang="pt-PT" dirty="0">
                <a:latin typeface="Tahoma" charset="0"/>
              </a:rPr>
              <a:t> </a:t>
            </a:r>
            <a:r>
              <a:rPr lang="pt-PT" dirty="0">
                <a:solidFill>
                  <a:srgbClr val="00FF00"/>
                </a:solidFill>
                <a:latin typeface="Tahoma" charset="0"/>
              </a:rPr>
              <a:t>(3)</a:t>
            </a:r>
            <a:r>
              <a:rPr lang="pt-PT" dirty="0">
                <a:latin typeface="Tahoma" charset="0"/>
              </a:rPr>
              <a:t>   (vencedores)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pt-PT" dirty="0">
                <a:solidFill>
                  <a:srgbClr val="00FF00"/>
                </a:solidFill>
                <a:latin typeface="Tahoma" charset="0"/>
              </a:rPr>
              <a:t>(3)</a:t>
            </a:r>
            <a:r>
              <a:rPr lang="pt-PT" dirty="0">
                <a:latin typeface="Tahoma" charset="0"/>
              </a:rPr>
              <a:t> filho do Eng.º </a:t>
            </a:r>
            <a:r>
              <a:rPr lang="en-GB" dirty="0">
                <a:latin typeface="Tahoma" charset="0"/>
              </a:rPr>
              <a:t>Peter </a:t>
            </a:r>
            <a:r>
              <a:rPr lang="en-GB" dirty="0" err="1">
                <a:latin typeface="Tahoma" charset="0"/>
              </a:rPr>
              <a:t>Clode</a:t>
            </a:r>
            <a:r>
              <a:rPr lang="pt-PT" dirty="0">
                <a:latin typeface="Tahoma" charset="0"/>
              </a:rPr>
              <a:t> e Maria Helena Ferraz de Andrade, que possuem 2 campos na “Quinta Martins” e outro na cidade.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José de Vila Carvalho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PT" sz="4000" dirty="0">
                <a:solidFill>
                  <a:schemeClr val="hlink"/>
                </a:solidFill>
                <a:latin typeface="Tahoma" charset="0"/>
                <a:cs typeface="+mj-cs"/>
              </a:rPr>
              <a:t>História do Badminton em Portugal</a:t>
            </a:r>
          </a:p>
        </p:txBody>
      </p:sp>
      <p:sp>
        <p:nvSpPr>
          <p:cNvPr id="5427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79388" y="1600200"/>
            <a:ext cx="8964612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pt-PT" sz="2800" dirty="0">
                <a:latin typeface="Tahoma" charset="0"/>
                <a:cs typeface="+mn-cs"/>
              </a:rPr>
              <a:t>A </a:t>
            </a:r>
            <a:r>
              <a:rPr lang="pt-PT" sz="2800" dirty="0">
                <a:solidFill>
                  <a:srgbClr val="CCFFCC"/>
                </a:solidFill>
                <a:latin typeface="Tahoma" charset="0"/>
                <a:cs typeface="+mn-cs"/>
              </a:rPr>
              <a:t>19 de Fevereiro de 1954</a:t>
            </a:r>
            <a:r>
              <a:rPr lang="pt-PT" sz="2800" dirty="0">
                <a:latin typeface="Tahoma" charset="0"/>
                <a:cs typeface="+mn-cs"/>
              </a:rPr>
              <a:t>, </a:t>
            </a:r>
            <a:r>
              <a:rPr lang="pt-PT" sz="2800" dirty="0">
                <a:solidFill>
                  <a:srgbClr val="FFFF00"/>
                </a:solidFill>
                <a:latin typeface="Tahoma" charset="0"/>
                <a:cs typeface="+mn-cs"/>
              </a:rPr>
              <a:t>Henrique Pinto </a:t>
            </a:r>
            <a:r>
              <a:rPr lang="pt-PT" sz="2800" dirty="0">
                <a:latin typeface="Tahoma" charset="0"/>
                <a:cs typeface="+mn-cs"/>
              </a:rPr>
              <a:t>remeteu a todos os clubes uma circular para a realização da 1.ª reunião, para estabelecer bases da futura Federação Portuguesa de Badminton.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PT" sz="2800" dirty="0">
                <a:solidFill>
                  <a:srgbClr val="CCFFCC"/>
                </a:solidFill>
                <a:latin typeface="Tahoma" charset="0"/>
                <a:cs typeface="+mn-cs"/>
              </a:rPr>
              <a:t>10 de Março de 1954 </a:t>
            </a:r>
            <a:r>
              <a:rPr lang="pt-PT" sz="2800" dirty="0">
                <a:latin typeface="Tahoma" charset="0"/>
                <a:cs typeface="+mn-cs"/>
              </a:rPr>
              <a:t>– 1.ª reunião para estabelecer bases da futura Federação Portuguesa de Badminton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PT" sz="2800" dirty="0">
                <a:solidFill>
                  <a:srgbClr val="CCFFCC"/>
                </a:solidFill>
                <a:latin typeface="Tahoma" charset="0"/>
                <a:cs typeface="+mn-cs"/>
              </a:rPr>
              <a:t>1 de Julho de 1954 </a:t>
            </a:r>
            <a:r>
              <a:rPr lang="pt-PT" sz="2800" dirty="0">
                <a:latin typeface="Tahoma" charset="0"/>
                <a:cs typeface="+mn-cs"/>
              </a:rPr>
              <a:t>- É fundada a Federação Portuguesa de Badminton.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pt-PT" sz="2800" dirty="0">
              <a:latin typeface="Tahoma" charset="0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pt-PT" sz="2800" dirty="0">
              <a:latin typeface="Tahoma" charset="0"/>
              <a:cs typeface="+mn-cs"/>
            </a:endParaRPr>
          </a:p>
        </p:txBody>
      </p:sp>
      <p:pic>
        <p:nvPicPr>
          <p:cNvPr id="55299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663" y="5029200"/>
            <a:ext cx="168433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José de Vila Carvalho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PT">
                <a:solidFill>
                  <a:schemeClr val="hlink"/>
                </a:solidFill>
                <a:latin typeface="Tahoma" charset="0"/>
                <a:cs typeface="+mj-cs"/>
              </a:rPr>
              <a:t>Clubes fundadores da F. P. B.:</a:t>
            </a:r>
            <a:br>
              <a:rPr lang="pt-PT">
                <a:latin typeface="Tahoma" charset="0"/>
                <a:cs typeface="+mj-cs"/>
              </a:rPr>
            </a:br>
            <a:endParaRPr lang="pt-PT">
              <a:latin typeface="Tahoma" charset="0"/>
              <a:cs typeface="+mj-cs"/>
            </a:endParaRPr>
          </a:p>
        </p:txBody>
      </p:sp>
      <p:sp>
        <p:nvSpPr>
          <p:cNvPr id="6963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600200"/>
            <a:ext cx="8842375" cy="48529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pt-PT" sz="2800">
                <a:latin typeface="Tahoma" charset="0"/>
                <a:cs typeface="+mn-cs"/>
              </a:rPr>
              <a:t>Lusitano Clube de Évora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PT" sz="2800">
                <a:latin typeface="Tahoma" charset="0"/>
                <a:cs typeface="+mn-cs"/>
              </a:rPr>
              <a:t>Lisboa Ginásio Clube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PT" sz="2800">
                <a:latin typeface="Tahoma" charset="0"/>
                <a:cs typeface="+mn-cs"/>
              </a:rPr>
              <a:t>Triângulo Vermelho Português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PT" sz="2800">
                <a:latin typeface="Tahoma" charset="0"/>
                <a:cs typeface="+mn-cs"/>
              </a:rPr>
              <a:t>Ateneu Comercial de Lisboa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PT" sz="2800">
                <a:latin typeface="Tahoma" charset="0"/>
                <a:cs typeface="+mn-cs"/>
              </a:rPr>
              <a:t>Clube Internacional de Futebol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PT" sz="2800">
                <a:latin typeface="Tahoma" charset="0"/>
                <a:cs typeface="+mn-cs"/>
              </a:rPr>
              <a:t>Sport União Sintrense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PT" sz="2800">
                <a:latin typeface="Tahoma" charset="0"/>
                <a:cs typeface="+mn-cs"/>
              </a:rPr>
              <a:t>Sporting Clube de Oeiras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PT" sz="2800">
                <a:latin typeface="Tahoma" charset="0"/>
                <a:cs typeface="+mn-cs"/>
              </a:rPr>
              <a:t>Clube de Futebol “Os Belenenses”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PT" sz="2800">
                <a:latin typeface="Tahoma" charset="0"/>
                <a:cs typeface="+mn-cs"/>
              </a:rPr>
              <a:t>Clube Académico de Portugal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PT" sz="2800">
                <a:latin typeface="Tahoma" charset="0"/>
                <a:cs typeface="+mn-cs"/>
              </a:rPr>
              <a:t>Atlético Clube de Alvalade</a:t>
            </a:r>
          </a:p>
        </p:txBody>
      </p:sp>
      <p:pic>
        <p:nvPicPr>
          <p:cNvPr id="563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288" y="1125538"/>
            <a:ext cx="3414712" cy="370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José de Vila Carvalho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 eaLnBrk="1" hangingPunct="1">
              <a:defRPr/>
            </a:pPr>
            <a:r>
              <a:rPr lang="pt-PT">
                <a:solidFill>
                  <a:schemeClr val="folHlink"/>
                </a:solidFill>
                <a:latin typeface="Tahoma" charset="0"/>
                <a:cs typeface="+mj-cs"/>
              </a:rPr>
              <a:t> </a:t>
            </a:r>
            <a:r>
              <a:rPr lang="pt-PT">
                <a:solidFill>
                  <a:srgbClr val="3366FF"/>
                </a:solidFill>
                <a:latin typeface="Tahoma" charset="0"/>
                <a:cs typeface="+mj-cs"/>
              </a:rPr>
              <a:t>Badminton no Desporto Escolar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9144000" cy="52578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  <a:defRPr/>
            </a:pPr>
            <a:r>
              <a:rPr lang="pt-PT" sz="2800" dirty="0">
                <a:latin typeface="Tahoma" charset="0"/>
                <a:cs typeface="+mn-cs"/>
              </a:rPr>
              <a:t>Atualmente o badminton pertence ao grupo  de modalidades com quadro competitivo Nacional.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pt-PT" sz="2800" dirty="0">
              <a:latin typeface="Tahoma" charset="0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pt-PT" sz="2800" dirty="0">
                <a:latin typeface="Tahoma" charset="0"/>
                <a:cs typeface="+mn-cs"/>
              </a:rPr>
              <a:t>Tem desde 1994 uma fase CAE, uma fase Regional e uma Nacional.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pt-PT" sz="2800" dirty="0">
              <a:latin typeface="Tahoma" charset="0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pt-PT" sz="2800" dirty="0">
                <a:latin typeface="Tahoma" charset="0"/>
                <a:cs typeface="+mn-cs"/>
              </a:rPr>
              <a:t>Em </a:t>
            </a:r>
            <a:r>
              <a:rPr lang="pt-PT" sz="2800" b="1" dirty="0">
                <a:solidFill>
                  <a:srgbClr val="CCFFCC"/>
                </a:solidFill>
                <a:latin typeface="Tahoma" charset="0"/>
                <a:cs typeface="+mn-cs"/>
              </a:rPr>
              <a:t>2010</a:t>
            </a:r>
            <a:r>
              <a:rPr lang="pt-PT" sz="2800" dirty="0">
                <a:latin typeface="Tahoma" charset="0"/>
                <a:cs typeface="+mn-cs"/>
              </a:rPr>
              <a:t> participou na sua 1.ª prova internacional, do Desporto Escolar </a:t>
            </a:r>
            <a:r>
              <a:rPr lang="mr-IN" sz="2800" dirty="0">
                <a:latin typeface="Tahoma" charset="0"/>
                <a:cs typeface="+mn-cs"/>
              </a:rPr>
              <a:t>–</a:t>
            </a:r>
            <a:r>
              <a:rPr lang="pt-PT" sz="2800" dirty="0">
                <a:latin typeface="Tahoma" charset="0"/>
                <a:cs typeface="+mn-cs"/>
              </a:rPr>
              <a:t> Mundiais da ISF, em Sofia na Bulgária.</a:t>
            </a:r>
          </a:p>
        </p:txBody>
      </p:sp>
      <p:graphicFrame>
        <p:nvGraphicFramePr>
          <p:cNvPr id="57347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5940425" y="0"/>
          <a:ext cx="3203575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99" name="Imagem de mapa de bits" r:id="rId4" imgW="4428571" imgH="781159" progId="Paint.Picture">
                  <p:embed/>
                </p:oleObj>
              </mc:Choice>
              <mc:Fallback>
                <p:oleObj name="Imagem de mapa de bits" r:id="rId4" imgW="4428571" imgH="781159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0"/>
                        <a:ext cx="3203575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José de Vila Carvalho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2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PT">
                <a:solidFill>
                  <a:schemeClr val="hlink"/>
                </a:solidFill>
                <a:latin typeface="Tahoma" charset="0"/>
                <a:cs typeface="+mj-cs"/>
              </a:rPr>
              <a:t>Badminton no Desporto Escolar</a:t>
            </a:r>
          </a:p>
        </p:txBody>
      </p:sp>
      <p:sp>
        <p:nvSpPr>
          <p:cNvPr id="58371" name="Rectangle 1027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8518847" cy="4498975"/>
          </a:xfrm>
        </p:spPr>
        <p:txBody>
          <a:bodyPr/>
          <a:lstStyle/>
          <a:p>
            <a:pPr eaLnBrk="1" hangingPunct="1">
              <a:defRPr/>
            </a:pPr>
            <a:r>
              <a:rPr lang="pt-PT" dirty="0">
                <a:solidFill>
                  <a:srgbClr val="CCFFCC"/>
                </a:solidFill>
                <a:latin typeface="+mj-lt"/>
                <a:cs typeface="+mn-cs"/>
              </a:rPr>
              <a:t>Em </a:t>
            </a:r>
            <a:r>
              <a:rPr lang="pt-PT" b="1" dirty="0">
                <a:solidFill>
                  <a:srgbClr val="CCFFCC"/>
                </a:solidFill>
                <a:latin typeface="+mj-lt"/>
                <a:cs typeface="+mn-cs"/>
              </a:rPr>
              <a:t>2012 </a:t>
            </a:r>
            <a:r>
              <a:rPr lang="mr-IN" dirty="0">
                <a:solidFill>
                  <a:srgbClr val="CCFFCC"/>
                </a:solidFill>
                <a:latin typeface="+mj-lt"/>
                <a:cs typeface="+mn-cs"/>
              </a:rPr>
              <a:t>–</a:t>
            </a:r>
            <a:r>
              <a:rPr lang="pt-PT" dirty="0">
                <a:solidFill>
                  <a:srgbClr val="CCFFCC"/>
                </a:solidFill>
                <a:latin typeface="+mj-lt"/>
                <a:cs typeface="+mn-cs"/>
              </a:rPr>
              <a:t> </a:t>
            </a:r>
            <a:r>
              <a:rPr lang="pt-PT" dirty="0">
                <a:latin typeface="+mj-lt"/>
                <a:cs typeface="+mn-cs"/>
              </a:rPr>
              <a:t>participou nos mundiais de badminton ISF </a:t>
            </a:r>
            <a:r>
              <a:rPr lang="mr-IN" dirty="0">
                <a:solidFill>
                  <a:srgbClr val="CCFFCC"/>
                </a:solidFill>
                <a:latin typeface="+mj-lt"/>
                <a:cs typeface="+mn-cs"/>
              </a:rPr>
              <a:t>–</a:t>
            </a:r>
            <a:r>
              <a:rPr lang="pt-PT" dirty="0">
                <a:solidFill>
                  <a:srgbClr val="CCFFCC"/>
                </a:solidFill>
                <a:latin typeface="+mj-lt"/>
                <a:cs typeface="+mn-cs"/>
              </a:rPr>
              <a:t> Óbidos e Caldas da Rainha.</a:t>
            </a:r>
          </a:p>
          <a:p>
            <a:pPr eaLnBrk="1" hangingPunct="1">
              <a:defRPr/>
            </a:pPr>
            <a:endParaRPr lang="pt-PT" dirty="0">
              <a:solidFill>
                <a:srgbClr val="CCFFCC"/>
              </a:solidFill>
              <a:latin typeface="+mj-lt"/>
              <a:cs typeface="+mn-cs"/>
            </a:endParaRPr>
          </a:p>
          <a:p>
            <a:pPr eaLnBrk="1" hangingPunct="1">
              <a:defRPr/>
            </a:pPr>
            <a:r>
              <a:rPr lang="pt-PT" dirty="0">
                <a:solidFill>
                  <a:srgbClr val="CCFFCC"/>
                </a:solidFill>
                <a:latin typeface="+mj-lt"/>
                <a:cs typeface="+mn-cs"/>
              </a:rPr>
              <a:t>Em </a:t>
            </a:r>
            <a:r>
              <a:rPr lang="pt-PT" b="1" dirty="0">
                <a:solidFill>
                  <a:srgbClr val="CCFFCC"/>
                </a:solidFill>
                <a:latin typeface="+mj-lt"/>
                <a:cs typeface="+mn-cs"/>
              </a:rPr>
              <a:t>2016</a:t>
            </a:r>
            <a:r>
              <a:rPr lang="pt-PT" dirty="0">
                <a:solidFill>
                  <a:srgbClr val="CCFFCC"/>
                </a:solidFill>
                <a:latin typeface="+mj-lt"/>
                <a:cs typeface="+mn-cs"/>
              </a:rPr>
              <a:t> </a:t>
            </a:r>
            <a:r>
              <a:rPr lang="pt-PT" dirty="0">
                <a:solidFill>
                  <a:srgbClr val="FFFFFF"/>
                </a:solidFill>
                <a:latin typeface="+mj-lt"/>
                <a:cs typeface="+mn-cs"/>
              </a:rPr>
              <a:t>participou nos </a:t>
            </a:r>
            <a:r>
              <a:rPr lang="pt-PT" dirty="0">
                <a:solidFill>
                  <a:srgbClr val="CCFFCC"/>
                </a:solidFill>
                <a:latin typeface="+mj-lt"/>
                <a:cs typeface="+mn-cs"/>
              </a:rPr>
              <a:t>mundiais ISF de Malta.</a:t>
            </a:r>
          </a:p>
          <a:p>
            <a:pPr eaLnBrk="1" hangingPunct="1">
              <a:buFont typeface="Arial" charset="0"/>
              <a:buNone/>
              <a:defRPr/>
            </a:pPr>
            <a:endParaRPr lang="pt-PT" dirty="0">
              <a:latin typeface="Tahoma" charset="0"/>
              <a:cs typeface="+mn-cs"/>
            </a:endParaRPr>
          </a:p>
        </p:txBody>
      </p:sp>
      <p:graphicFrame>
        <p:nvGraphicFramePr>
          <p:cNvPr id="59395" name="Object 1028"/>
          <p:cNvGraphicFramePr>
            <a:graphicFrameLocks noGrp="1" noChangeAspect="1"/>
          </p:cNvGraphicFramePr>
          <p:nvPr>
            <p:ph sz="half" idx="2"/>
          </p:nvPr>
        </p:nvGraphicFramePr>
        <p:xfrm>
          <a:off x="5940425" y="0"/>
          <a:ext cx="3203575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46" name="Imagem de mapa de bits" r:id="rId3" imgW="4428571" imgH="781159" progId="Paint.Picture">
                  <p:embed/>
                </p:oleObj>
              </mc:Choice>
              <mc:Fallback>
                <p:oleObj name="Imagem de mapa de bits" r:id="rId3" imgW="4428571" imgH="781159" progId="Paint.Picture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0"/>
                        <a:ext cx="3203575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José de Vila Carvalho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2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PT">
                <a:solidFill>
                  <a:schemeClr val="hlink"/>
                </a:solidFill>
                <a:latin typeface="Tahoma" charset="0"/>
                <a:cs typeface="+mj-cs"/>
              </a:rPr>
              <a:t>Badminton no Desporto Escolar</a:t>
            </a:r>
          </a:p>
        </p:txBody>
      </p:sp>
      <p:sp>
        <p:nvSpPr>
          <p:cNvPr id="58371" name="Rectangle 1027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PT" b="1">
                <a:solidFill>
                  <a:srgbClr val="FF0000"/>
                </a:solidFill>
                <a:latin typeface="Tahoma" charset="0"/>
                <a:cs typeface="+mn-cs"/>
              </a:rPr>
              <a:t>Objectivos:</a:t>
            </a:r>
            <a:r>
              <a:rPr lang="pt-PT" sz="2800">
                <a:latin typeface="Tahoma" charset="0"/>
                <a:cs typeface="+mn-cs"/>
              </a:rPr>
              <a:t> </a:t>
            </a:r>
          </a:p>
          <a:p>
            <a:pPr eaLnBrk="1" hangingPunct="1">
              <a:buFont typeface="Arial" charset="0"/>
              <a:buNone/>
              <a:defRPr/>
            </a:pPr>
            <a:endParaRPr lang="pt-PT" sz="2800">
              <a:latin typeface="Tahoma" charset="0"/>
              <a:cs typeface="+mn-cs"/>
            </a:endParaRPr>
          </a:p>
          <a:p>
            <a:pPr lvl="1" eaLnBrk="1" hangingPunct="1">
              <a:defRPr/>
            </a:pPr>
            <a:r>
              <a:rPr lang="pt-PT">
                <a:latin typeface="Tahoma" charset="0"/>
              </a:rPr>
              <a:t>Aumentar o número de praticantes.</a:t>
            </a:r>
          </a:p>
          <a:p>
            <a:pPr lvl="1" eaLnBrk="1" hangingPunct="1">
              <a:buFont typeface="Wingdings" charset="0"/>
              <a:buNone/>
              <a:defRPr/>
            </a:pPr>
            <a:endParaRPr lang="pt-PT">
              <a:latin typeface="Tahoma" charset="0"/>
            </a:endParaRPr>
          </a:p>
          <a:p>
            <a:pPr lvl="1" eaLnBrk="1" hangingPunct="1">
              <a:defRPr/>
            </a:pPr>
            <a:r>
              <a:rPr lang="pt-PT">
                <a:latin typeface="Tahoma" charset="0"/>
              </a:rPr>
              <a:t>Melhorar a qualidade técnica e táctica.</a:t>
            </a:r>
          </a:p>
          <a:p>
            <a:pPr lvl="1" eaLnBrk="1" hangingPunct="1">
              <a:buFont typeface="Wingdings" charset="0"/>
              <a:buNone/>
              <a:defRPr/>
            </a:pPr>
            <a:endParaRPr lang="pt-PT">
              <a:latin typeface="Tahoma" charset="0"/>
            </a:endParaRPr>
          </a:p>
        </p:txBody>
      </p:sp>
      <p:graphicFrame>
        <p:nvGraphicFramePr>
          <p:cNvPr id="59395" name="Object 1028"/>
          <p:cNvGraphicFramePr>
            <a:graphicFrameLocks noGrp="1" noChangeAspect="1"/>
          </p:cNvGraphicFramePr>
          <p:nvPr>
            <p:ph sz="half" idx="2"/>
          </p:nvPr>
        </p:nvGraphicFramePr>
        <p:xfrm>
          <a:off x="5940425" y="0"/>
          <a:ext cx="3203575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Imagem de mapa de bits" r:id="rId3" imgW="4428571" imgH="781159" progId="Paint.Picture">
                  <p:embed/>
                </p:oleObj>
              </mc:Choice>
              <mc:Fallback>
                <p:oleObj name="Imagem de mapa de bits" r:id="rId3" imgW="4428571" imgH="78115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0"/>
                        <a:ext cx="3203575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José de Vila Carvalho</a:t>
            </a:r>
          </a:p>
        </p:txBody>
      </p:sp>
    </p:spTree>
    <p:extLst>
      <p:ext uri="{BB962C8B-B14F-4D97-AF65-F5344CB8AC3E}">
        <p14:creationId xmlns:p14="http://schemas.microsoft.com/office/powerpoint/2010/main" val="38538325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PT">
                <a:solidFill>
                  <a:schemeClr val="hlink"/>
                </a:solidFill>
                <a:latin typeface="Tahoma" charset="0"/>
                <a:cs typeface="+mj-cs"/>
              </a:rPr>
              <a:t>Badminton</a:t>
            </a:r>
          </a:p>
        </p:txBody>
      </p:sp>
      <p:sp>
        <p:nvSpPr>
          <p:cNvPr id="8806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1268760"/>
            <a:ext cx="4191000" cy="5589240"/>
          </a:xfrm>
        </p:spPr>
        <p:txBody>
          <a:bodyPr/>
          <a:lstStyle/>
          <a:p>
            <a:pPr eaLnBrk="1" hangingPunct="1">
              <a:defRPr/>
            </a:pPr>
            <a:r>
              <a:rPr lang="pt-PT" sz="2800" dirty="0">
                <a:latin typeface="Tahoma" charset="0"/>
                <a:cs typeface="+mn-cs"/>
              </a:rPr>
              <a:t>Modalidade Olímpica desde (1992):</a:t>
            </a:r>
          </a:p>
          <a:p>
            <a:pPr lvl="1" eaLnBrk="1" hangingPunct="1">
              <a:defRPr/>
            </a:pPr>
            <a:r>
              <a:rPr lang="pt-PT" sz="2400" dirty="0">
                <a:latin typeface="Tahoma" charset="0"/>
              </a:rPr>
              <a:t>Barcelona	1992</a:t>
            </a:r>
          </a:p>
          <a:p>
            <a:pPr lvl="1" eaLnBrk="1" hangingPunct="1">
              <a:defRPr/>
            </a:pPr>
            <a:r>
              <a:rPr lang="pt-PT" sz="2400" dirty="0">
                <a:latin typeface="Tahoma" charset="0"/>
              </a:rPr>
              <a:t>Atlanta		1996</a:t>
            </a:r>
          </a:p>
          <a:p>
            <a:pPr lvl="1" eaLnBrk="1" hangingPunct="1">
              <a:defRPr/>
            </a:pPr>
            <a:r>
              <a:rPr lang="pt-PT" sz="2400" dirty="0">
                <a:latin typeface="Tahoma" charset="0"/>
              </a:rPr>
              <a:t>Sidney		2000</a:t>
            </a:r>
          </a:p>
          <a:p>
            <a:pPr lvl="1" eaLnBrk="1" hangingPunct="1">
              <a:defRPr/>
            </a:pPr>
            <a:r>
              <a:rPr lang="pt-PT" sz="2400" dirty="0">
                <a:latin typeface="Tahoma" charset="0"/>
              </a:rPr>
              <a:t>Atenas		2004</a:t>
            </a:r>
          </a:p>
          <a:p>
            <a:pPr lvl="1" eaLnBrk="1" hangingPunct="1">
              <a:defRPr/>
            </a:pPr>
            <a:r>
              <a:rPr lang="pt-PT" sz="2400" dirty="0">
                <a:latin typeface="Tahoma" charset="0"/>
              </a:rPr>
              <a:t>Pequim		2008</a:t>
            </a:r>
          </a:p>
          <a:p>
            <a:pPr lvl="1" eaLnBrk="1" hangingPunct="1">
              <a:defRPr/>
            </a:pPr>
            <a:r>
              <a:rPr lang="pt-PT" sz="2400" dirty="0">
                <a:latin typeface="Tahoma" charset="0"/>
              </a:rPr>
              <a:t>Londres		2012</a:t>
            </a:r>
          </a:p>
          <a:p>
            <a:pPr lvl="1" eaLnBrk="1" hangingPunct="1">
              <a:defRPr/>
            </a:pPr>
            <a:r>
              <a:rPr lang="pt-PT" sz="2400" dirty="0">
                <a:latin typeface="Tahoma" charset="0"/>
              </a:rPr>
              <a:t>Rio de Janeiro 2016</a:t>
            </a:r>
          </a:p>
          <a:p>
            <a:pPr lvl="1" eaLnBrk="1" hangingPunct="1">
              <a:defRPr/>
            </a:pPr>
            <a:r>
              <a:rPr lang="pt-PT" sz="2400" dirty="0">
                <a:latin typeface="Tahoma" charset="0"/>
              </a:rPr>
              <a:t>Tóquio 		2021</a:t>
            </a:r>
          </a:p>
          <a:p>
            <a:pPr lvl="1" eaLnBrk="1" hangingPunct="1">
              <a:defRPr/>
            </a:pPr>
            <a:endParaRPr lang="pt-PT" sz="2400" dirty="0">
              <a:latin typeface="Tahoma" charset="0"/>
            </a:endParaRPr>
          </a:p>
          <a:p>
            <a:pPr lvl="1" eaLnBrk="1" hangingPunct="1">
              <a:defRPr/>
            </a:pPr>
            <a:endParaRPr lang="pt-PT" dirty="0">
              <a:latin typeface="Tahoma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pt-PT" sz="2800" dirty="0">
              <a:latin typeface="Tahoma" charset="0"/>
              <a:cs typeface="+mn-cs"/>
            </a:endParaRPr>
          </a:p>
        </p:txBody>
      </p:sp>
      <p:pic>
        <p:nvPicPr>
          <p:cNvPr id="60419" name="Picture 4" descr="Rudy-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32238" y="1125538"/>
            <a:ext cx="5211762" cy="573246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José de Vila Carvalho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PT">
                <a:solidFill>
                  <a:schemeClr val="hlink"/>
                </a:solidFill>
                <a:latin typeface="Tahoma" charset="0"/>
                <a:cs typeface="+mj-cs"/>
              </a:rPr>
              <a:t>Badminton Desporto Escolar</a:t>
            </a:r>
          </a:p>
        </p:txBody>
      </p:sp>
      <p:graphicFrame>
        <p:nvGraphicFramePr>
          <p:cNvPr id="63490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301625" y="2800350"/>
          <a:ext cx="4194175" cy="209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30" name="Gráfico" r:id="rId3" imgW="8242300" imgH="4127500" progId="MSGraph.Chart.8">
                  <p:embed followColorScheme="full"/>
                </p:oleObj>
              </mc:Choice>
              <mc:Fallback>
                <p:oleObj name="Gráfico" r:id="rId3" imgW="8242300" imgH="4127500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25" y="2800350"/>
                        <a:ext cx="4194175" cy="209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1" name="Rectangle 4"/>
          <p:cNvSpPr>
            <a:spLocks noChangeArrowheads="1"/>
          </p:cNvSpPr>
          <p:nvPr/>
        </p:nvSpPr>
        <p:spPr bwMode="auto">
          <a:xfrm>
            <a:off x="0" y="14430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pt-PT"/>
          </a:p>
        </p:txBody>
      </p:sp>
      <p:graphicFrame>
        <p:nvGraphicFramePr>
          <p:cNvPr id="63492" name="Object 5"/>
          <p:cNvGraphicFramePr>
            <a:graphicFrameLocks noChangeAspect="1"/>
          </p:cNvGraphicFramePr>
          <p:nvPr/>
        </p:nvGraphicFramePr>
        <p:xfrm>
          <a:off x="0" y="1360488"/>
          <a:ext cx="9144000" cy="536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31" name="Gráfico" r:id="rId5" imgW="6057900" imgH="3971925" progId="Excel.Chart.8">
                  <p:embed/>
                </p:oleObj>
              </mc:Choice>
              <mc:Fallback>
                <p:oleObj name="Gráfico" r:id="rId5" imgW="6057900" imgH="3971925" progId="Excel.Char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60488"/>
                        <a:ext cx="9144000" cy="536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3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6011863" y="0"/>
          <a:ext cx="3132137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32" name="Imagem de mapa de bits" r:id="rId7" imgW="4428571" imgH="781159" progId="Paint.Picture">
                  <p:embed/>
                </p:oleObj>
              </mc:Choice>
              <mc:Fallback>
                <p:oleObj name="Imagem de mapa de bits" r:id="rId7" imgW="4428571" imgH="781159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0"/>
                        <a:ext cx="3132137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José de Vila Carvalho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PT" dirty="0">
                <a:solidFill>
                  <a:schemeClr val="hlink"/>
                </a:solidFill>
                <a:latin typeface="Tahoma" charset="0"/>
                <a:cs typeface="+mj-cs"/>
              </a:rPr>
              <a:t>Badminton – Desporto Escolar</a:t>
            </a:r>
            <a:br>
              <a:rPr lang="pt-PT" dirty="0">
                <a:solidFill>
                  <a:schemeClr val="hlink"/>
                </a:solidFill>
                <a:latin typeface="Tahoma" charset="0"/>
                <a:cs typeface="+mj-cs"/>
              </a:rPr>
            </a:br>
            <a:r>
              <a:rPr lang="pt-PT" dirty="0">
                <a:solidFill>
                  <a:schemeClr val="hlink"/>
                </a:solidFill>
                <a:latin typeface="Tahoma" charset="0"/>
                <a:cs typeface="+mj-cs"/>
              </a:rPr>
              <a:t>em 2003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pt-PT" sz="2800">
                <a:latin typeface="Tahoma" charset="0"/>
                <a:cs typeface="+mn-cs"/>
              </a:rPr>
              <a:t>Modalidade do Grupo de competição nacional,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PT" sz="2800">
                <a:latin typeface="Tahoma" charset="0"/>
                <a:cs typeface="+mn-cs"/>
              </a:rPr>
              <a:t>N.º de praticantes nos escalões de </a:t>
            </a:r>
            <a:r>
              <a:rPr lang="pt-PT" sz="2800">
                <a:solidFill>
                  <a:srgbClr val="3366FF"/>
                </a:solidFill>
                <a:latin typeface="Tahoma" charset="0"/>
                <a:cs typeface="+mn-cs"/>
              </a:rPr>
              <a:t>Juniores, Juvenis e Iniciados</a:t>
            </a:r>
            <a:r>
              <a:rPr lang="pt-PT" sz="2800">
                <a:latin typeface="Tahoma" charset="0"/>
                <a:cs typeface="+mn-cs"/>
              </a:rPr>
              <a:t> 2002/03 – D.E.: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pt-PT" sz="2400" b="1">
                <a:solidFill>
                  <a:srgbClr val="FF0000"/>
                </a:solidFill>
                <a:latin typeface="Tahoma" charset="0"/>
              </a:rPr>
              <a:t>3.560</a:t>
            </a:r>
            <a:r>
              <a:rPr lang="pt-PT" sz="2400">
                <a:latin typeface="Tahoma" charset="0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PT" sz="2800">
                <a:latin typeface="Tahoma" charset="0"/>
                <a:cs typeface="+mn-cs"/>
              </a:rPr>
              <a:t>N.º de praticantes no federado nos mesmos escalões: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pt-PT" sz="2400" b="1">
                <a:solidFill>
                  <a:srgbClr val="FF0000"/>
                </a:solidFill>
                <a:latin typeface="Tahoma" charset="0"/>
              </a:rPr>
              <a:t>213</a:t>
            </a:r>
            <a:r>
              <a:rPr lang="pt-PT" sz="2400">
                <a:latin typeface="Tahoma" charset="0"/>
              </a:rPr>
              <a:t>.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pt-PT" sz="2800">
              <a:latin typeface="Tahoma" charset="0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pt-PT" sz="2800">
              <a:latin typeface="Tahoma" charset="0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pt-PT" sz="2800">
              <a:latin typeface="Tahoma" charset="0"/>
              <a:cs typeface="+mn-cs"/>
            </a:endParaRPr>
          </a:p>
        </p:txBody>
      </p:sp>
      <p:pic>
        <p:nvPicPr>
          <p:cNvPr id="61443" name="Picture 4" descr="j0167822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30888" y="1765300"/>
            <a:ext cx="1827212" cy="1843088"/>
          </a:xfrm>
        </p:spPr>
      </p:pic>
      <p:graphicFrame>
        <p:nvGraphicFramePr>
          <p:cNvPr id="61444" name="Object 5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394856848"/>
              </p:ext>
            </p:extLst>
          </p:nvPr>
        </p:nvGraphicFramePr>
        <p:xfrm>
          <a:off x="6011863" y="0"/>
          <a:ext cx="3132137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6" name="Imagem de mapa de bits" r:id="rId4" imgW="4428571" imgH="781159" progId="Paint.Picture">
                  <p:embed/>
                </p:oleObj>
              </mc:Choice>
              <mc:Fallback>
                <p:oleObj name="Imagem de mapa de bits" r:id="rId4" imgW="4428571" imgH="781159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alphaModFix amt="37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0"/>
                        <a:ext cx="3132137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José de Vila Carvalho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 eaLnBrk="1" hangingPunct="1">
              <a:defRPr/>
            </a:pPr>
            <a:r>
              <a:rPr lang="pt-PT">
                <a:solidFill>
                  <a:schemeClr val="hlink"/>
                </a:solidFill>
                <a:latin typeface="Tahoma" charset="0"/>
                <a:cs typeface="+mj-cs"/>
              </a:rPr>
              <a:t>História do Badminton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981200"/>
            <a:ext cx="8713787" cy="418465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pt-PT" sz="2800" dirty="0">
                <a:latin typeface="Tahoma" charset="0"/>
                <a:cs typeface="+mn-cs"/>
              </a:rPr>
              <a:t>O badminton tem uma história bastante antiga:</a:t>
            </a:r>
          </a:p>
          <a:p>
            <a:pPr eaLnBrk="1" hangingPunct="1">
              <a:buFont typeface="Arial" charset="0"/>
              <a:buNone/>
              <a:defRPr/>
            </a:pPr>
            <a:endParaRPr lang="pt-PT" sz="2800" dirty="0">
              <a:latin typeface="Tahoma" charset="0"/>
              <a:cs typeface="+mn-cs"/>
            </a:endParaRPr>
          </a:p>
          <a:p>
            <a:pPr eaLnBrk="1" hangingPunct="1">
              <a:defRPr/>
            </a:pPr>
            <a:r>
              <a:rPr lang="pt-PT" sz="2800" dirty="0">
                <a:solidFill>
                  <a:srgbClr val="FFFF00"/>
                </a:solidFill>
                <a:latin typeface="Tahoma" charset="0"/>
                <a:cs typeface="+mn-cs"/>
              </a:rPr>
              <a:t>3 500 a. C.</a:t>
            </a:r>
            <a:r>
              <a:rPr lang="pt-PT" sz="2800" dirty="0">
                <a:latin typeface="Tahoma" charset="0"/>
                <a:cs typeface="+mn-cs"/>
              </a:rPr>
              <a:t> - </a:t>
            </a:r>
            <a:r>
              <a:rPr lang="pt-PT" sz="2800" dirty="0">
                <a:solidFill>
                  <a:schemeClr val="hlink"/>
                </a:solidFill>
                <a:latin typeface="Tahoma" charset="0"/>
                <a:cs typeface="+mn-cs"/>
              </a:rPr>
              <a:t>Na China</a:t>
            </a:r>
            <a:r>
              <a:rPr lang="pt-PT" sz="2800" dirty="0">
                <a:latin typeface="Tahoma" charset="0"/>
                <a:cs typeface="+mn-cs"/>
              </a:rPr>
              <a:t> foram encontrados vasos de cerâmica simbolizando um jogo com uma bola com penas batido por um objecto.</a:t>
            </a:r>
          </a:p>
          <a:p>
            <a:pPr eaLnBrk="1" hangingPunct="1">
              <a:defRPr/>
            </a:pPr>
            <a:endParaRPr lang="pt-PT" sz="2800" dirty="0">
              <a:latin typeface="Tahoma" charset="0"/>
              <a:cs typeface="+mn-cs"/>
            </a:endParaRPr>
          </a:p>
          <a:p>
            <a:pPr eaLnBrk="1" hangingPunct="1">
              <a:defRPr/>
            </a:pPr>
            <a:r>
              <a:rPr lang="pt-PT" sz="2800" dirty="0">
                <a:latin typeface="Tahoma" charset="0"/>
                <a:cs typeface="+mn-cs"/>
              </a:rPr>
              <a:t>Os </a:t>
            </a:r>
            <a:r>
              <a:rPr lang="pt-PT" sz="2800" dirty="0">
                <a:solidFill>
                  <a:schemeClr val="hlink"/>
                </a:solidFill>
                <a:latin typeface="Tahoma" charset="0"/>
                <a:cs typeface="+mn-cs"/>
              </a:rPr>
              <a:t>Astecas</a:t>
            </a:r>
            <a:r>
              <a:rPr lang="pt-PT" sz="2800" dirty="0">
                <a:latin typeface="Tahoma" charset="0"/>
                <a:cs typeface="+mn-cs"/>
              </a:rPr>
              <a:t> praticavam um jogo com uma bola adornado por penas.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6172200"/>
            <a:ext cx="3200400" cy="3048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46038" tIns="46038" rIns="46038" bIns="46038" anchor="ctr"/>
          <a:lstStyle/>
          <a:p>
            <a:pPr algn="r" eaLnBrk="0" hangingPunct="0">
              <a:defRPr/>
            </a:pPr>
            <a:endParaRPr kumimoji="1" lang="pt-PT" sz="2400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José de Vila Carvalho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PT">
                <a:solidFill>
                  <a:schemeClr val="hlink"/>
                </a:solidFill>
                <a:latin typeface="Tahoma" charset="0"/>
                <a:cs typeface="+mj-cs"/>
              </a:rPr>
              <a:t>Badminton – Desporto Escolar</a:t>
            </a:r>
          </a:p>
        </p:txBody>
      </p:sp>
      <p:sp>
        <p:nvSpPr>
          <p:cNvPr id="62466" name="Rectangle 4"/>
          <p:cNvSpPr>
            <a:spLocks noChangeArrowheads="1"/>
          </p:cNvSpPr>
          <p:nvPr/>
        </p:nvSpPr>
        <p:spPr bwMode="auto">
          <a:xfrm>
            <a:off x="0" y="1866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pt-PT"/>
          </a:p>
        </p:txBody>
      </p:sp>
      <p:graphicFrame>
        <p:nvGraphicFramePr>
          <p:cNvPr id="62467" name="Object 5"/>
          <p:cNvGraphicFramePr>
            <a:graphicFrameLocks noChangeAspect="1"/>
          </p:cNvGraphicFramePr>
          <p:nvPr/>
        </p:nvGraphicFramePr>
        <p:xfrm>
          <a:off x="0" y="1412875"/>
          <a:ext cx="9324975" cy="543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62" name="Gráfico" r:id="rId3" imgW="4743450" imgH="3124200" progId="Excel.Chart.8">
                  <p:embed/>
                </p:oleObj>
              </mc:Choice>
              <mc:Fallback>
                <p:oleObj name="Gráfico" r:id="rId3" imgW="4743450" imgH="3124200" progId="Excel.Char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12875"/>
                        <a:ext cx="9324975" cy="543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8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5940425" y="0"/>
          <a:ext cx="320357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63" name="Imagem de mapa de bits" r:id="rId5" imgW="4428571" imgH="781159" progId="Paint.Picture">
                  <p:embed/>
                </p:oleObj>
              </mc:Choice>
              <mc:Fallback>
                <p:oleObj name="Imagem de mapa de bits" r:id="rId5" imgW="4428571" imgH="781159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0"/>
                        <a:ext cx="3203575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José de Vila Carvalho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PT">
                <a:solidFill>
                  <a:schemeClr val="hlink"/>
                </a:solidFill>
                <a:latin typeface="Tahoma" charset="0"/>
                <a:cs typeface="+mj-cs"/>
              </a:rPr>
              <a:t>Badminton Desporto Escolar</a:t>
            </a:r>
          </a:p>
        </p:txBody>
      </p:sp>
      <p:sp>
        <p:nvSpPr>
          <p:cNvPr id="64514" name="Rectangle 4"/>
          <p:cNvSpPr>
            <a:spLocks noChangeArrowheads="1"/>
          </p:cNvSpPr>
          <p:nvPr/>
        </p:nvSpPr>
        <p:spPr bwMode="auto">
          <a:xfrm>
            <a:off x="0" y="20288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pt-PT"/>
          </a:p>
        </p:txBody>
      </p:sp>
      <p:graphicFrame>
        <p:nvGraphicFramePr>
          <p:cNvPr id="64515" name="Object 5"/>
          <p:cNvGraphicFramePr>
            <a:graphicFrameLocks noChangeAspect="1"/>
          </p:cNvGraphicFramePr>
          <p:nvPr/>
        </p:nvGraphicFramePr>
        <p:xfrm>
          <a:off x="0" y="1412875"/>
          <a:ext cx="9144000" cy="544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10" name="Gráfico" r:id="rId3" imgW="4673600" imgH="2806700" progId="Excel.Chart.8">
                  <p:embed/>
                </p:oleObj>
              </mc:Choice>
              <mc:Fallback>
                <p:oleObj name="Gráfico" r:id="rId3" imgW="4673600" imgH="2806700" progId="Excel.Char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12875"/>
                        <a:ext cx="9144000" cy="544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6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6011863" y="0"/>
          <a:ext cx="3132137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11" name="Imagem de mapa de bits" r:id="rId5" imgW="4428571" imgH="781159" progId="Paint.Picture">
                  <p:embed/>
                </p:oleObj>
              </mc:Choice>
              <mc:Fallback>
                <p:oleObj name="Imagem de mapa de bits" r:id="rId5" imgW="4428571" imgH="781159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0"/>
                        <a:ext cx="3132137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José de Vila Carvalho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440160"/>
          </a:xfrm>
        </p:spPr>
        <p:txBody>
          <a:bodyPr/>
          <a:lstStyle/>
          <a:p>
            <a:r>
              <a:rPr lang="pt-PT" dirty="0"/>
              <a:t>Em 2020 número de praticantes na FPB e Desporto escolar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José de Vila Carvalho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7988340"/>
              </p:ext>
            </p:extLst>
          </p:nvPr>
        </p:nvGraphicFramePr>
        <p:xfrm>
          <a:off x="0" y="1034796"/>
          <a:ext cx="9144000" cy="5823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82756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% de praticantes da FPB e DE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296919"/>
              </p:ext>
            </p:extLst>
          </p:nvPr>
        </p:nvGraphicFramePr>
        <p:xfrm>
          <a:off x="301624" y="1556792"/>
          <a:ext cx="8662863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José de Vila Carvalho</a:t>
            </a:r>
          </a:p>
        </p:txBody>
      </p:sp>
    </p:spTree>
    <p:extLst>
      <p:ext uri="{BB962C8B-B14F-4D97-AF65-F5344CB8AC3E}">
        <p14:creationId xmlns:p14="http://schemas.microsoft.com/office/powerpoint/2010/main" val="41720302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PT" sz="4000">
                <a:solidFill>
                  <a:schemeClr val="hlink"/>
                </a:solidFill>
                <a:latin typeface="Tahoma" charset="0"/>
                <a:cs typeface="+mj-cs"/>
              </a:rPr>
              <a:t>Badminton Desporto Escolar</a:t>
            </a:r>
            <a:br>
              <a:rPr lang="pt-PT" sz="4000">
                <a:solidFill>
                  <a:schemeClr val="hlink"/>
                </a:solidFill>
                <a:latin typeface="Tahoma" charset="0"/>
                <a:cs typeface="+mj-cs"/>
              </a:rPr>
            </a:br>
            <a:r>
              <a:rPr lang="pt-PT" sz="4000" b="1">
                <a:solidFill>
                  <a:schemeClr val="hlink"/>
                </a:solidFill>
                <a:latin typeface="Tahoma" charset="0"/>
                <a:cs typeface="+mj-cs"/>
              </a:rPr>
              <a:t>% de G. Formação por DRE</a:t>
            </a:r>
            <a:endParaRPr lang="pt-PT" sz="3600" b="1">
              <a:solidFill>
                <a:schemeClr val="hlink"/>
              </a:solidFill>
              <a:latin typeface="Tahoma" charset="0"/>
              <a:cs typeface="+mj-cs"/>
            </a:endParaRPr>
          </a:p>
        </p:txBody>
      </p:sp>
      <p:graphicFrame>
        <p:nvGraphicFramePr>
          <p:cNvPr id="65538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0" y="2205038"/>
          <a:ext cx="9144000" cy="470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33" name="Gráfico" r:id="rId3" imgW="8255000" imgH="4127500" progId="MSGraph.Chart.8">
                  <p:embed followColorScheme="full"/>
                </p:oleObj>
              </mc:Choice>
              <mc:Fallback>
                <p:oleObj name="Gráfico" r:id="rId3" imgW="8255000" imgH="4127500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205038"/>
                        <a:ext cx="9144000" cy="4706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39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6011863" y="0"/>
          <a:ext cx="3132137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34" name="Imagem de mapa de bits" r:id="rId5" imgW="4428571" imgH="781159" progId="Paint.Picture">
                  <p:embed/>
                </p:oleObj>
              </mc:Choice>
              <mc:Fallback>
                <p:oleObj name="Imagem de mapa de bits" r:id="rId5" imgW="4428571" imgH="781159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0"/>
                        <a:ext cx="3132137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José de Vila Carvalho</a:t>
            </a: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PT">
                <a:solidFill>
                  <a:schemeClr val="hlink"/>
                </a:solidFill>
                <a:latin typeface="Tahoma" charset="0"/>
                <a:cs typeface="+mj-cs"/>
              </a:rPr>
              <a:t>Badminton Desporto Escolar</a:t>
            </a:r>
            <a:br>
              <a:rPr lang="pt-PT">
                <a:solidFill>
                  <a:schemeClr val="hlink"/>
                </a:solidFill>
                <a:latin typeface="Tahoma" charset="0"/>
                <a:cs typeface="+mj-cs"/>
              </a:rPr>
            </a:br>
            <a:r>
              <a:rPr lang="pt-PT" sz="3200">
                <a:solidFill>
                  <a:schemeClr val="hlink"/>
                </a:solidFill>
                <a:latin typeface="Tahoma" charset="0"/>
                <a:cs typeface="+mj-cs"/>
              </a:rPr>
              <a:t>N.º de Equipas de competição por DRE</a:t>
            </a:r>
          </a:p>
        </p:txBody>
      </p:sp>
      <p:graphicFrame>
        <p:nvGraphicFramePr>
          <p:cNvPr id="66562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0" y="1822450"/>
          <a:ext cx="9144000" cy="503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57" name="Gráfico" r:id="rId3" imgW="8242300" imgH="4127500" progId="MSGraph.Chart.8">
                  <p:embed followColorScheme="full"/>
                </p:oleObj>
              </mc:Choice>
              <mc:Fallback>
                <p:oleObj name="Gráfico" r:id="rId3" imgW="8242300" imgH="4127500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822450"/>
                        <a:ext cx="9144000" cy="5035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3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6084888" y="0"/>
          <a:ext cx="3059112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58" name="Imagem de mapa de bits" r:id="rId5" imgW="4428571" imgH="781159" progId="Paint.Picture">
                  <p:embed/>
                </p:oleObj>
              </mc:Choice>
              <mc:Fallback>
                <p:oleObj name="Imagem de mapa de bits" r:id="rId5" imgW="4428571" imgH="781159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0"/>
                        <a:ext cx="3059112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José de Vila Carvalho</a:t>
            </a: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PT">
                <a:solidFill>
                  <a:schemeClr val="hlink"/>
                </a:solidFill>
                <a:latin typeface="Tahoma" charset="0"/>
                <a:cs typeface="+mj-cs"/>
              </a:rPr>
              <a:t>Badminton Desporto Escolar</a:t>
            </a:r>
          </a:p>
        </p:txBody>
      </p:sp>
      <p:pic>
        <p:nvPicPr>
          <p:cNvPr id="67586" name="Picture 3" descr="taufik0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3763" y="1612900"/>
            <a:ext cx="3013075" cy="43307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9332" name="Rectangle 4"/>
          <p:cNvSpPr>
            <a:spLocks noGrp="1" noRot="1" noChangeArrowheads="1"/>
          </p:cNvSpPr>
          <p:nvPr>
            <p:ph type="body" sz="half" idx="3"/>
          </p:nvPr>
        </p:nvSpPr>
        <p:spPr>
          <a:xfrm>
            <a:off x="4651375" y="1600200"/>
            <a:ext cx="4191000" cy="4498975"/>
          </a:xfrm>
        </p:spPr>
        <p:txBody>
          <a:bodyPr/>
          <a:lstStyle/>
          <a:p>
            <a:pPr eaLnBrk="1" hangingPunct="1">
              <a:defRPr/>
            </a:pPr>
            <a:r>
              <a:rPr lang="pt-PT" sz="2800">
                <a:latin typeface="Tahoma" charset="0"/>
                <a:cs typeface="+mn-cs"/>
              </a:rPr>
              <a:t>Média de praticantes por Região – </a:t>
            </a:r>
            <a:r>
              <a:rPr lang="pt-PT" sz="2800" b="1">
                <a:latin typeface="Tahoma" charset="0"/>
                <a:cs typeface="+mn-cs"/>
              </a:rPr>
              <a:t>712</a:t>
            </a:r>
          </a:p>
          <a:p>
            <a:pPr eaLnBrk="1" hangingPunct="1">
              <a:buFont typeface="Arial" charset="0"/>
              <a:buNone/>
              <a:defRPr/>
            </a:pPr>
            <a:endParaRPr lang="pt-PT" sz="2800" b="1">
              <a:latin typeface="Tahoma" charset="0"/>
              <a:cs typeface="+mn-cs"/>
            </a:endParaRPr>
          </a:p>
          <a:p>
            <a:pPr eaLnBrk="1" hangingPunct="1">
              <a:defRPr/>
            </a:pPr>
            <a:r>
              <a:rPr lang="pt-PT" sz="2800">
                <a:latin typeface="Tahoma" charset="0"/>
                <a:cs typeface="+mn-cs"/>
              </a:rPr>
              <a:t>Média de praticantes por CAE - </a:t>
            </a:r>
            <a:r>
              <a:rPr lang="pt-PT" sz="2800" b="1">
                <a:latin typeface="Tahoma" charset="0"/>
                <a:cs typeface="+mn-cs"/>
              </a:rPr>
              <a:t>162</a:t>
            </a:r>
          </a:p>
          <a:p>
            <a:pPr eaLnBrk="1" hangingPunct="1">
              <a:defRPr/>
            </a:pPr>
            <a:endParaRPr lang="pt-PT" sz="2800">
              <a:latin typeface="Tahoma" charset="0"/>
              <a:cs typeface="+mn-cs"/>
            </a:endParaRPr>
          </a:p>
        </p:txBody>
      </p:sp>
      <p:graphicFrame>
        <p:nvGraphicFramePr>
          <p:cNvPr id="67588" name="Object 5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6011863" y="0"/>
          <a:ext cx="3132137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39" name="Imagem de mapa de bits" r:id="rId4" imgW="4428571" imgH="781159" progId="Paint.Picture">
                  <p:embed/>
                </p:oleObj>
              </mc:Choice>
              <mc:Fallback>
                <p:oleObj name="Imagem de mapa de bits" r:id="rId4" imgW="4428571" imgH="781159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0"/>
                        <a:ext cx="3132137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José de Vila Carvalho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2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PT" sz="4000" dirty="0">
                <a:solidFill>
                  <a:schemeClr val="hlink"/>
                </a:solidFill>
                <a:latin typeface="Tahoma" charset="0"/>
                <a:cs typeface="+mj-cs"/>
              </a:rPr>
              <a:t>Média de Jogadores por CAE e Média Nacional</a:t>
            </a:r>
          </a:p>
        </p:txBody>
      </p:sp>
      <p:sp>
        <p:nvSpPr>
          <p:cNvPr id="68610" name="Rectangle 3"/>
          <p:cNvSpPr>
            <a:spLocks noGrp="1" noRot="1" noChangeArrowheads="1" noTextEdit="1"/>
          </p:cNvSpPr>
          <p:nvPr>
            <p:ph type="chart" idx="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8611" name="Rectangle 4"/>
          <p:cNvSpPr>
            <a:spLocks noChangeArrowheads="1"/>
          </p:cNvSpPr>
          <p:nvPr/>
        </p:nvSpPr>
        <p:spPr bwMode="auto">
          <a:xfrm>
            <a:off x="0" y="2071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pt-PT"/>
          </a:p>
        </p:txBody>
      </p:sp>
      <p:graphicFrame>
        <p:nvGraphicFramePr>
          <p:cNvPr id="68612" name="Object 5"/>
          <p:cNvGraphicFramePr>
            <a:graphicFrameLocks noChangeAspect="1"/>
          </p:cNvGraphicFramePr>
          <p:nvPr/>
        </p:nvGraphicFramePr>
        <p:xfrm>
          <a:off x="0" y="1557338"/>
          <a:ext cx="9144000" cy="530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63" name="Gráfico" r:id="rId3" imgW="5943600" imgH="2714625" progId="Excel.Chart.8">
                  <p:embed/>
                </p:oleObj>
              </mc:Choice>
              <mc:Fallback>
                <p:oleObj name="Gráfico" r:id="rId3" imgW="5943600" imgH="2714625" progId="Excel.Char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57338"/>
                        <a:ext cx="9144000" cy="530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José de Vila Carvalho</a:t>
            </a: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333375"/>
            <a:ext cx="8540750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PT" sz="4000">
                <a:solidFill>
                  <a:schemeClr val="hlink"/>
                </a:solidFill>
                <a:latin typeface="Tahoma" charset="0"/>
                <a:cs typeface="+mj-cs"/>
              </a:rPr>
              <a:t>Média de Jogadores por DRE e Média Nacional</a:t>
            </a:r>
          </a:p>
        </p:txBody>
      </p:sp>
      <p:graphicFrame>
        <p:nvGraphicFramePr>
          <p:cNvPr id="69634" name="Object 5"/>
          <p:cNvGraphicFramePr>
            <a:graphicFrameLocks noGrp="1" noChangeAspect="1"/>
          </p:cNvGraphicFramePr>
          <p:nvPr>
            <p:ph sz="half" idx="1"/>
          </p:nvPr>
        </p:nvGraphicFramePr>
        <p:xfrm>
          <a:off x="301625" y="2800350"/>
          <a:ext cx="4194175" cy="209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74" name="Gráfico" r:id="rId3" imgW="8242300" imgH="4127500" progId="MSGraph.Chart.8">
                  <p:embed followColorScheme="full"/>
                </p:oleObj>
              </mc:Choice>
              <mc:Fallback>
                <p:oleObj name="Gráfico" r:id="rId3" imgW="8242300" imgH="4127500" progId="MSGraph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25" y="2800350"/>
                        <a:ext cx="4194175" cy="209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0" y="1943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pt-PT"/>
          </a:p>
        </p:txBody>
      </p:sp>
      <p:graphicFrame>
        <p:nvGraphicFramePr>
          <p:cNvPr id="69636" name="Object 4"/>
          <p:cNvGraphicFramePr>
            <a:graphicFrameLocks noChangeAspect="1"/>
          </p:cNvGraphicFramePr>
          <p:nvPr/>
        </p:nvGraphicFramePr>
        <p:xfrm>
          <a:off x="0" y="1700213"/>
          <a:ext cx="9144000" cy="5157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75" name="Gráfico" r:id="rId5" imgW="4686300" imgH="2971800" progId="Excel.Chart.8">
                  <p:embed/>
                </p:oleObj>
              </mc:Choice>
              <mc:Fallback>
                <p:oleObj name="Gráfico" r:id="rId5" imgW="4686300" imgH="2971800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00213"/>
                        <a:ext cx="9144000" cy="5157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7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6011863" y="0"/>
          <a:ext cx="3132137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76" name="Imagem de mapa de bits" r:id="rId7" imgW="4428571" imgH="781159" progId="Paint.Picture">
                  <p:embed/>
                </p:oleObj>
              </mc:Choice>
              <mc:Fallback>
                <p:oleObj name="Imagem de mapa de bits" r:id="rId7" imgW="4428571" imgH="781159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0"/>
                        <a:ext cx="3132137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José de Vila Carvalho</a:t>
            </a: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PT">
                <a:solidFill>
                  <a:schemeClr val="hlink"/>
                </a:solidFill>
                <a:latin typeface="Tahoma" charset="0"/>
                <a:cs typeface="+mj-cs"/>
              </a:rPr>
              <a:t>Badminton – Desporto Escolar</a:t>
            </a:r>
          </a:p>
        </p:txBody>
      </p:sp>
      <p:pic>
        <p:nvPicPr>
          <p:cNvPr id="70658" name="Picture 4" descr="j0150122[1]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2413" y="1600200"/>
            <a:ext cx="4402137" cy="5068888"/>
          </a:xfrm>
        </p:spPr>
      </p:pic>
      <p:sp>
        <p:nvSpPr>
          <p:cNvPr id="102403" name="Rectangle 3"/>
          <p:cNvSpPr>
            <a:spLocks noGrp="1" noRot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PT" sz="2800">
                <a:latin typeface="Tahoma" charset="0"/>
                <a:cs typeface="+mn-cs"/>
              </a:rPr>
              <a:t>DRES acima da média</a:t>
            </a:r>
            <a:br>
              <a:rPr lang="pt-PT" sz="2800">
                <a:latin typeface="Tahoma" charset="0"/>
                <a:cs typeface="+mn-cs"/>
              </a:rPr>
            </a:br>
            <a:r>
              <a:rPr lang="pt-PT" sz="2800">
                <a:latin typeface="Tahoma" charset="0"/>
                <a:cs typeface="+mn-cs"/>
              </a:rPr>
              <a:t>	</a:t>
            </a:r>
          </a:p>
          <a:p>
            <a:pPr lvl="1" eaLnBrk="1" hangingPunct="1">
              <a:defRPr/>
            </a:pPr>
            <a:r>
              <a:rPr lang="pt-PT" sz="2400" b="1">
                <a:latin typeface="Tahoma" charset="0"/>
              </a:rPr>
              <a:t>DREN – 1240 </a:t>
            </a:r>
          </a:p>
          <a:p>
            <a:pPr lvl="1" eaLnBrk="1" hangingPunct="1">
              <a:defRPr/>
            </a:pPr>
            <a:r>
              <a:rPr lang="pt-PT" sz="2400" b="1">
                <a:latin typeface="Tahoma" charset="0"/>
              </a:rPr>
              <a:t>DREC - 1140</a:t>
            </a:r>
          </a:p>
          <a:p>
            <a:pPr lvl="1" eaLnBrk="1" hangingPunct="1">
              <a:defRPr/>
            </a:pPr>
            <a:endParaRPr lang="pt-PT" sz="2400">
              <a:latin typeface="Tahoma" charset="0"/>
            </a:endParaRPr>
          </a:p>
        </p:txBody>
      </p:sp>
      <p:graphicFrame>
        <p:nvGraphicFramePr>
          <p:cNvPr id="70660" name="Object 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084888" y="0"/>
          <a:ext cx="3059112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11" name="Imagem de mapa de bits" r:id="rId4" imgW="4428571" imgH="781159" progId="Paint.Picture">
                  <p:embed/>
                </p:oleObj>
              </mc:Choice>
              <mc:Fallback>
                <p:oleObj name="Imagem de mapa de bits" r:id="rId4" imgW="4428571" imgH="781159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0"/>
                        <a:ext cx="3059112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José de Vila Carvalho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2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PT">
                <a:solidFill>
                  <a:schemeClr val="hlink"/>
                </a:solidFill>
                <a:latin typeface="Tahoma" charset="0"/>
                <a:cs typeface="+mj-cs"/>
              </a:rPr>
              <a:t>História do Badminton</a:t>
            </a:r>
            <a:br>
              <a:rPr lang="pt-PT">
                <a:solidFill>
                  <a:schemeClr val="hlink"/>
                </a:solidFill>
                <a:latin typeface="Tahoma" charset="0"/>
                <a:cs typeface="+mj-cs"/>
              </a:rPr>
            </a:br>
            <a:endParaRPr lang="pt-PT">
              <a:solidFill>
                <a:schemeClr val="hlink"/>
              </a:solidFill>
              <a:latin typeface="Tahoma" charset="0"/>
              <a:cs typeface="+mj-cs"/>
            </a:endParaRPr>
          </a:p>
        </p:txBody>
      </p:sp>
      <p:sp>
        <p:nvSpPr>
          <p:cNvPr id="57347" name="Rectangle 1027"/>
          <p:cNvSpPr>
            <a:spLocks noGrp="1" noRot="1" noChangeArrowheads="1"/>
          </p:cNvSpPr>
          <p:nvPr>
            <p:ph type="body" idx="1"/>
          </p:nvPr>
        </p:nvSpPr>
        <p:spPr>
          <a:xfrm>
            <a:off x="179512" y="1600200"/>
            <a:ext cx="8964488" cy="5257800"/>
          </a:xfrm>
        </p:spPr>
        <p:txBody>
          <a:bodyPr/>
          <a:lstStyle/>
          <a:p>
            <a:pPr eaLnBrk="1" hangingPunct="1">
              <a:defRPr/>
            </a:pPr>
            <a:r>
              <a:rPr lang="pt-PT" dirty="0">
                <a:solidFill>
                  <a:schemeClr val="hlink"/>
                </a:solidFill>
                <a:latin typeface="Tahoma" charset="0"/>
                <a:cs typeface="+mn-cs"/>
              </a:rPr>
              <a:t>2 000 anos</a:t>
            </a:r>
            <a:r>
              <a:rPr lang="pt-PT" dirty="0">
                <a:latin typeface="Tahoma" charset="0"/>
                <a:cs typeface="+mn-cs"/>
              </a:rPr>
              <a:t> - na </a:t>
            </a:r>
            <a:r>
              <a:rPr lang="pt-PT" dirty="0">
                <a:solidFill>
                  <a:schemeClr val="hlink"/>
                </a:solidFill>
                <a:latin typeface="Tahoma" charset="0"/>
                <a:cs typeface="+mn-cs"/>
              </a:rPr>
              <a:t>Índia e Grécia</a:t>
            </a:r>
            <a:r>
              <a:rPr lang="pt-PT" dirty="0">
                <a:latin typeface="Tahoma" charset="0"/>
                <a:cs typeface="+mn-cs"/>
              </a:rPr>
              <a:t> jogava-se o jogo da raqueta e volante.</a:t>
            </a:r>
          </a:p>
          <a:p>
            <a:pPr eaLnBrk="1" hangingPunct="1">
              <a:buFont typeface="Arial" charset="0"/>
              <a:buNone/>
              <a:defRPr/>
            </a:pPr>
            <a:endParaRPr lang="pt-PT" dirty="0">
              <a:latin typeface="Tahoma" charset="0"/>
              <a:cs typeface="+mn-cs"/>
            </a:endParaRPr>
          </a:p>
          <a:p>
            <a:pPr eaLnBrk="1" hangingPunct="1">
              <a:defRPr/>
            </a:pPr>
            <a:r>
              <a:rPr lang="pt-PT" dirty="0">
                <a:solidFill>
                  <a:schemeClr val="hlink"/>
                </a:solidFill>
                <a:latin typeface="Tahoma" charset="0"/>
                <a:cs typeface="+mn-cs"/>
              </a:rPr>
              <a:t>500 anos</a:t>
            </a:r>
            <a:r>
              <a:rPr lang="pt-PT" dirty="0">
                <a:latin typeface="Tahoma" charset="0"/>
                <a:cs typeface="+mn-cs"/>
              </a:rPr>
              <a:t> – quando os portugueses chegaram ao Brasil, já os nativos jovens “</a:t>
            </a:r>
            <a:r>
              <a:rPr lang="pt-PT" dirty="0" err="1">
                <a:latin typeface="Tahoma" charset="0"/>
                <a:cs typeface="+mn-cs"/>
              </a:rPr>
              <a:t>curumins</a:t>
            </a:r>
            <a:r>
              <a:rPr lang="pt-PT" dirty="0">
                <a:latin typeface="Tahoma" charset="0"/>
                <a:cs typeface="+mn-cs"/>
              </a:rPr>
              <a:t>” jogavam com um objecto semelhante ao volante.</a:t>
            </a:r>
          </a:p>
          <a:p>
            <a:pPr eaLnBrk="1" hangingPunct="1">
              <a:buFont typeface="Arial" charset="0"/>
              <a:buNone/>
              <a:defRPr/>
            </a:pPr>
            <a:endParaRPr lang="pt-PT" dirty="0">
              <a:latin typeface="Tahoma" charset="0"/>
              <a:cs typeface="+mn-cs"/>
            </a:endParaRPr>
          </a:p>
          <a:p>
            <a:pPr eaLnBrk="1" hangingPunct="1">
              <a:defRPr/>
            </a:pPr>
            <a:endParaRPr lang="pt-PT" dirty="0">
              <a:latin typeface="Tahoma" charset="0"/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José de Vila Carvalho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ChangeArrowheads="1"/>
          </p:cNvSpPr>
          <p:nvPr/>
        </p:nvSpPr>
        <p:spPr bwMode="auto">
          <a:xfrm>
            <a:off x="0" y="982663"/>
            <a:ext cx="9144000" cy="619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52352" bIns="38088" anchor="ctr">
            <a:spAutoFit/>
          </a:bodyPr>
          <a:lstStyle/>
          <a:p>
            <a:pPr algn="just"/>
            <a:r>
              <a:rPr lang="pt-PT" sz="2000" b="1" dirty="0">
                <a:solidFill>
                  <a:srgbClr val="FFFF00"/>
                </a:solidFill>
              </a:rPr>
              <a:t>Rede de Centros de Formação Desportiva</a:t>
            </a:r>
            <a:r>
              <a:rPr lang="en-US" sz="2000" b="1" dirty="0">
                <a:solidFill>
                  <a:srgbClr val="FFFF00"/>
                </a:solidFill>
              </a:rPr>
              <a:t> de Badminton</a:t>
            </a:r>
          </a:p>
          <a:p>
            <a:pPr algn="just"/>
            <a:endParaRPr lang="en-US" sz="2000" b="1" dirty="0">
              <a:solidFill>
                <a:srgbClr val="FFFF00"/>
              </a:solidFill>
            </a:endParaRPr>
          </a:p>
          <a:p>
            <a:pPr algn="just"/>
            <a:r>
              <a:rPr lang="en-US" b="1" dirty="0"/>
              <a:t>	</a:t>
            </a:r>
            <a:r>
              <a:rPr lang="en-US" sz="2000" b="1" dirty="0"/>
              <a:t>1. 	</a:t>
            </a:r>
            <a:r>
              <a:rPr lang="pt-PT" sz="2000" b="1" dirty="0">
                <a:solidFill>
                  <a:srgbClr val="FF0000"/>
                </a:solidFill>
              </a:rPr>
              <a:t>Braga</a:t>
            </a:r>
            <a:r>
              <a:rPr lang="pt-PT" sz="2000" b="1" dirty="0"/>
              <a:t>			</a:t>
            </a:r>
            <a:r>
              <a:rPr lang="en-US" sz="2000" b="1" dirty="0"/>
              <a:t> - </a:t>
            </a:r>
            <a:r>
              <a:rPr lang="en-US" sz="2000" b="1" dirty="0">
                <a:solidFill>
                  <a:schemeClr val="tx2">
                    <a:lumMod val="90000"/>
                  </a:schemeClr>
                </a:solidFill>
              </a:rPr>
              <a:t>Fernanda Silva</a:t>
            </a:r>
            <a:r>
              <a:rPr lang="en-US" sz="2000" b="1" dirty="0"/>
              <a:t>	</a:t>
            </a:r>
          </a:p>
          <a:p>
            <a:pPr algn="just"/>
            <a:r>
              <a:rPr lang="pt-PT" sz="2000" b="1" dirty="0"/>
              <a:t>	2. 	</a:t>
            </a:r>
            <a:r>
              <a:rPr lang="pt-PT" sz="2000" b="1" dirty="0">
                <a:solidFill>
                  <a:srgbClr val="00FF00"/>
                </a:solidFill>
              </a:rPr>
              <a:t>Aveiro </a:t>
            </a:r>
            <a:r>
              <a:rPr lang="pt-PT" sz="2000" b="1" dirty="0"/>
              <a:t>			 - Eduardo Ferreira	</a:t>
            </a:r>
          </a:p>
          <a:p>
            <a:pPr algn="just"/>
            <a:r>
              <a:rPr lang="pt-PT" sz="2000" b="1" dirty="0"/>
              <a:t>    		</a:t>
            </a:r>
            <a:r>
              <a:rPr lang="pt-PT" sz="2000" b="1" dirty="0">
                <a:solidFill>
                  <a:srgbClr val="00FF00"/>
                </a:solidFill>
              </a:rPr>
              <a:t>Aveiro</a:t>
            </a:r>
            <a:r>
              <a:rPr lang="pt-PT" sz="2000" dirty="0"/>
              <a:t> </a:t>
            </a:r>
            <a:r>
              <a:rPr lang="pt-PT" sz="2000" b="1" dirty="0"/>
              <a:t>		 	 - </a:t>
            </a:r>
            <a:r>
              <a:rPr lang="pt-PT" sz="2000" b="1" dirty="0">
                <a:solidFill>
                  <a:schemeClr val="bg1">
                    <a:lumMod val="50000"/>
                  </a:schemeClr>
                </a:solidFill>
              </a:rPr>
              <a:t>Fernando Gouveia</a:t>
            </a:r>
          </a:p>
          <a:p>
            <a:pPr algn="just"/>
            <a:r>
              <a:rPr lang="pt-PT" sz="2000" b="1" dirty="0"/>
              <a:t>	3. 	</a:t>
            </a:r>
            <a:r>
              <a:rPr lang="pt-PT" sz="2000" b="1" dirty="0">
                <a:solidFill>
                  <a:srgbClr val="FF0000"/>
                </a:solidFill>
              </a:rPr>
              <a:t>Leiria</a:t>
            </a:r>
            <a:r>
              <a:rPr lang="pt-PT" sz="2000" b="1" dirty="0"/>
              <a:t>	 		 - Fernando </a:t>
            </a:r>
            <a:r>
              <a:rPr lang="pt-PT" sz="2000" b="1" dirty="0" err="1"/>
              <a:t>Sidnei</a:t>
            </a:r>
            <a:endParaRPr lang="pt-PT" sz="2000" b="1" dirty="0"/>
          </a:p>
          <a:p>
            <a:pPr algn="just"/>
            <a:r>
              <a:rPr lang="pt-PT" sz="2000" b="1" dirty="0"/>
              <a:t>	4. 	</a:t>
            </a:r>
            <a:r>
              <a:rPr lang="pt-PT" sz="2000" b="1" dirty="0">
                <a:solidFill>
                  <a:srgbClr val="00FF00"/>
                </a:solidFill>
              </a:rPr>
              <a:t>Alcobaça		 </a:t>
            </a:r>
            <a:r>
              <a:rPr lang="pt-PT" sz="2000" b="1" dirty="0"/>
              <a:t>- Sérgio Ramalho</a:t>
            </a:r>
          </a:p>
          <a:p>
            <a:pPr algn="just"/>
            <a:r>
              <a:rPr lang="pt-PT" sz="2000" b="1" dirty="0"/>
              <a:t>		</a:t>
            </a:r>
            <a:r>
              <a:rPr lang="pt-PT" sz="2000" b="1" dirty="0">
                <a:solidFill>
                  <a:srgbClr val="00FF00"/>
                </a:solidFill>
              </a:rPr>
              <a:t>Alcobaça</a:t>
            </a:r>
            <a:r>
              <a:rPr lang="pt-PT" sz="2000" b="1" dirty="0"/>
              <a:t> 		 - João Ramos</a:t>
            </a:r>
          </a:p>
          <a:p>
            <a:pPr algn="just"/>
            <a:r>
              <a:rPr lang="pt-PT" sz="2000" b="1" dirty="0"/>
              <a:t>	5. 	</a:t>
            </a:r>
            <a:r>
              <a:rPr lang="pt-PT" sz="2000" b="1" dirty="0">
                <a:solidFill>
                  <a:srgbClr val="FF0000"/>
                </a:solidFill>
              </a:rPr>
              <a:t>Peniche</a:t>
            </a:r>
            <a:r>
              <a:rPr lang="pt-PT" sz="2000" b="1" dirty="0"/>
              <a:t>		 - Paulo Renato Leitão</a:t>
            </a:r>
          </a:p>
          <a:p>
            <a:pPr algn="just"/>
            <a:r>
              <a:rPr lang="pt-PT" sz="2000" b="1" dirty="0"/>
              <a:t>	6. 	</a:t>
            </a:r>
            <a:r>
              <a:rPr lang="pt-PT" sz="2000" b="1" dirty="0">
                <a:solidFill>
                  <a:srgbClr val="00FF00"/>
                </a:solidFill>
              </a:rPr>
              <a:t>Lourinhã</a:t>
            </a:r>
            <a:r>
              <a:rPr lang="pt-PT" sz="2000" b="1" dirty="0"/>
              <a:t>		 - Luís Carvalho</a:t>
            </a:r>
          </a:p>
          <a:p>
            <a:pPr algn="just"/>
            <a:r>
              <a:rPr lang="pt-PT" sz="2000" b="1" dirty="0"/>
              <a:t>	7. 	</a:t>
            </a:r>
            <a:r>
              <a:rPr lang="pt-PT" sz="2000" b="1" dirty="0">
                <a:solidFill>
                  <a:srgbClr val="FF0000"/>
                </a:solidFill>
              </a:rPr>
              <a:t>Lisboa	 </a:t>
            </a:r>
            <a:r>
              <a:rPr lang="pt-PT" sz="2000" b="1" dirty="0"/>
              <a:t>		 - </a:t>
            </a:r>
            <a:r>
              <a:rPr lang="pt-PT" sz="2000" b="1" dirty="0">
                <a:solidFill>
                  <a:srgbClr val="FFFF9E"/>
                </a:solidFill>
              </a:rPr>
              <a:t>Luís </a:t>
            </a:r>
            <a:r>
              <a:rPr lang="pt-PT" sz="2000" b="1" dirty="0" err="1">
                <a:solidFill>
                  <a:srgbClr val="FFFF9E"/>
                </a:solidFill>
              </a:rPr>
              <a:t>Quinaz</a:t>
            </a:r>
            <a:endParaRPr lang="pt-PT" sz="2000" b="1" dirty="0">
              <a:solidFill>
                <a:srgbClr val="FFFF9E"/>
              </a:solidFill>
            </a:endParaRPr>
          </a:p>
          <a:p>
            <a:pPr algn="just"/>
            <a:r>
              <a:rPr lang="pt-PT" sz="2000" b="1" dirty="0"/>
              <a:t>	8. 	</a:t>
            </a:r>
            <a:r>
              <a:rPr lang="pt-PT" sz="2000" b="1" dirty="0">
                <a:solidFill>
                  <a:srgbClr val="00FF00"/>
                </a:solidFill>
              </a:rPr>
              <a:t>Setúbal </a:t>
            </a:r>
            <a:r>
              <a:rPr lang="pt-PT" sz="2000" b="1" dirty="0"/>
              <a:t>		 - Luís Durando</a:t>
            </a:r>
          </a:p>
          <a:p>
            <a:pPr algn="just"/>
            <a:r>
              <a:rPr lang="pt-PT" sz="2000" b="1" dirty="0"/>
              <a:t>	9. 	</a:t>
            </a:r>
            <a:r>
              <a:rPr lang="pt-PT" sz="2000" b="1" dirty="0">
                <a:solidFill>
                  <a:srgbClr val="FF0000"/>
                </a:solidFill>
              </a:rPr>
              <a:t>Sesimbra </a:t>
            </a:r>
            <a:r>
              <a:rPr lang="pt-PT" sz="2000" b="1" dirty="0"/>
              <a:t>		 </a:t>
            </a:r>
            <a:r>
              <a:rPr lang="pt-PT" sz="2000" b="1" dirty="0">
                <a:solidFill>
                  <a:srgbClr val="FFFF9E"/>
                </a:solidFill>
              </a:rPr>
              <a:t>- Odete Graça</a:t>
            </a:r>
          </a:p>
          <a:p>
            <a:pPr algn="just"/>
            <a:r>
              <a:rPr lang="pt-PT" sz="2000" b="1" dirty="0"/>
              <a:t>	10. 	</a:t>
            </a:r>
            <a:r>
              <a:rPr lang="pt-PT" sz="2000" b="1" dirty="0">
                <a:solidFill>
                  <a:srgbClr val="00FF00"/>
                </a:solidFill>
              </a:rPr>
              <a:t>Portalegre</a:t>
            </a:r>
            <a:r>
              <a:rPr lang="pt-PT" sz="2000" b="1" dirty="0"/>
              <a:t> 		 - Humberto Cadete</a:t>
            </a:r>
          </a:p>
          <a:p>
            <a:pPr algn="just"/>
            <a:r>
              <a:rPr lang="pt-PT" sz="2000" b="1" dirty="0"/>
              <a:t>		</a:t>
            </a:r>
            <a:r>
              <a:rPr lang="pt-PT" sz="2000" b="1" dirty="0">
                <a:solidFill>
                  <a:srgbClr val="00FF00"/>
                </a:solidFill>
              </a:rPr>
              <a:t>Portalegre</a:t>
            </a:r>
            <a:r>
              <a:rPr lang="pt-PT" sz="2000" dirty="0"/>
              <a:t> </a:t>
            </a:r>
            <a:r>
              <a:rPr lang="pt-PT" sz="2000" b="1" dirty="0"/>
              <a:t>		 - João</a:t>
            </a:r>
            <a:r>
              <a:rPr lang="en-US" sz="2000" b="1" dirty="0"/>
              <a:t> </a:t>
            </a:r>
            <a:r>
              <a:rPr lang="en-US" sz="2000" b="1" dirty="0" err="1"/>
              <a:t>Ferra</a:t>
            </a:r>
            <a:endParaRPr lang="en-US" sz="2000" b="1" dirty="0"/>
          </a:p>
          <a:p>
            <a:pPr algn="just"/>
            <a:r>
              <a:rPr lang="pt-PT" sz="2000" b="1" dirty="0"/>
              <a:t>	11.	</a:t>
            </a:r>
            <a:r>
              <a:rPr lang="pt-PT" sz="2000" b="1" dirty="0">
                <a:solidFill>
                  <a:srgbClr val="FF0000"/>
                </a:solidFill>
              </a:rPr>
              <a:t>Algarve </a:t>
            </a:r>
            <a:r>
              <a:rPr lang="pt-PT" sz="2000" b="1" dirty="0"/>
              <a:t>		 - </a:t>
            </a:r>
            <a:r>
              <a:rPr lang="pt-PT" sz="2000" b="1" dirty="0">
                <a:solidFill>
                  <a:srgbClr val="2D2E36"/>
                </a:solidFill>
              </a:rPr>
              <a:t>Manuel Branco</a:t>
            </a:r>
          </a:p>
          <a:p>
            <a:pPr algn="just"/>
            <a:r>
              <a:rPr lang="pt-PT" sz="2000" b="1" dirty="0"/>
              <a:t>	</a:t>
            </a:r>
            <a:r>
              <a:rPr lang="en-US" sz="2000" b="1" dirty="0"/>
              <a:t>12.	</a:t>
            </a:r>
            <a:r>
              <a:rPr lang="en-US" sz="2000" b="1" dirty="0">
                <a:solidFill>
                  <a:srgbClr val="FF0000"/>
                </a:solidFill>
              </a:rPr>
              <a:t>Algarve</a:t>
            </a:r>
            <a:r>
              <a:rPr lang="en-US" sz="2000" b="1" dirty="0"/>
              <a:t>		 - Eduardo Martins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103427" name="Rectangle 3"/>
          <p:cNvSpPr>
            <a:spLocks noChangeArrowheads="1"/>
          </p:cNvSpPr>
          <p:nvPr/>
        </p:nvSpPr>
        <p:spPr bwMode="auto">
          <a:xfrm>
            <a:off x="468313" y="404813"/>
            <a:ext cx="7991475" cy="762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PT" sz="4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Badminton Desporto Escolar</a:t>
            </a:r>
          </a:p>
        </p:txBody>
      </p:sp>
      <p:sp>
        <p:nvSpPr>
          <p:cNvPr id="71683" name="AutoShape 5"/>
          <p:cNvSpPr>
            <a:spLocks noChangeArrowheads="1"/>
          </p:cNvSpPr>
          <p:nvPr/>
        </p:nvSpPr>
        <p:spPr bwMode="auto">
          <a:xfrm>
            <a:off x="3492500" y="1773238"/>
            <a:ext cx="473075" cy="215900"/>
          </a:xfrm>
          <a:prstGeom prst="rightArrow">
            <a:avLst>
              <a:gd name="adj1" fmla="val 50000"/>
              <a:gd name="adj2" fmla="val 54779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71684" name="AutoShape 6"/>
          <p:cNvSpPr>
            <a:spLocks noChangeArrowheads="1"/>
          </p:cNvSpPr>
          <p:nvPr/>
        </p:nvSpPr>
        <p:spPr bwMode="auto">
          <a:xfrm>
            <a:off x="3492500" y="2060575"/>
            <a:ext cx="473075" cy="215900"/>
          </a:xfrm>
          <a:prstGeom prst="rightArrow">
            <a:avLst>
              <a:gd name="adj1" fmla="val 50000"/>
              <a:gd name="adj2" fmla="val 54779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71685" name="AutoShape 7"/>
          <p:cNvSpPr>
            <a:spLocks noChangeArrowheads="1"/>
          </p:cNvSpPr>
          <p:nvPr/>
        </p:nvSpPr>
        <p:spPr bwMode="auto">
          <a:xfrm>
            <a:off x="3492500" y="2708275"/>
            <a:ext cx="473075" cy="215900"/>
          </a:xfrm>
          <a:prstGeom prst="rightArrow">
            <a:avLst>
              <a:gd name="adj1" fmla="val 50000"/>
              <a:gd name="adj2" fmla="val 54779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71686" name="AutoShape 8"/>
          <p:cNvSpPr>
            <a:spLocks noChangeArrowheads="1"/>
          </p:cNvSpPr>
          <p:nvPr/>
        </p:nvSpPr>
        <p:spPr bwMode="auto">
          <a:xfrm>
            <a:off x="3492500" y="3284538"/>
            <a:ext cx="473075" cy="215900"/>
          </a:xfrm>
          <a:prstGeom prst="rightArrow">
            <a:avLst>
              <a:gd name="adj1" fmla="val 50000"/>
              <a:gd name="adj2" fmla="val 54779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71687" name="AutoShape 9"/>
          <p:cNvSpPr>
            <a:spLocks noChangeArrowheads="1"/>
          </p:cNvSpPr>
          <p:nvPr/>
        </p:nvSpPr>
        <p:spPr bwMode="auto">
          <a:xfrm>
            <a:off x="3492500" y="3644900"/>
            <a:ext cx="473075" cy="215900"/>
          </a:xfrm>
          <a:prstGeom prst="rightArrow">
            <a:avLst>
              <a:gd name="adj1" fmla="val 50000"/>
              <a:gd name="adj2" fmla="val 54779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71688" name="AutoShape 10"/>
          <p:cNvSpPr>
            <a:spLocks noChangeArrowheads="1"/>
          </p:cNvSpPr>
          <p:nvPr/>
        </p:nvSpPr>
        <p:spPr bwMode="auto">
          <a:xfrm>
            <a:off x="3492500" y="3933825"/>
            <a:ext cx="473075" cy="215900"/>
          </a:xfrm>
          <a:prstGeom prst="rightArrow">
            <a:avLst>
              <a:gd name="adj1" fmla="val 50000"/>
              <a:gd name="adj2" fmla="val 54779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71689" name="AutoShape 11"/>
          <p:cNvSpPr>
            <a:spLocks noChangeArrowheads="1"/>
          </p:cNvSpPr>
          <p:nvPr/>
        </p:nvSpPr>
        <p:spPr bwMode="auto">
          <a:xfrm>
            <a:off x="3492500" y="4221163"/>
            <a:ext cx="473075" cy="215900"/>
          </a:xfrm>
          <a:prstGeom prst="rightArrow">
            <a:avLst>
              <a:gd name="adj1" fmla="val 50000"/>
              <a:gd name="adj2" fmla="val 54779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71690" name="AutoShape 12"/>
          <p:cNvSpPr>
            <a:spLocks noChangeArrowheads="1"/>
          </p:cNvSpPr>
          <p:nvPr/>
        </p:nvSpPr>
        <p:spPr bwMode="auto">
          <a:xfrm>
            <a:off x="3492500" y="4581525"/>
            <a:ext cx="473075" cy="215900"/>
          </a:xfrm>
          <a:prstGeom prst="rightArrow">
            <a:avLst>
              <a:gd name="adj1" fmla="val 50000"/>
              <a:gd name="adj2" fmla="val 54779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71691" name="AutoShape 13"/>
          <p:cNvSpPr>
            <a:spLocks noChangeArrowheads="1"/>
          </p:cNvSpPr>
          <p:nvPr/>
        </p:nvSpPr>
        <p:spPr bwMode="auto">
          <a:xfrm>
            <a:off x="3492500" y="5157788"/>
            <a:ext cx="473075" cy="215900"/>
          </a:xfrm>
          <a:prstGeom prst="rightArrow">
            <a:avLst>
              <a:gd name="adj1" fmla="val 50000"/>
              <a:gd name="adj2" fmla="val 54779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71692" name="AutoShape 14"/>
          <p:cNvSpPr>
            <a:spLocks noChangeArrowheads="1"/>
          </p:cNvSpPr>
          <p:nvPr/>
        </p:nvSpPr>
        <p:spPr bwMode="auto">
          <a:xfrm>
            <a:off x="3492500" y="5445125"/>
            <a:ext cx="473075" cy="215900"/>
          </a:xfrm>
          <a:prstGeom prst="rightArrow">
            <a:avLst>
              <a:gd name="adj1" fmla="val 50000"/>
              <a:gd name="adj2" fmla="val 54779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71693" name="AutoShape 15"/>
          <p:cNvSpPr>
            <a:spLocks noChangeArrowheads="1"/>
          </p:cNvSpPr>
          <p:nvPr/>
        </p:nvSpPr>
        <p:spPr bwMode="auto">
          <a:xfrm>
            <a:off x="3492500" y="5734050"/>
            <a:ext cx="473075" cy="215900"/>
          </a:xfrm>
          <a:prstGeom prst="rightArrow">
            <a:avLst>
              <a:gd name="adj1" fmla="val 50000"/>
              <a:gd name="adj2" fmla="val 54779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71694" name="AutoShape 16"/>
          <p:cNvSpPr>
            <a:spLocks noChangeArrowheads="1"/>
          </p:cNvSpPr>
          <p:nvPr/>
        </p:nvSpPr>
        <p:spPr bwMode="auto">
          <a:xfrm>
            <a:off x="3492500" y="6092825"/>
            <a:ext cx="473075" cy="215900"/>
          </a:xfrm>
          <a:prstGeom prst="rightArrow">
            <a:avLst>
              <a:gd name="adj1" fmla="val 50000"/>
              <a:gd name="adj2" fmla="val 54779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71695" name="AutoShape 17"/>
          <p:cNvSpPr>
            <a:spLocks noChangeArrowheads="1"/>
          </p:cNvSpPr>
          <p:nvPr/>
        </p:nvSpPr>
        <p:spPr bwMode="auto">
          <a:xfrm>
            <a:off x="3492500" y="4868863"/>
            <a:ext cx="473075" cy="215900"/>
          </a:xfrm>
          <a:prstGeom prst="rightArrow">
            <a:avLst>
              <a:gd name="adj1" fmla="val 50000"/>
              <a:gd name="adj2" fmla="val 54779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71696" name="AutoShape 18"/>
          <p:cNvSpPr>
            <a:spLocks noChangeArrowheads="1"/>
          </p:cNvSpPr>
          <p:nvPr/>
        </p:nvSpPr>
        <p:spPr bwMode="auto">
          <a:xfrm>
            <a:off x="3492500" y="2997200"/>
            <a:ext cx="473075" cy="215900"/>
          </a:xfrm>
          <a:prstGeom prst="rightArrow">
            <a:avLst>
              <a:gd name="adj1" fmla="val 50000"/>
              <a:gd name="adj2" fmla="val 54779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71697" name="AutoShape 19"/>
          <p:cNvSpPr>
            <a:spLocks noChangeArrowheads="1"/>
          </p:cNvSpPr>
          <p:nvPr/>
        </p:nvSpPr>
        <p:spPr bwMode="auto">
          <a:xfrm>
            <a:off x="3492500" y="2349500"/>
            <a:ext cx="473075" cy="215900"/>
          </a:xfrm>
          <a:prstGeom prst="rightArrow">
            <a:avLst>
              <a:gd name="adj1" fmla="val 50000"/>
              <a:gd name="adj2" fmla="val 54779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José de Vila Carvalho</a:t>
            </a: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PT" sz="5400">
                <a:solidFill>
                  <a:srgbClr val="FF0000"/>
                </a:solidFill>
                <a:latin typeface="Tahoma" charset="0"/>
                <a:cs typeface="+mj-cs"/>
              </a:rPr>
              <a:t>Primeira Lei do Espeleólogo</a:t>
            </a:r>
          </a:p>
        </p:txBody>
      </p:sp>
      <p:sp>
        <p:nvSpPr>
          <p:cNvPr id="10445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50825" y="1989138"/>
            <a:ext cx="8540750" cy="4498975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pt-PT" sz="5400" b="1">
                <a:latin typeface="Tahoma" charset="0"/>
                <a:cs typeface="+mn-cs"/>
              </a:rPr>
              <a:t>Nunca tente rastejar por um buraco mais pequeno que a sua cabeça.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José de Vila Carvalho</a:t>
            </a: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PT">
                <a:latin typeface="Tahoma" charset="0"/>
                <a:cs typeface="+mj-cs"/>
              </a:rPr>
              <a:t>Equipa Técnica Nacional</a:t>
            </a:r>
          </a:p>
        </p:txBody>
      </p:sp>
      <p:grpSp>
        <p:nvGrpSpPr>
          <p:cNvPr id="73730" name="Organization Chart 5"/>
          <p:cNvGrpSpPr>
            <a:grpSpLocks noChangeAspect="1"/>
          </p:cNvGrpSpPr>
          <p:nvPr/>
        </p:nvGrpSpPr>
        <p:grpSpPr bwMode="auto">
          <a:xfrm>
            <a:off x="0" y="1268413"/>
            <a:ext cx="9144000" cy="5589587"/>
            <a:chOff x="-5" y="504"/>
            <a:chExt cx="5711" cy="3521"/>
          </a:xfrm>
        </p:grpSpPr>
        <p:sp>
          <p:nvSpPr>
            <p:cNvPr id="73732" name="AutoShape 4"/>
            <p:cNvSpPr>
              <a:spLocks noChangeAspect="1" noChangeArrowheads="1" noTextEdit="1"/>
            </p:cNvSpPr>
            <p:nvPr/>
          </p:nvSpPr>
          <p:spPr bwMode="auto">
            <a:xfrm>
              <a:off x="-5" y="504"/>
              <a:ext cx="5711" cy="3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PT"/>
            </a:p>
          </p:txBody>
        </p:sp>
        <p:cxnSp>
          <p:nvCxnSpPr>
            <p:cNvPr id="73733" name="_s13316"/>
            <p:cNvCxnSpPr>
              <a:cxnSpLocks noChangeShapeType="1"/>
              <a:stCxn id="73743" idx="0"/>
              <a:endCxn id="73738" idx="2"/>
            </p:cNvCxnSpPr>
            <p:nvPr/>
          </p:nvCxnSpPr>
          <p:spPr bwMode="auto">
            <a:xfrm rot="5400000" flipH="1">
              <a:off x="3950" y="313"/>
              <a:ext cx="144" cy="2341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3734" name="_s13317"/>
            <p:cNvCxnSpPr>
              <a:cxnSpLocks noChangeShapeType="1"/>
              <a:stCxn id="73742" idx="0"/>
              <a:endCxn id="73738" idx="2"/>
            </p:cNvCxnSpPr>
            <p:nvPr/>
          </p:nvCxnSpPr>
          <p:spPr bwMode="auto">
            <a:xfrm rot="5400000" flipH="1">
              <a:off x="3364" y="899"/>
              <a:ext cx="144" cy="1170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3735" name="_s13318"/>
            <p:cNvCxnSpPr>
              <a:cxnSpLocks noChangeShapeType="1"/>
              <a:stCxn id="73741" idx="0"/>
              <a:endCxn id="73738" idx="2"/>
            </p:cNvCxnSpPr>
            <p:nvPr/>
          </p:nvCxnSpPr>
          <p:spPr bwMode="auto">
            <a:xfrm rot="-5400000">
              <a:off x="2780" y="1483"/>
              <a:ext cx="14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3736" name="_s13319"/>
            <p:cNvCxnSpPr>
              <a:cxnSpLocks noChangeShapeType="1"/>
              <a:stCxn id="73740" idx="0"/>
              <a:endCxn id="73738" idx="2"/>
            </p:cNvCxnSpPr>
            <p:nvPr/>
          </p:nvCxnSpPr>
          <p:spPr bwMode="auto">
            <a:xfrm rot="-5400000">
              <a:off x="2194" y="898"/>
              <a:ext cx="144" cy="1171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3737" name="_s13320"/>
            <p:cNvCxnSpPr>
              <a:cxnSpLocks noChangeShapeType="1"/>
              <a:stCxn id="73739" idx="0"/>
              <a:endCxn id="73738" idx="2"/>
            </p:cNvCxnSpPr>
            <p:nvPr/>
          </p:nvCxnSpPr>
          <p:spPr bwMode="auto">
            <a:xfrm rot="-5400000">
              <a:off x="1608" y="313"/>
              <a:ext cx="144" cy="2342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73738" name="_s13321"/>
            <p:cNvSpPr>
              <a:spLocks noChangeArrowheads="1"/>
            </p:cNvSpPr>
            <p:nvPr/>
          </p:nvSpPr>
          <p:spPr bwMode="auto">
            <a:xfrm>
              <a:off x="2224" y="1090"/>
              <a:ext cx="1253" cy="322"/>
            </a:xfrm>
            <a:prstGeom prst="roundRect">
              <a:avLst>
                <a:gd name="adj" fmla="val 1666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9129" tIns="29564" rIns="59129" bIns="29564" anchor="ctr"/>
            <a:lstStyle/>
            <a:p>
              <a:pPr algn="ctr"/>
              <a:r>
                <a:rPr lang="pt-PT" sz="1300" b="1"/>
                <a:t>Coordenador Nacional</a:t>
              </a:r>
            </a:p>
            <a:p>
              <a:pPr algn="ctr"/>
              <a:r>
                <a:rPr lang="pt-PT" sz="1300" b="1">
                  <a:solidFill>
                    <a:srgbClr val="0000FF"/>
                  </a:solidFill>
                </a:rPr>
                <a:t>José de Vila Carvalho</a:t>
              </a:r>
            </a:p>
          </p:txBody>
        </p:sp>
        <p:sp>
          <p:nvSpPr>
            <p:cNvPr id="73739" name="_s13322"/>
            <p:cNvSpPr>
              <a:spLocks noChangeArrowheads="1"/>
            </p:cNvSpPr>
            <p:nvPr/>
          </p:nvSpPr>
          <p:spPr bwMode="auto">
            <a:xfrm>
              <a:off x="-5" y="1556"/>
              <a:ext cx="1027" cy="46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9129" tIns="29564" rIns="59129" bIns="29564" anchor="ctr"/>
            <a:lstStyle/>
            <a:p>
              <a:pPr algn="ctr"/>
              <a:r>
                <a:rPr lang="pt-PT" sz="1300" b="1">
                  <a:solidFill>
                    <a:srgbClr val="00FF00"/>
                  </a:solidFill>
                </a:rPr>
                <a:t>Fernanda Silva</a:t>
              </a:r>
            </a:p>
            <a:p>
              <a:pPr algn="ctr"/>
              <a:r>
                <a:rPr lang="pt-PT" sz="1300" b="1"/>
                <a:t>DREN</a:t>
              </a:r>
            </a:p>
            <a:p>
              <a:pPr algn="ctr"/>
              <a:r>
                <a:rPr lang="pt-PT" sz="1300" b="1"/>
                <a:t>Norte</a:t>
              </a:r>
            </a:p>
          </p:txBody>
        </p:sp>
        <p:sp>
          <p:nvSpPr>
            <p:cNvPr id="73740" name="_s13323"/>
            <p:cNvSpPr>
              <a:spLocks noChangeArrowheads="1"/>
            </p:cNvSpPr>
            <p:nvPr/>
          </p:nvSpPr>
          <p:spPr bwMode="auto">
            <a:xfrm>
              <a:off x="1166" y="1556"/>
              <a:ext cx="1027" cy="46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9129" tIns="29564" rIns="59129" bIns="29564" anchor="ctr"/>
            <a:lstStyle/>
            <a:p>
              <a:pPr algn="ctr"/>
              <a:r>
                <a:rPr lang="pt-PT" sz="1300" b="1">
                  <a:solidFill>
                    <a:srgbClr val="00FF00"/>
                  </a:solidFill>
                </a:rPr>
                <a:t>António Farinha</a:t>
              </a:r>
            </a:p>
            <a:p>
              <a:pPr algn="ctr"/>
              <a:r>
                <a:rPr lang="pt-PT" sz="1300" b="1"/>
                <a:t>DREC</a:t>
              </a:r>
            </a:p>
            <a:p>
              <a:pPr algn="ctr"/>
              <a:r>
                <a:rPr lang="pt-PT" sz="1300" b="1"/>
                <a:t>Centro</a:t>
              </a:r>
            </a:p>
          </p:txBody>
        </p:sp>
        <p:sp>
          <p:nvSpPr>
            <p:cNvPr id="73741" name="_s13324"/>
            <p:cNvSpPr>
              <a:spLocks noChangeArrowheads="1"/>
            </p:cNvSpPr>
            <p:nvPr/>
          </p:nvSpPr>
          <p:spPr bwMode="auto">
            <a:xfrm>
              <a:off x="2337" y="1556"/>
              <a:ext cx="1027" cy="46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9129" tIns="29564" rIns="59129" bIns="29564" anchor="ctr"/>
            <a:lstStyle/>
            <a:p>
              <a:pPr algn="ctr"/>
              <a:r>
                <a:rPr lang="pt-PT" sz="1300" b="1">
                  <a:solidFill>
                    <a:srgbClr val="00FF00"/>
                  </a:solidFill>
                </a:rPr>
                <a:t>Luís Quinaz</a:t>
              </a:r>
            </a:p>
            <a:p>
              <a:pPr algn="ctr"/>
              <a:r>
                <a:rPr lang="pt-PT" sz="1300" b="1"/>
                <a:t>DREL</a:t>
              </a:r>
            </a:p>
            <a:p>
              <a:pPr algn="ctr"/>
              <a:r>
                <a:rPr lang="pt-PT" sz="1300" b="1"/>
                <a:t>Lisboa</a:t>
              </a:r>
            </a:p>
          </p:txBody>
        </p:sp>
        <p:sp>
          <p:nvSpPr>
            <p:cNvPr id="73742" name="_s13325"/>
            <p:cNvSpPr>
              <a:spLocks noChangeArrowheads="1"/>
            </p:cNvSpPr>
            <p:nvPr/>
          </p:nvSpPr>
          <p:spPr bwMode="auto">
            <a:xfrm>
              <a:off x="3508" y="1556"/>
              <a:ext cx="1027" cy="46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9129" tIns="29564" rIns="59129" bIns="29564" anchor="ctr"/>
            <a:lstStyle/>
            <a:p>
              <a:pPr algn="ctr"/>
              <a:r>
                <a:rPr lang="pt-PT" sz="1300" b="1">
                  <a:solidFill>
                    <a:srgbClr val="00FF00"/>
                  </a:solidFill>
                </a:rPr>
                <a:t>Humberto Cadete</a:t>
              </a:r>
            </a:p>
            <a:p>
              <a:pPr algn="ctr"/>
              <a:r>
                <a:rPr lang="pt-PT" sz="1300" b="1"/>
                <a:t>DREA</a:t>
              </a:r>
            </a:p>
            <a:p>
              <a:pPr algn="ctr"/>
              <a:r>
                <a:rPr lang="pt-PT" sz="1300" b="1"/>
                <a:t>Alentejo</a:t>
              </a:r>
            </a:p>
          </p:txBody>
        </p:sp>
        <p:sp>
          <p:nvSpPr>
            <p:cNvPr id="73743" name="_s13326"/>
            <p:cNvSpPr>
              <a:spLocks noChangeArrowheads="1"/>
            </p:cNvSpPr>
            <p:nvPr/>
          </p:nvSpPr>
          <p:spPr bwMode="auto">
            <a:xfrm>
              <a:off x="4679" y="1556"/>
              <a:ext cx="1027" cy="46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59129" tIns="29564" rIns="59129" bIns="29564" anchor="ctr"/>
            <a:lstStyle/>
            <a:p>
              <a:pPr algn="ctr"/>
              <a:r>
                <a:rPr lang="pt-PT" sz="1300" b="1">
                  <a:solidFill>
                    <a:srgbClr val="00FF00"/>
                  </a:solidFill>
                </a:rPr>
                <a:t>Manuel Branco</a:t>
              </a:r>
            </a:p>
            <a:p>
              <a:pPr algn="ctr"/>
              <a:r>
                <a:rPr lang="pt-PT" sz="1300" b="1"/>
                <a:t>DREALG</a:t>
              </a:r>
            </a:p>
            <a:p>
              <a:pPr algn="ctr"/>
              <a:r>
                <a:rPr lang="pt-PT" sz="1300" b="1"/>
                <a:t>Algarve</a:t>
              </a:r>
            </a:p>
          </p:txBody>
        </p:sp>
        <p:graphicFrame>
          <p:nvGraphicFramePr>
            <p:cNvPr id="73744" name="Object 18"/>
            <p:cNvGraphicFramePr>
              <a:graphicFrameLocks noChangeAspect="1"/>
            </p:cNvGraphicFramePr>
            <p:nvPr/>
          </p:nvGraphicFramePr>
          <p:xfrm>
            <a:off x="-5" y="3453"/>
            <a:ext cx="5711" cy="5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794" name="Imagem de mapa de bits" r:id="rId3" imgW="4428571" imgH="781159" progId="Paint.Picture">
                    <p:embed/>
                  </p:oleObj>
                </mc:Choice>
                <mc:Fallback>
                  <p:oleObj name="Imagem de mapa de bits" r:id="rId3" imgW="4428571" imgH="781159" progId="Paint.Picture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5" y="3453"/>
                          <a:ext cx="5711" cy="5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12700" cap="sq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José de Vila Carvalho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9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PT" dirty="0">
                <a:latin typeface="Tahoma" charset="0"/>
                <a:cs typeface="+mj-cs"/>
              </a:rPr>
              <a:t>Jogo de Singulares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José de Vila Carvalho</a:t>
            </a:r>
          </a:p>
        </p:txBody>
      </p:sp>
      <p:sp>
        <p:nvSpPr>
          <p:cNvPr id="7" name="Marcador de Posição de Conteúdo 3">
            <a:extLst>
              <a:ext uri="{FF2B5EF4-FFF2-40B4-BE49-F238E27FC236}">
                <a16:creationId xmlns:a16="http://schemas.microsoft.com/office/drawing/2014/main" id="{CE642891-79DA-44F0-AE14-4E523CFA2786}"/>
              </a:ext>
            </a:extLst>
          </p:cNvPr>
          <p:cNvSpPr txBox="1">
            <a:spLocks/>
          </p:cNvSpPr>
          <p:nvPr/>
        </p:nvSpPr>
        <p:spPr bwMode="auto">
          <a:xfrm>
            <a:off x="1403648" y="1504672"/>
            <a:ext cx="7465490" cy="17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charset="0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r>
              <a:rPr lang="pt-PT" kern="0" dirty="0"/>
              <a:t>Final  de 1996  Jogos Olímpicos</a:t>
            </a:r>
          </a:p>
        </p:txBody>
      </p:sp>
      <p:sp>
        <p:nvSpPr>
          <p:cNvPr id="8" name="AutoShape 2">
            <a:extLst>
              <a:ext uri="{FF2B5EF4-FFF2-40B4-BE49-F238E27FC236}">
                <a16:creationId xmlns:a16="http://schemas.microsoft.com/office/drawing/2014/main" id="{B79630C0-E7D1-4629-8B9C-89DEAD8BE73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9" name="Imagem 8" descr="Uma imagem com monitor, computador, homem, ecrã&#10;&#10;Descrição gerada automaticamente">
            <a:hlinkClick r:id="rId2"/>
            <a:extLst>
              <a:ext uri="{FF2B5EF4-FFF2-40B4-BE49-F238E27FC236}">
                <a16:creationId xmlns:a16="http://schemas.microsoft.com/office/drawing/2014/main" id="{331425C7-E68A-48AC-B3DB-49B323C98A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599380"/>
            <a:ext cx="5616624" cy="3096617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0F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José de Vila Carvalho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5616" y="1052736"/>
            <a:ext cx="4320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6000" dirty="0"/>
              <a:t>OBRIGADO</a:t>
            </a:r>
          </a:p>
        </p:txBody>
      </p:sp>
      <p:pic>
        <p:nvPicPr>
          <p:cNvPr id="6" name="Picture 5" descr="AA003099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68144" y="260648"/>
            <a:ext cx="3148584" cy="2389632"/>
          </a:xfrm>
          <a:prstGeom prst="rect">
            <a:avLst/>
          </a:prstGeom>
        </p:spPr>
      </p:pic>
      <p:pic>
        <p:nvPicPr>
          <p:cNvPr id="4" name="Picture 3" descr="LS012786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967" y="2420888"/>
            <a:ext cx="5216305" cy="3784877"/>
          </a:xfrm>
          <a:prstGeom prst="rect">
            <a:avLst/>
          </a:prstGeom>
        </p:spPr>
      </p:pic>
      <p:pic>
        <p:nvPicPr>
          <p:cNvPr id="5" name="Picture 4" descr="BU009455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58580"/>
            <a:ext cx="2508265" cy="321057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PT">
                <a:solidFill>
                  <a:schemeClr val="hlink"/>
                </a:solidFill>
                <a:latin typeface="Tahoma" charset="0"/>
                <a:cs typeface="+mj-cs"/>
              </a:rPr>
              <a:t>História do Badminton</a:t>
            </a:r>
          </a:p>
        </p:txBody>
      </p:sp>
      <p:pic>
        <p:nvPicPr>
          <p:cNvPr id="30722" name="Picture 4" descr="Fotos de Desporto 16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82838" y="1268413"/>
            <a:ext cx="4067175" cy="5589587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José de Vila Carvalho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 eaLnBrk="1" hangingPunct="1">
              <a:defRPr/>
            </a:pPr>
            <a:r>
              <a:rPr lang="pt-PT">
                <a:solidFill>
                  <a:schemeClr val="hlink"/>
                </a:solidFill>
                <a:latin typeface="Tahoma" charset="0"/>
                <a:cs typeface="+mj-cs"/>
              </a:rPr>
              <a:t>História do Badminton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412875"/>
            <a:ext cx="9144000" cy="5445125"/>
          </a:xfrm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  <a:defRPr/>
            </a:pPr>
            <a:r>
              <a:rPr lang="pt-PT" dirty="0">
                <a:latin typeface="Tahoma" charset="0"/>
                <a:cs typeface="+mn-cs"/>
              </a:rPr>
              <a:t>Pensa-se que foi na Índia na cidade de </a:t>
            </a:r>
            <a:r>
              <a:rPr lang="pt-PT" dirty="0">
                <a:solidFill>
                  <a:schemeClr val="hlink"/>
                </a:solidFill>
                <a:latin typeface="Tahoma" charset="0"/>
                <a:cs typeface="+mn-cs"/>
              </a:rPr>
              <a:t>POONA</a:t>
            </a:r>
            <a:r>
              <a:rPr lang="pt-PT" dirty="0">
                <a:latin typeface="Tahoma" charset="0"/>
                <a:cs typeface="+mn-cs"/>
              </a:rPr>
              <a:t> que o badminton nasceu.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pt-PT" dirty="0">
              <a:latin typeface="Tahoma" charset="0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pt-PT" dirty="0">
                <a:latin typeface="Tahoma" charset="0"/>
                <a:cs typeface="+mn-cs"/>
              </a:rPr>
              <a:t>Há quem defenda (com menor exatidão) que foram os oficiais ingleses que levaram o jogo para a Índia.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pt-PT" dirty="0">
              <a:latin typeface="Tahoma" charset="0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pt-PT" dirty="0">
                <a:solidFill>
                  <a:schemeClr val="hlink"/>
                </a:solidFill>
                <a:latin typeface="Tahoma" charset="0"/>
                <a:cs typeface="+mn-cs"/>
              </a:rPr>
              <a:t>Há cerca de 170 anos </a:t>
            </a:r>
            <a:r>
              <a:rPr lang="pt-PT" dirty="0">
                <a:latin typeface="Tahoma" charset="0"/>
                <a:cs typeface="+mn-cs"/>
              </a:rPr>
              <a:t>- Os oficiais ingleses, em serviço naquela colónia inglesa, trouxeram o “</a:t>
            </a:r>
            <a:r>
              <a:rPr lang="pt-PT" dirty="0" err="1">
                <a:latin typeface="Tahoma" charset="0"/>
                <a:cs typeface="+mn-cs"/>
              </a:rPr>
              <a:t>POONA”para</a:t>
            </a:r>
            <a:r>
              <a:rPr lang="pt-PT" dirty="0">
                <a:latin typeface="Tahoma" charset="0"/>
                <a:cs typeface="+mn-cs"/>
              </a:rPr>
              <a:t> a Europa.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José de Vila Carvalho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7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PT">
                <a:solidFill>
                  <a:schemeClr val="hlink"/>
                </a:solidFill>
                <a:latin typeface="Tahoma" charset="0"/>
                <a:cs typeface="+mj-cs"/>
              </a:rPr>
              <a:t>História do Badminton</a:t>
            </a:r>
          </a:p>
        </p:txBody>
      </p:sp>
      <p:pic>
        <p:nvPicPr>
          <p:cNvPr id="33794" name="Picture 4" descr="Fotos de Desporto 33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1393825"/>
            <a:ext cx="5905500" cy="54641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4" descr="Fotos de Desporto 3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393825"/>
            <a:ext cx="5905500" cy="546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José de Vila Carvalho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077200" cy="11430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pt-PT">
                <a:solidFill>
                  <a:schemeClr val="hlink"/>
                </a:solidFill>
                <a:latin typeface="Tahoma" charset="0"/>
                <a:cs typeface="+mj-cs"/>
              </a:rPr>
              <a:t>História do Badminton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9144000" cy="52578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  <a:defRPr/>
            </a:pPr>
            <a:r>
              <a:rPr lang="pt-PT" sz="2800" dirty="0">
                <a:solidFill>
                  <a:schemeClr val="hlink"/>
                </a:solidFill>
                <a:latin typeface="Tahoma" charset="0"/>
                <a:cs typeface="+mn-cs"/>
              </a:rPr>
              <a:t>1850</a:t>
            </a:r>
            <a:r>
              <a:rPr lang="pt-PT" sz="2800" dirty="0">
                <a:latin typeface="Tahoma" charset="0"/>
                <a:cs typeface="+mn-cs"/>
              </a:rPr>
              <a:t> - O “</a:t>
            </a:r>
            <a:r>
              <a:rPr lang="pt-PT" sz="2800" dirty="0" err="1">
                <a:latin typeface="Tahoma" charset="0"/>
                <a:cs typeface="+mn-cs"/>
              </a:rPr>
              <a:t>Poona</a:t>
            </a:r>
            <a:r>
              <a:rPr lang="pt-PT" sz="2800" dirty="0">
                <a:latin typeface="Tahoma" charset="0"/>
                <a:cs typeface="+mn-cs"/>
              </a:rPr>
              <a:t>” em Inglaterra começou a jogar-se na casa de badminton; a cabeça da raqueta era em pele.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pt-PT" sz="2800" dirty="0">
              <a:latin typeface="Tahoma" charset="0"/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pt-PT" sz="2800" dirty="0">
                <a:latin typeface="Tahoma" charset="0"/>
                <a:cs typeface="+mn-cs"/>
              </a:rPr>
              <a:t>A casa de badminton pertencia ao Duque de </a:t>
            </a:r>
            <a:r>
              <a:rPr lang="en-GB" sz="2800" dirty="0">
                <a:latin typeface="Tahoma" charset="0"/>
                <a:cs typeface="+mn-cs"/>
              </a:rPr>
              <a:t>Beaufort</a:t>
            </a:r>
            <a:r>
              <a:rPr lang="pt-PT" sz="2800" dirty="0">
                <a:latin typeface="Tahoma" charset="0"/>
                <a:cs typeface="+mn-cs"/>
              </a:rPr>
              <a:t> no Condado de </a:t>
            </a:r>
            <a:r>
              <a:rPr lang="en-GB" sz="2800" dirty="0">
                <a:latin typeface="Tahoma" charset="0"/>
                <a:cs typeface="+mn-cs"/>
              </a:rPr>
              <a:t>Gloucestershire</a:t>
            </a:r>
            <a:r>
              <a:rPr lang="pt-PT" sz="2800" dirty="0">
                <a:latin typeface="Tahoma" charset="0"/>
                <a:cs typeface="+mn-cs"/>
              </a:rPr>
              <a:t>, perto de Bristol.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pt-PT" sz="2800" dirty="0">
              <a:latin typeface="Tahoma" charset="0"/>
              <a:cs typeface="+mn-cs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pt-PT" sz="2400" dirty="0">
              <a:latin typeface="Tahoma" charset="0"/>
              <a:cs typeface="+mn-cs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6248400"/>
            <a:ext cx="3200400" cy="304800"/>
          </a:xfrm>
          <a:prstGeom prst="rect">
            <a:avLst/>
          </a:prstGeom>
          <a:gradFill rotWithShape="0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46038" tIns="46038" rIns="46038" bIns="46038" anchor="ctr"/>
          <a:lstStyle/>
          <a:p>
            <a:pPr algn="r" eaLnBrk="0" hangingPunct="0">
              <a:defRPr/>
            </a:pPr>
            <a:endParaRPr kumimoji="1" lang="pt-PT" sz="2400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José de Vila Carvalho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4150409"/>
            <a:ext cx="3922626" cy="259095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Modelo de apresentação predefinido">
  <a:themeElements>
    <a:clrScheme name="1_Modelo de apresentação predefinido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1_Modelo de apresentação predefinid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Modelo de apresentação predefinido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de apresentação predefinido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de apresentação predefinido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de apresentação predefinido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de apresentação predefinido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de apresentação predefinido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de apresentação predefinido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de apresentação predefinido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de apresentação predefinido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Satellite Dish</Template>
  <TotalTime>1228</TotalTime>
  <Words>2035</Words>
  <Application>Microsoft Office PowerPoint</Application>
  <PresentationFormat>Apresentação no Ecrã (4:3)</PresentationFormat>
  <Paragraphs>309</Paragraphs>
  <Slides>54</Slides>
  <Notes>10</Notes>
  <HiddenSlides>0</HiddenSlides>
  <MMClips>0</MMClips>
  <ScaleCrop>false</ScaleCrop>
  <HeadingPairs>
    <vt:vector size="8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dos diapositivos</vt:lpstr>
      </vt:variant>
      <vt:variant>
        <vt:i4>54</vt:i4>
      </vt:variant>
    </vt:vector>
  </HeadingPairs>
  <TitlesOfParts>
    <vt:vector size="61" baseType="lpstr">
      <vt:lpstr>Arial</vt:lpstr>
      <vt:lpstr>Tahoma</vt:lpstr>
      <vt:lpstr>Times New Roman</vt:lpstr>
      <vt:lpstr>Wingdings</vt:lpstr>
      <vt:lpstr>1_Modelo de apresentação predefinido</vt:lpstr>
      <vt:lpstr>Imagem de mapa de bits</vt:lpstr>
      <vt:lpstr>Gráfico</vt:lpstr>
      <vt:lpstr>Apresentação do PowerPoint</vt:lpstr>
      <vt:lpstr>BADMINTON NA ESCOLA Viseu, 28 de outubro a 20 de novembro </vt:lpstr>
      <vt:lpstr>Badminton na Escola</vt:lpstr>
      <vt:lpstr>História do Badminton</vt:lpstr>
      <vt:lpstr>História do Badminton </vt:lpstr>
      <vt:lpstr>História do Badminton</vt:lpstr>
      <vt:lpstr>História do Badminton</vt:lpstr>
      <vt:lpstr>História do Badminton</vt:lpstr>
      <vt:lpstr>História do Badminton</vt:lpstr>
      <vt:lpstr>Duques de Beaufort em Badminton house</vt:lpstr>
      <vt:lpstr>Badminton House</vt:lpstr>
      <vt:lpstr>História do Badminton</vt:lpstr>
      <vt:lpstr>História do Badminton</vt:lpstr>
      <vt:lpstr>Chardin “a menina do volante” (1734-1741)</vt:lpstr>
      <vt:lpstr>Jean François Bosio (1802) quadro “Le Volant”</vt:lpstr>
      <vt:lpstr>História do Badminton</vt:lpstr>
      <vt:lpstr>História do Badminton</vt:lpstr>
      <vt:lpstr>História do Badminton</vt:lpstr>
      <vt:lpstr>Apresentação do PowerPoint</vt:lpstr>
      <vt:lpstr>História do Badminton</vt:lpstr>
      <vt:lpstr>História do Badminton</vt:lpstr>
      <vt:lpstr>História do Badminton</vt:lpstr>
      <vt:lpstr>Confederações Continentais</vt:lpstr>
      <vt:lpstr>História do Badminton em Portugal</vt:lpstr>
      <vt:lpstr>História do Badminton em Portugal</vt:lpstr>
      <vt:lpstr>História do Badminton em Portugal</vt:lpstr>
      <vt:lpstr>História do Badminton em Portugal</vt:lpstr>
      <vt:lpstr>História do Badminton em Portugal</vt:lpstr>
      <vt:lpstr>História do Badminton em Portugal</vt:lpstr>
      <vt:lpstr>História do Badminton em Portugal</vt:lpstr>
      <vt:lpstr>História do Badminton em Portugal</vt:lpstr>
      <vt:lpstr>História do Badminton em Portugal</vt:lpstr>
      <vt:lpstr>Clubes fundadores da F. P. B.: </vt:lpstr>
      <vt:lpstr> Badminton no Desporto Escolar</vt:lpstr>
      <vt:lpstr>Badminton no Desporto Escolar</vt:lpstr>
      <vt:lpstr>Badminton no Desporto Escolar</vt:lpstr>
      <vt:lpstr>Badminton</vt:lpstr>
      <vt:lpstr>Badminton Desporto Escolar</vt:lpstr>
      <vt:lpstr>Badminton – Desporto Escolar em 2003</vt:lpstr>
      <vt:lpstr>Badminton – Desporto Escolar</vt:lpstr>
      <vt:lpstr>Badminton Desporto Escolar</vt:lpstr>
      <vt:lpstr>Em 2020 número de praticantes na FPB e Desporto escolar</vt:lpstr>
      <vt:lpstr>% de praticantes da FPB e DE</vt:lpstr>
      <vt:lpstr>Badminton Desporto Escolar % de G. Formação por DRE</vt:lpstr>
      <vt:lpstr>Badminton Desporto Escolar N.º de Equipas de competição por DRE</vt:lpstr>
      <vt:lpstr>Badminton Desporto Escolar</vt:lpstr>
      <vt:lpstr>Média de Jogadores por CAE e Média Nacional</vt:lpstr>
      <vt:lpstr>Média de Jogadores por DRE e Média Nacional</vt:lpstr>
      <vt:lpstr>Badminton – Desporto Escolar</vt:lpstr>
      <vt:lpstr>Apresentação do PowerPoint</vt:lpstr>
      <vt:lpstr>Primeira Lei do Espeleólogo</vt:lpstr>
      <vt:lpstr>Equipa Técnica Nacional</vt:lpstr>
      <vt:lpstr>Jogo de Singulares</vt:lpstr>
      <vt:lpstr>Apresentação do PowerPoint</vt:lpstr>
    </vt:vector>
  </TitlesOfParts>
  <Manager>José de Vila Carvalho</Manager>
  <Company>Ministério da Educação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BADMINTON NA ESCOLA</dc:title>
  <dc:subject>Badminton</dc:subject>
  <dc:creator>José de Vila Carvalho</dc:creator>
  <cp:lastModifiedBy>Jorge Manuel Freire Damásio</cp:lastModifiedBy>
  <cp:revision>242</cp:revision>
  <cp:lastPrinted>1601-01-01T00:00:00Z</cp:lastPrinted>
  <dcterms:created xsi:type="dcterms:W3CDTF">2001-02-14T22:21:21Z</dcterms:created>
  <dcterms:modified xsi:type="dcterms:W3CDTF">2020-10-27T23:13:39Z</dcterms:modified>
</cp:coreProperties>
</file>