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5" r:id="rId16"/>
    <p:sldId id="286" r:id="rId17"/>
    <p:sldId id="284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5" r:id="rId26"/>
    <p:sldId id="296" r:id="rId27"/>
    <p:sldId id="297" r:id="rId28"/>
    <p:sldId id="298" r:id="rId29"/>
    <p:sldId id="300" r:id="rId30"/>
    <p:sldId id="301" r:id="rId31"/>
    <p:sldId id="302" r:id="rId32"/>
    <p:sldId id="303" r:id="rId33"/>
    <p:sldId id="305" r:id="rId34"/>
    <p:sldId id="304" r:id="rId35"/>
    <p:sldId id="309" r:id="rId36"/>
    <p:sldId id="306" r:id="rId37"/>
    <p:sldId id="307" r:id="rId38"/>
    <p:sldId id="308" r:id="rId39"/>
    <p:sldId id="265" r:id="rId40"/>
    <p:sldId id="266" r:id="rId41"/>
    <p:sldId id="264" r:id="rId42"/>
    <p:sldId id="267" r:id="rId43"/>
    <p:sldId id="268" r:id="rId44"/>
    <p:sldId id="269" r:id="rId4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BE6BB-9EDD-402B-BAD7-745BB80BC70A}" v="1804" dt="2022-07-11T01:07:46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8" autoAdjust="0"/>
    <p:restoredTop sz="94660"/>
  </p:normalViewPr>
  <p:slideViewPr>
    <p:cSldViewPr snapToGrid="0" showGuides="1">
      <p:cViewPr>
        <p:scale>
          <a:sx n="104" d="100"/>
          <a:sy n="104" d="100"/>
        </p:scale>
        <p:origin x="-31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73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xmlns="" id="{145EAACE-06B7-1C53-3697-D1DDDD7AB7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594157EB-CE0C-A13F-20CB-2832B89326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BB3A6-112E-4774-BD8C-63D40700A1FC}" type="datetimeFigureOut">
              <a:rPr lang="pt-PT" smtClean="0"/>
              <a:t>12-07-2022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7A83864C-CFAF-5F90-A060-240107E8CD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61584C27-E443-C76E-474A-D2CDBBB9A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2A30-A09A-4E94-B4F4-59D045035E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9816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90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4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5D9F08C-E99E-3808-53D9-7976220C1C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16" y="6387783"/>
            <a:ext cx="923925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EAD766A7-937D-D59D-342E-9E84267DD20D}"/>
              </a:ext>
            </a:extLst>
          </p:cNvPr>
          <p:cNvPicPr/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3933" y="6349048"/>
            <a:ext cx="639445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DDD9550F-E176-10B2-1840-BF70556F74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74" y="6291898"/>
            <a:ext cx="806450" cy="40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1F1CBAA-32AB-CF02-949D-557F96FA3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10844" b="12004"/>
          <a:stretch/>
        </p:blipFill>
        <p:spPr bwMode="auto">
          <a:xfrm>
            <a:off x="624202" y="6313488"/>
            <a:ext cx="1071880" cy="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 descr="Uma imagem com texto&#10;&#10;Descrição gerada automaticamente">
            <a:extLst>
              <a:ext uri="{FF2B5EF4-FFF2-40B4-BE49-F238E27FC236}">
                <a16:creationId xmlns:a16="http://schemas.microsoft.com/office/drawing/2014/main" xmlns="" id="{0DE2D74E-CBCD-B635-3CDC-1943330A4FC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5870" y="6321108"/>
            <a:ext cx="80264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Pré-visualização da imagem">
            <a:extLst>
              <a:ext uri="{FF2B5EF4-FFF2-40B4-BE49-F238E27FC236}">
                <a16:creationId xmlns:a16="http://schemas.microsoft.com/office/drawing/2014/main" xmlns="" id="{F8207C53-398E-1584-9B3E-BD50878B59E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002" y="6292533"/>
            <a:ext cx="585470" cy="40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9938BD2D-D6F4-866A-4CCE-9F2F908A7D9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808961" y="6230938"/>
            <a:ext cx="669290" cy="46355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xmlns="" id="{5C8D51EB-7029-C24B-1237-767C7380E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74500"/>
          <a:stretch/>
        </p:blipFill>
        <p:spPr>
          <a:xfrm>
            <a:off x="742315" y="125634"/>
            <a:ext cx="1219283" cy="11049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3EA1CD78-08B3-805D-BB94-5AA287B06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0" t="41206" r="21631" b="37487"/>
          <a:stretch/>
        </p:blipFill>
        <p:spPr>
          <a:xfrm>
            <a:off x="4863657" y="0"/>
            <a:ext cx="7353063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3CCCBAF2-C822-18AF-E1F1-93B7B51B2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4764" r="-1455"/>
          <a:stretch/>
        </p:blipFill>
        <p:spPr>
          <a:xfrm>
            <a:off x="7782707" y="125634"/>
            <a:ext cx="366697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5BA62CD-F75D-61C7-A0E1-D619FFA0CF81}"/>
              </a:ext>
            </a:extLst>
          </p:cNvPr>
          <p:cNvSpPr txBox="1"/>
          <p:nvPr/>
        </p:nvSpPr>
        <p:spPr>
          <a:xfrm>
            <a:off x="2369975" y="2435288"/>
            <a:ext cx="7100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dirty="0">
                <a:solidFill>
                  <a:schemeClr val="accent1"/>
                </a:solidFill>
              </a:rPr>
              <a:t>Canoagem na Escola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D72BDAE-34BD-8D71-794D-0A9BDBAA4430}"/>
              </a:ext>
            </a:extLst>
          </p:cNvPr>
          <p:cNvSpPr txBox="1"/>
          <p:nvPr/>
        </p:nvSpPr>
        <p:spPr>
          <a:xfrm>
            <a:off x="9246635" y="5234473"/>
            <a:ext cx="248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/>
                </a:solidFill>
              </a:rPr>
              <a:t>Francisco Silva</a:t>
            </a:r>
          </a:p>
          <a:p>
            <a:r>
              <a:rPr lang="pt-PT" dirty="0">
                <a:solidFill>
                  <a:schemeClr val="accent1"/>
                </a:solidFill>
              </a:rPr>
              <a:t>Pedro Reis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C554C64-A1A1-57CC-9F72-F257845A7A3B}"/>
              </a:ext>
            </a:extLst>
          </p:cNvPr>
          <p:cNvSpPr txBox="1"/>
          <p:nvPr/>
        </p:nvSpPr>
        <p:spPr>
          <a:xfrm>
            <a:off x="1233195" y="3393794"/>
            <a:ext cx="9254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accent1">
                    <a:lumMod val="50000"/>
                  </a:schemeClr>
                </a:solidFill>
              </a:rPr>
              <a:t>Processo de ensino-aprendizagem</a:t>
            </a:r>
          </a:p>
        </p:txBody>
      </p:sp>
    </p:spTree>
    <p:extLst>
      <p:ext uri="{BB962C8B-B14F-4D97-AF65-F5344CB8AC3E}">
        <p14:creationId xmlns:p14="http://schemas.microsoft.com/office/powerpoint/2010/main" val="1649121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Pagaia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6232439" y="3655681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dupla</a:t>
            </a:r>
            <a:endParaRPr lang="pt-P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0E375798-64A1-5775-919D-594F65F6A7C3}"/>
              </a:ext>
            </a:extLst>
          </p:cNvPr>
          <p:cNvSpPr txBox="1"/>
          <p:nvPr/>
        </p:nvSpPr>
        <p:spPr>
          <a:xfrm>
            <a:off x="384368" y="2283064"/>
            <a:ext cx="6328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Instrumento utilizado para propulsionar e direcionar a embarcação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Têm formas e dimensões diferentes consoante a especialidade para que foram concebidas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69121E87-E92B-FB50-6E53-84BAACFAE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7" t="65600" r="27500" b="20866"/>
          <a:stretch/>
        </p:blipFill>
        <p:spPr>
          <a:xfrm>
            <a:off x="851750" y="5020830"/>
            <a:ext cx="4309125" cy="640432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22C70B64-A2E7-433C-4882-9261F4EEBD07}"/>
              </a:ext>
            </a:extLst>
          </p:cNvPr>
          <p:cNvSpPr txBox="1"/>
          <p:nvPr/>
        </p:nvSpPr>
        <p:spPr>
          <a:xfrm>
            <a:off x="1077587" y="3818314"/>
            <a:ext cx="174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Utilizada em canoas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xmlns="" id="{32510D02-27B6-8B8C-B8EC-BF1E21EF0054}"/>
              </a:ext>
            </a:extLst>
          </p:cNvPr>
          <p:cNvCxnSpPr>
            <a:cxnSpLocks/>
          </p:cNvCxnSpPr>
          <p:nvPr/>
        </p:nvCxnSpPr>
        <p:spPr>
          <a:xfrm>
            <a:off x="961136" y="5157216"/>
            <a:ext cx="0" cy="93878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xmlns="" id="{635EB7AF-DF32-F300-75FA-96CF26D7B397}"/>
              </a:ext>
            </a:extLst>
          </p:cNvPr>
          <p:cNvCxnSpPr>
            <a:cxnSpLocks/>
          </p:cNvCxnSpPr>
          <p:nvPr/>
        </p:nvCxnSpPr>
        <p:spPr>
          <a:xfrm>
            <a:off x="1223264" y="5169408"/>
            <a:ext cx="0" cy="40651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xmlns="" id="{1FBE1C33-FB7D-4C56-41EF-0F51E476AF8A}"/>
              </a:ext>
            </a:extLst>
          </p:cNvPr>
          <p:cNvCxnSpPr>
            <a:cxnSpLocks/>
          </p:cNvCxnSpPr>
          <p:nvPr/>
        </p:nvCxnSpPr>
        <p:spPr>
          <a:xfrm>
            <a:off x="3706529" y="5137791"/>
            <a:ext cx="0" cy="40651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xmlns="" id="{EAC31276-ED97-2E73-1A69-E0725F9FEC61}"/>
              </a:ext>
            </a:extLst>
          </p:cNvPr>
          <p:cNvCxnSpPr>
            <a:cxnSpLocks/>
          </p:cNvCxnSpPr>
          <p:nvPr/>
        </p:nvCxnSpPr>
        <p:spPr>
          <a:xfrm>
            <a:off x="2509520" y="5175504"/>
            <a:ext cx="0" cy="93878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xmlns="" id="{E8E7CBF2-7BB2-1849-6D88-20412EF8C24B}"/>
              </a:ext>
            </a:extLst>
          </p:cNvPr>
          <p:cNvCxnSpPr>
            <a:cxnSpLocks/>
          </p:cNvCxnSpPr>
          <p:nvPr/>
        </p:nvCxnSpPr>
        <p:spPr>
          <a:xfrm>
            <a:off x="3809698" y="5141965"/>
            <a:ext cx="0" cy="93878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xmlns="" id="{B7D243D3-9EC7-A70C-00C0-CD2BA575823F}"/>
              </a:ext>
            </a:extLst>
          </p:cNvPr>
          <p:cNvSpPr txBox="1"/>
          <p:nvPr/>
        </p:nvSpPr>
        <p:spPr>
          <a:xfrm>
            <a:off x="955040" y="5661262"/>
            <a:ext cx="17492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Punho superior </a:t>
            </a:r>
          </a:p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ou Botão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A6B4D6B4-BEB7-44D2-EE98-ABD52C1B22A7}"/>
              </a:ext>
            </a:extLst>
          </p:cNvPr>
          <p:cNvSpPr txBox="1"/>
          <p:nvPr/>
        </p:nvSpPr>
        <p:spPr>
          <a:xfrm>
            <a:off x="2473981" y="5655166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Punho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xmlns="" id="{F49DA499-C52A-9348-0E0C-AAF4BB2A30EE}"/>
              </a:ext>
            </a:extLst>
          </p:cNvPr>
          <p:cNvSpPr txBox="1"/>
          <p:nvPr/>
        </p:nvSpPr>
        <p:spPr>
          <a:xfrm>
            <a:off x="3795776" y="5658203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Pá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xmlns="" id="{94E47251-30AC-379A-847E-CDB5DB31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t="51959" r="52990" b="41030"/>
          <a:stretch/>
        </p:blipFill>
        <p:spPr>
          <a:xfrm>
            <a:off x="6194732" y="5016496"/>
            <a:ext cx="5268590" cy="649100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xmlns="" id="{091861CF-ABAF-C005-3B59-86B440CCABFE}"/>
              </a:ext>
            </a:extLst>
          </p:cNvPr>
          <p:cNvSpPr txBox="1"/>
          <p:nvPr/>
        </p:nvSpPr>
        <p:spPr>
          <a:xfrm>
            <a:off x="10298356" y="5650082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Pá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A27D24AD-8208-0CF3-7363-74CD42BF712B}"/>
              </a:ext>
            </a:extLst>
          </p:cNvPr>
          <p:cNvSpPr txBox="1"/>
          <p:nvPr/>
        </p:nvSpPr>
        <p:spPr>
          <a:xfrm>
            <a:off x="7034894" y="5628617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Pá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2" name="Conexão reta 51">
            <a:extLst>
              <a:ext uri="{FF2B5EF4-FFF2-40B4-BE49-F238E27FC236}">
                <a16:creationId xmlns:a16="http://schemas.microsoft.com/office/drawing/2014/main" xmlns="" id="{DA1FB85F-09EE-2287-A2F5-5D0FA044E563}"/>
              </a:ext>
            </a:extLst>
          </p:cNvPr>
          <p:cNvCxnSpPr>
            <a:cxnSpLocks/>
          </p:cNvCxnSpPr>
          <p:nvPr/>
        </p:nvCxnSpPr>
        <p:spPr>
          <a:xfrm>
            <a:off x="7735112" y="5327310"/>
            <a:ext cx="0" cy="8472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CaixaDeTexto 53">
            <a:extLst>
              <a:ext uri="{FF2B5EF4-FFF2-40B4-BE49-F238E27FC236}">
                <a16:creationId xmlns:a16="http://schemas.microsoft.com/office/drawing/2014/main" xmlns="" id="{BBBCC694-DDF9-6210-0450-0D6095BDA0B3}"/>
              </a:ext>
            </a:extLst>
          </p:cNvPr>
          <p:cNvSpPr txBox="1"/>
          <p:nvPr/>
        </p:nvSpPr>
        <p:spPr>
          <a:xfrm>
            <a:off x="7683696" y="5599396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Punho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E35774EF-1D9D-7079-DD8F-5A523B759D0B}"/>
              </a:ext>
            </a:extLst>
          </p:cNvPr>
          <p:cNvSpPr txBox="1"/>
          <p:nvPr/>
        </p:nvSpPr>
        <p:spPr>
          <a:xfrm>
            <a:off x="9285038" y="5657839"/>
            <a:ext cx="1749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Punho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xmlns="" id="{5C94351B-01A9-DF07-049E-26CBFA9A433B}"/>
              </a:ext>
            </a:extLst>
          </p:cNvPr>
          <p:cNvSpPr txBox="1"/>
          <p:nvPr/>
        </p:nvSpPr>
        <p:spPr>
          <a:xfrm>
            <a:off x="774474" y="3565286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simples </a:t>
            </a: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(pá)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xmlns="" id="{21B5B741-F336-2344-B791-57A3B49E2961}"/>
              </a:ext>
            </a:extLst>
          </p:cNvPr>
          <p:cNvSpPr txBox="1"/>
          <p:nvPr/>
        </p:nvSpPr>
        <p:spPr>
          <a:xfrm>
            <a:off x="6524801" y="3913009"/>
            <a:ext cx="174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Utilizada em Kayaks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anoagem/Mundiais: Hélder Silva eliminado em C1 1.000 sem desistir de  Tóquio2020 - Desporto - SAPO 24">
            <a:extLst>
              <a:ext uri="{FF2B5EF4-FFF2-40B4-BE49-F238E27FC236}">
                <a16:creationId xmlns:a16="http://schemas.microsoft.com/office/drawing/2014/main" xmlns="" id="{FF87FAED-79B5-332C-8762-6320461E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60" y="3653305"/>
            <a:ext cx="1905000" cy="12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rnando Pimenta tricampeão europeu K1 1000 Canoagem - SL Benfica">
            <a:extLst>
              <a:ext uri="{FF2B5EF4-FFF2-40B4-BE49-F238E27FC236}">
                <a16:creationId xmlns:a16="http://schemas.microsoft.com/office/drawing/2014/main" xmlns="" id="{4F015686-32F3-F292-458F-12F59F6A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81" y="3726122"/>
            <a:ext cx="2228850" cy="12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xmlns="" id="{4EF7ADB1-4EDD-44F7-12E4-445A41113F04}"/>
              </a:ext>
            </a:extLst>
          </p:cNvPr>
          <p:cNvCxnSpPr>
            <a:cxnSpLocks/>
          </p:cNvCxnSpPr>
          <p:nvPr/>
        </p:nvCxnSpPr>
        <p:spPr>
          <a:xfrm>
            <a:off x="8274011" y="5327310"/>
            <a:ext cx="0" cy="8472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Conexão reta 63">
            <a:extLst>
              <a:ext uri="{FF2B5EF4-FFF2-40B4-BE49-F238E27FC236}">
                <a16:creationId xmlns:a16="http://schemas.microsoft.com/office/drawing/2014/main" xmlns="" id="{E156ECEA-B5A8-38DB-3C2E-915912C6CA3D}"/>
              </a:ext>
            </a:extLst>
          </p:cNvPr>
          <p:cNvCxnSpPr>
            <a:cxnSpLocks/>
          </p:cNvCxnSpPr>
          <p:nvPr/>
        </p:nvCxnSpPr>
        <p:spPr>
          <a:xfrm>
            <a:off x="9320385" y="5321309"/>
            <a:ext cx="0" cy="8586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Conexão reta 64">
            <a:extLst>
              <a:ext uri="{FF2B5EF4-FFF2-40B4-BE49-F238E27FC236}">
                <a16:creationId xmlns:a16="http://schemas.microsoft.com/office/drawing/2014/main" xmlns="" id="{C3860F50-A8C5-D9A6-9DBD-904B094C8ADD}"/>
              </a:ext>
            </a:extLst>
          </p:cNvPr>
          <p:cNvCxnSpPr>
            <a:cxnSpLocks/>
          </p:cNvCxnSpPr>
          <p:nvPr/>
        </p:nvCxnSpPr>
        <p:spPr>
          <a:xfrm>
            <a:off x="9859284" y="5321309"/>
            <a:ext cx="0" cy="8472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Conexão reta 67">
            <a:extLst>
              <a:ext uri="{FF2B5EF4-FFF2-40B4-BE49-F238E27FC236}">
                <a16:creationId xmlns:a16="http://schemas.microsoft.com/office/drawing/2014/main" xmlns="" id="{66B13C27-72A8-69B3-442A-DC695576BEF4}"/>
              </a:ext>
            </a:extLst>
          </p:cNvPr>
          <p:cNvCxnSpPr>
            <a:cxnSpLocks/>
          </p:cNvCxnSpPr>
          <p:nvPr/>
        </p:nvCxnSpPr>
        <p:spPr>
          <a:xfrm>
            <a:off x="7400726" y="5320389"/>
            <a:ext cx="0" cy="8472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Conexão reta 68">
            <a:extLst>
              <a:ext uri="{FF2B5EF4-FFF2-40B4-BE49-F238E27FC236}">
                <a16:creationId xmlns:a16="http://schemas.microsoft.com/office/drawing/2014/main" xmlns="" id="{0C4A6B33-21C3-A1EB-5130-3A7672FB496F}"/>
              </a:ext>
            </a:extLst>
          </p:cNvPr>
          <p:cNvCxnSpPr>
            <a:cxnSpLocks/>
          </p:cNvCxnSpPr>
          <p:nvPr/>
        </p:nvCxnSpPr>
        <p:spPr>
          <a:xfrm>
            <a:off x="10229270" y="5303661"/>
            <a:ext cx="0" cy="84720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70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Seleção da pagaia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530291" y="2206484"/>
            <a:ext cx="632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 pagaia deve ser proporcional ao tamanho do praticante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661417" y="2811767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Simples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8DAA199-33B3-F8A2-7E0F-75510BBEA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24" t="28750" r="24459" b="51477"/>
          <a:stretch/>
        </p:blipFill>
        <p:spPr>
          <a:xfrm>
            <a:off x="8351619" y="3150321"/>
            <a:ext cx="3525626" cy="135598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8586241B-1020-C1A4-B6D3-52A5A5B23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31" t="38518" r="45333" b="27111"/>
          <a:stretch/>
        </p:blipFill>
        <p:spPr>
          <a:xfrm>
            <a:off x="3548744" y="3334736"/>
            <a:ext cx="2713998" cy="219216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69D80927-5F61-C64E-9D32-69BA9DF89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93" t="66666" r="25666" b="12275"/>
          <a:stretch/>
        </p:blipFill>
        <p:spPr>
          <a:xfrm>
            <a:off x="5204206" y="4359095"/>
            <a:ext cx="1229045" cy="10831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86B5A63-6DD7-E76A-C8AE-536B80FFF0AB}"/>
              </a:ext>
            </a:extLst>
          </p:cNvPr>
          <p:cNvSpPr txBox="1"/>
          <p:nvPr/>
        </p:nvSpPr>
        <p:spPr>
          <a:xfrm>
            <a:off x="6859042" y="2795806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Dupla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F39F133-F46F-2A20-DC71-0601A797D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65" t="42826" r="61000" b="22285"/>
          <a:stretch/>
        </p:blipFill>
        <p:spPr>
          <a:xfrm>
            <a:off x="7525980" y="3279658"/>
            <a:ext cx="747839" cy="23926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70BEB2B-08EA-DB04-224B-CB1BDC514F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19" b="70463" l="57865" r="70781">
                        <a14:foregroundMark x1="57865" y1="48889" x2="58438" y2="48519"/>
                        <a14:foregroundMark x1="58218" y1="69460" x2="58229" y2="70000"/>
                        <a14:foregroundMark x1="58098" y1="63382" x2="58122" y2="64582"/>
                        <a14:foregroundMark x1="57865" y1="51574" x2="58095" y2="63212"/>
                        <a14:foregroundMark x1="67923" y1="49853" x2="68385" y2="49537"/>
                        <a14:foregroundMark x1="69063" y1="49074" x2="69992" y2="48439"/>
                        <a14:foregroundMark x1="70156" y1="49352" x2="69635" y2="59630"/>
                        <a14:foregroundMark x1="70223" y1="67778" x2="70417" y2="70463"/>
                        <a14:foregroundMark x1="69635" y1="59630" x2="70043" y2="65278"/>
                        <a14:foregroundMark x1="63125" y1="50648" x2="63867" y2="54309"/>
                        <a14:foregroundMark x1="64108" y1="57581" x2="64271" y2="66019"/>
                        <a14:foregroundMark x1="64271" y1="66019" x2="66042" y2="68426"/>
                        <a14:foregroundMark x1="61875" y1="64259" x2="61510" y2="69259"/>
                        <a14:foregroundMark x1="61510" y1="69259" x2="61146" y2="69815"/>
                        <a14:foregroundMark x1="67135" y1="70463" x2="67548" y2="70125"/>
                        <a14:foregroundMark x1="64219" y1="69907" x2="64323" y2="70000"/>
                        <a14:foregroundMark x1="62604" y1="48611" x2="62917" y2="49074"/>
                        <a14:foregroundMark x1="70469" y1="52778" x2="70781" y2="55648"/>
                        <a14:foregroundMark x1="66146" y1="68333" x2="66719" y2="68704"/>
                        <a14:foregroundMark x1="66719" y1="67593" x2="66771" y2="68333"/>
                        <a14:foregroundMark x1="67865" y1="67037" x2="67969" y2="69444"/>
                        <a14:foregroundMark x1="68007" y1="52037" x2="68021" y2="51111"/>
                        <a14:foregroundMark x1="67906" y1="58681" x2="67997" y2="52685"/>
                        <a14:foregroundMark x1="67861" y1="61687" x2="67875" y2="60748"/>
                        <a14:foregroundMark x1="67813" y1="64815" x2="67855" y2="62080"/>
                        <a14:foregroundMark x1="59635" y1="69537" x2="59740" y2="65648"/>
                        <a14:foregroundMark x1="59740" y1="62870" x2="59688" y2="57407"/>
                        <a14:foregroundMark x1="59896" y1="53506" x2="59896" y2="56759"/>
                        <a14:foregroundMark x1="59896" y1="49537" x2="59896" y2="53154"/>
                        <a14:foregroundMark x1="69271" y1="70463" x2="69271" y2="70463"/>
                        <a14:foregroundMark x1="67708" y1="59722" x2="67708" y2="59722"/>
                        <a14:foregroundMark x1="62448" y1="70093" x2="62448" y2="68796"/>
                        <a14:foregroundMark x1="63177" y1="55093" x2="63232" y2="56125"/>
                        <a14:foregroundMark x1="62656" y1="58008" x2="62656" y2="59074"/>
                        <a14:foregroundMark x1="62656" y1="54630" x2="62656" y2="56295"/>
                        <a14:foregroundMark x1="62656" y1="51111" x2="62656" y2="54537"/>
                        <a14:backgroundMark x1="61302" y1="50185" x2="61527" y2="59074"/>
                        <a14:backgroundMark x1="61398" y1="59537" x2="60521" y2="54630"/>
                        <a14:backgroundMark x1="60521" y1="54630" x2="61042" y2="48889"/>
                        <a14:backgroundMark x1="61042" y1="48889" x2="61146" y2="49907"/>
                        <a14:backgroundMark x1="63906" y1="49722" x2="66198" y2="54630"/>
                        <a14:backgroundMark x1="66568" y1="59722" x2="66615" y2="60370"/>
                        <a14:backgroundMark x1="66198" y1="54630" x2="66568" y2="59722"/>
                        <a14:backgroundMark x1="66694" y1="59722" x2="67292" y2="54815"/>
                        <a14:backgroundMark x1="66615" y1="60370" x2="66694" y2="59722"/>
                        <a14:backgroundMark x1="67292" y1="54815" x2="65469" y2="50000"/>
                        <a14:backgroundMark x1="65469" y1="50000" x2="64167" y2="49722"/>
                        <a14:backgroundMark x1="65625" y1="60926" x2="66667" y2="60648"/>
                        <a14:backgroundMark x1="59323" y1="48056" x2="59583" y2="47963"/>
                        <a14:backgroundMark x1="59427" y1="49259" x2="59427" y2="49074"/>
                        <a14:backgroundMark x1="59167" y1="57870" x2="59219" y2="64722"/>
                        <a14:backgroundMark x1="59219" y1="64722" x2="59219" y2="58148"/>
                        <a14:backgroundMark x1="58698" y1="64444" x2="59062" y2="69259"/>
                        <a14:backgroundMark x1="59062" y1="69259" x2="59375" y2="64537"/>
                        <a14:backgroundMark x1="59375" y1="64537" x2="58698" y2="64815"/>
                        <a14:backgroundMark x1="66302" y1="61759" x2="66354" y2="61667"/>
                        <a14:backgroundMark x1="65990" y1="62500" x2="65938" y2="62222"/>
                        <a14:backgroundMark x1="65573" y1="62870" x2="65625" y2="63056"/>
                        <a14:backgroundMark x1="68630" y1="69354" x2="68646" y2="69815"/>
                        <a14:backgroundMark x1="68333" y1="60926" x2="68545" y2="66944"/>
                        <a14:backgroundMark x1="68177" y1="56019" x2="68229" y2="53056"/>
                        <a14:backgroundMark x1="65729" y1="63889" x2="66823" y2="62963"/>
                        <a14:backgroundMark x1="58958" y1="51944" x2="59115" y2="51944"/>
                        <a14:backgroundMark x1="58802" y1="52500" x2="59583" y2="52037"/>
                        <a14:backgroundMark x1="59115" y1="52685" x2="59479" y2="52500"/>
                        <a14:backgroundMark x1="59219" y1="53981" x2="59479" y2="52500"/>
                        <a14:backgroundMark x1="59115" y1="54815" x2="59427" y2="54815"/>
                        <a14:backgroundMark x1="63021" y1="66389" x2="63177" y2="66204"/>
                        <a14:backgroundMark x1="69219" y1="50185" x2="69323" y2="50741"/>
                        <a14:backgroundMark x1="68229" y1="52037" x2="68229" y2="52685"/>
                        <a14:backgroundMark x1="68073" y1="50648" x2="68177" y2="51296"/>
                        <a14:backgroundMark x1="68314" y1="59722" x2="68229" y2="60833"/>
                        <a14:backgroundMark x1="68385" y1="58796" x2="68314" y2="59722"/>
                        <a14:backgroundMark x1="67969" y1="61574" x2="68073" y2="61852"/>
                        <a14:backgroundMark x1="69635" y1="65278" x2="69635" y2="67778"/>
                        <a14:backgroundMark x1="60990" y1="59537" x2="61667" y2="57778"/>
                        <a14:backgroundMark x1="60417" y1="59815" x2="61563" y2="58796"/>
                        <a14:backgroundMark x1="63281" y1="56111" x2="63438" y2="57778"/>
                        <a14:backgroundMark x1="63125" y1="54537" x2="63125" y2="54630"/>
                        <a14:backgroundMark x1="63073" y1="58056" x2="63333" y2="58056"/>
                      </a14:backgroundRemoval>
                    </a14:imgEffect>
                  </a14:imgLayer>
                </a14:imgProps>
              </a:ext>
            </a:extLst>
          </a:blip>
          <a:srcRect l="56799" t="48056" r="28641" b="28445"/>
          <a:stretch/>
        </p:blipFill>
        <p:spPr>
          <a:xfrm>
            <a:off x="799288" y="3387524"/>
            <a:ext cx="2263323" cy="205474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96CE653-1304-9DF0-8D30-75BDAC598511}"/>
              </a:ext>
            </a:extLst>
          </p:cNvPr>
          <p:cNvSpPr txBox="1"/>
          <p:nvPr/>
        </p:nvSpPr>
        <p:spPr>
          <a:xfrm>
            <a:off x="2443222" y="5856753"/>
            <a:ext cx="8247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 pagaia demasiado grande ou pequena vai impedir a aprendizagem correta da técnica.</a:t>
            </a:r>
          </a:p>
        </p:txBody>
      </p:sp>
    </p:spTree>
    <p:extLst>
      <p:ext uri="{BB962C8B-B14F-4D97-AF65-F5344CB8AC3E}">
        <p14:creationId xmlns:p14="http://schemas.microsoft.com/office/powerpoint/2010/main" val="424951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Seleção da pagaia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530291" y="2206484"/>
            <a:ext cx="8837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O tipo de pá a utilizar depende da fase de aprendizagem em que o praticante se encontra.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55688" y="3023618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Simples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86B5A63-6DD7-E76A-C8AE-536B80FFF0AB}"/>
              </a:ext>
            </a:extLst>
          </p:cNvPr>
          <p:cNvSpPr txBox="1"/>
          <p:nvPr/>
        </p:nvSpPr>
        <p:spPr>
          <a:xfrm>
            <a:off x="5103841" y="3023618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Pagaia Dupla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E713F1E-3918-1D25-4B5F-643ABC77B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6" t="54963" r="55250" b="19111"/>
          <a:stretch/>
        </p:blipFill>
        <p:spPr>
          <a:xfrm>
            <a:off x="9602955" y="3591255"/>
            <a:ext cx="2171884" cy="143408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A45ACB0-4076-33A2-0596-A18BBD0C0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74" t="72415" r="30071" b="10945"/>
          <a:stretch/>
        </p:blipFill>
        <p:spPr>
          <a:xfrm>
            <a:off x="6883426" y="3591255"/>
            <a:ext cx="2627959" cy="143408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41E34F4A-4ABF-F0A2-0D07-3250ECE34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97" t="45010" r="26708" b="34079"/>
          <a:stretch/>
        </p:blipFill>
        <p:spPr>
          <a:xfrm>
            <a:off x="5103841" y="3591255"/>
            <a:ext cx="1706303" cy="143408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C5251AD-EE0B-B888-8D71-F05EC37FFFA5}"/>
              </a:ext>
            </a:extLst>
          </p:cNvPr>
          <p:cNvSpPr txBox="1"/>
          <p:nvPr/>
        </p:nvSpPr>
        <p:spPr>
          <a:xfrm>
            <a:off x="3810000" y="5342197"/>
            <a:ext cx="8146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 resistência dos materiais utilizados nas pagaias deve ser ajustado às capacidades físicas dos praticantes e ao tipo de especialidade a que se destina.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CC38CFA-F3E7-395B-A727-EFE1C2EED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66" t="47259" r="35834" b="35852"/>
          <a:stretch/>
        </p:blipFill>
        <p:spPr>
          <a:xfrm>
            <a:off x="806095" y="3479331"/>
            <a:ext cx="3749040" cy="71232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F9C9967C-89BB-AC24-FB95-5A94B72C1116}"/>
              </a:ext>
            </a:extLst>
          </p:cNvPr>
          <p:cNvSpPr/>
          <p:nvPr/>
        </p:nvSpPr>
        <p:spPr>
          <a:xfrm>
            <a:off x="2777490" y="5634585"/>
            <a:ext cx="87630" cy="76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6940CD81-D87B-5947-7835-B8FE9E66D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58" t="37982" r="51417" b="26279"/>
          <a:stretch/>
        </p:blipFill>
        <p:spPr>
          <a:xfrm>
            <a:off x="1267328" y="3974974"/>
            <a:ext cx="1922526" cy="18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3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Manobras e técnica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931612" y="3814749"/>
            <a:ext cx="216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Avançar</a:t>
            </a:r>
          </a:p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Recuar</a:t>
            </a:r>
          </a:p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Deslocamentos laterais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723331" y="2530389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1. Manobras de propulsão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4492691" y="2516210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2. Manobras de equilíbrio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3DFD9CE-F68C-91E1-B57E-8C2C6BAAFAFC}"/>
              </a:ext>
            </a:extLst>
          </p:cNvPr>
          <p:cNvSpPr txBox="1"/>
          <p:nvPr/>
        </p:nvSpPr>
        <p:spPr>
          <a:xfrm>
            <a:off x="931612" y="2839741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Deslocar a embarcação na direção pretendida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89F30A8-2610-37BC-45F3-18130C8D80E4}"/>
              </a:ext>
            </a:extLst>
          </p:cNvPr>
          <p:cNvSpPr txBox="1"/>
          <p:nvPr/>
        </p:nvSpPr>
        <p:spPr>
          <a:xfrm>
            <a:off x="4700972" y="2828650"/>
            <a:ext cx="3159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Manter o praticante e a embarcação em posição estável e favorável à navegação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8053770" y="2516210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3. Condução da embarcação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8295640" y="2885542"/>
            <a:ext cx="3406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Alterar e controlar a direção da embarcação de acordo com a navegação desejada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0EAE1B49-5844-7054-6B24-53F7E2F9E25B}"/>
              </a:ext>
            </a:extLst>
          </p:cNvPr>
          <p:cNvSpPr txBox="1"/>
          <p:nvPr/>
        </p:nvSpPr>
        <p:spPr>
          <a:xfrm>
            <a:off x="4700972" y="3814749"/>
            <a:ext cx="216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Apoio de impulso</a:t>
            </a:r>
          </a:p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Apoio de suspensão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A8678F0A-0B31-151E-5238-AAD0919C5B43}"/>
              </a:ext>
            </a:extLst>
          </p:cNvPr>
          <p:cNvSpPr txBox="1"/>
          <p:nvPr/>
        </p:nvSpPr>
        <p:spPr>
          <a:xfrm>
            <a:off x="8295640" y="3814749"/>
            <a:ext cx="216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Circular à frente</a:t>
            </a:r>
          </a:p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Circular atrás</a:t>
            </a:r>
          </a:p>
        </p:txBody>
      </p:sp>
    </p:spTree>
    <p:extLst>
      <p:ext uri="{BB962C8B-B14F-4D97-AF65-F5344CB8AC3E}">
        <p14:creationId xmlns:p14="http://schemas.microsoft.com/office/powerpoint/2010/main" val="260873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931612" y="2061856"/>
            <a:ext cx="216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Avançar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Pagaiar para a frente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723331" y="1384500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1. Manobras de propulsão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3DFD9CE-F68C-91E1-B57E-8C2C6BAAFAFC}"/>
              </a:ext>
            </a:extLst>
          </p:cNvPr>
          <p:cNvSpPr txBox="1"/>
          <p:nvPr/>
        </p:nvSpPr>
        <p:spPr>
          <a:xfrm>
            <a:off x="931612" y="1693852"/>
            <a:ext cx="3883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Deslocar a embarcação na direção pretendida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4173042" y="4189000"/>
            <a:ext cx="2922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Pagaiar no sentido contrário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Segurar a pagaia da mesma forma e utilizar as costas da pá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Olhar para trás para se controlar a direção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688E49E-6EC0-C87D-9C41-3EEAD27D163B}"/>
              </a:ext>
            </a:extLst>
          </p:cNvPr>
          <p:cNvSpPr txBox="1"/>
          <p:nvPr/>
        </p:nvSpPr>
        <p:spPr>
          <a:xfrm>
            <a:off x="4274252" y="2084225"/>
            <a:ext cx="216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Recuar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Pagaiar para trás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D2C145BB-4455-FA76-60C2-6ADAA8A56882}"/>
              </a:ext>
            </a:extLst>
          </p:cNvPr>
          <p:cNvSpPr txBox="1"/>
          <p:nvPr/>
        </p:nvSpPr>
        <p:spPr>
          <a:xfrm>
            <a:off x="8009266" y="2038058"/>
            <a:ext cx="3611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Deslocamentos laterais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Pagaia de arrasto à direita ou à esquerda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D2C3A76-281F-580A-A8EA-86701151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519" b="77500" l="43438" r="56563">
                        <a14:foregroundMark x1="48854" y1="68148" x2="48906" y2="67963"/>
                        <a14:foregroundMark x1="50000" y1="71019" x2="51042" y2="69444"/>
                        <a14:foregroundMark x1="50833" y1="69537" x2="50833" y2="69537"/>
                        <a14:foregroundMark x1="51510" y1="69074" x2="51510" y2="68704"/>
                        <a14:foregroundMark x1="52031" y1="67963" x2="53073" y2="63519"/>
                        <a14:foregroundMark x1="49531" y1="76667" x2="47656" y2="77500"/>
                        <a14:foregroundMark x1="44427" y1="75556" x2="44010" y2="74722"/>
                        <a14:foregroundMark x1="44063" y1="76204" x2="43542" y2="76019"/>
                        <a14:foregroundMark x1="44219" y1="73241" x2="43438" y2="73056"/>
                        <a14:foregroundMark x1="47500" y1="71111" x2="44635" y2="70926"/>
                        <a14:foregroundMark x1="47656" y1="64815" x2="49271" y2="65000"/>
                        <a14:foregroundMark x1="54577" y1="75236" x2="55208" y2="75282"/>
                        <a14:foregroundMark x1="53333" y1="75147" x2="53671" y2="75171"/>
                        <a14:foregroundMark x1="52115" y1="75059" x2="52520" y2="75088"/>
                        <a14:foregroundMark x1="55625" y1="74630" x2="56146" y2="74630"/>
                        <a14:foregroundMark x1="55852" y1="73115" x2="56563" y2="73241"/>
                        <a14:foregroundMark x1="55313" y1="73056" x2="55313" y2="73056"/>
                        <a14:foregroundMark x1="55625" y1="73148" x2="55625" y2="73148"/>
                        <a14:foregroundMark x1="48854" y1="71944" x2="48750" y2="72870"/>
                        <a14:foregroundMark x1="50208" y1="65093" x2="50208" y2="65093"/>
                        <a14:backgroundMark x1="55052" y1="70185" x2="55000" y2="70556"/>
                        <a14:backgroundMark x1="51042" y1="66389" x2="51094" y2="66111"/>
                        <a14:backgroundMark x1="50521" y1="71944" x2="50469" y2="71944"/>
                        <a14:backgroundMark x1="51250" y1="75000" x2="52135" y2="75000"/>
                        <a14:backgroundMark x1="52552" y1="75000" x2="53385" y2="75000"/>
                        <a14:backgroundMark x1="53698" y1="75093" x2="54688" y2="74907"/>
                        <a14:backgroundMark x1="55104" y1="75000" x2="55625" y2="74630"/>
                        <a14:backgroundMark x1="55781" y1="74537" x2="55781" y2="74537"/>
                        <a14:backgroundMark x1="55521" y1="73796" x2="55677" y2="73704"/>
                        <a14:backgroundMark x1="47135" y1="77222" x2="47344" y2="77130"/>
                        <a14:backgroundMark x1="49063" y1="74907" x2="49063" y2="74907"/>
                        <a14:backgroundMark x1="49115" y1="72407" x2="49167" y2="72407"/>
                        <a14:backgroundMark x1="49792" y1="72593" x2="49844" y2="72963"/>
                        <a14:backgroundMark x1="44479" y1="73704" x2="44583" y2="73796"/>
                        <a14:backgroundMark x1="45677" y1="75278" x2="45781" y2="75278"/>
                      </a14:backgroundRemoval>
                    </a14:imgEffect>
                  </a14:imgLayer>
                </a14:imgProps>
              </a:ext>
            </a:extLst>
          </a:blip>
          <a:srcRect l="43240" t="61522" r="43310" b="22607"/>
          <a:stretch/>
        </p:blipFill>
        <p:spPr>
          <a:xfrm>
            <a:off x="4274252" y="2784103"/>
            <a:ext cx="2424611" cy="12897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BBF883-E7E0-71D6-3C07-06FD23DBA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92" t="38245" r="30614" b="38245"/>
          <a:stretch/>
        </p:blipFill>
        <p:spPr>
          <a:xfrm>
            <a:off x="8009267" y="2858839"/>
            <a:ext cx="3771254" cy="1330161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DDA6288E-DE45-B092-EFDC-5C5EC469A416}"/>
              </a:ext>
            </a:extLst>
          </p:cNvPr>
          <p:cNvSpPr txBox="1"/>
          <p:nvPr/>
        </p:nvSpPr>
        <p:spPr>
          <a:xfrm>
            <a:off x="7879347" y="4188999"/>
            <a:ext cx="3741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Elevar do braço superior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Colocar o braço inferior afastado do kayak e com a pá paralela à embarcação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Puxar a pá na direção do kayak sem tocar na embarcação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Voltar à posição inicial com a pá por dentro ou por fora da água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Repetir as vezes necessárias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68F4773-0DEB-C048-FD1D-28AC791C1B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15" b="76667" l="26615" r="40885">
                        <a14:foregroundMark x1="27813" y1="65000" x2="27031" y2="65000"/>
                        <a14:foregroundMark x1="26823" y1="68148" x2="26615" y2="66944"/>
                        <a14:foregroundMark x1="27552" y1="76759" x2="27969" y2="76574"/>
                        <a14:foregroundMark x1="40677" y1="72593" x2="40885" y2="72593"/>
                      </a14:backgroundRemoval>
                    </a14:imgEffect>
                  </a14:imgLayer>
                </a14:imgProps>
              </a:ext>
            </a:extLst>
          </a:blip>
          <a:srcRect l="26057" t="57870" r="57706" b="21864"/>
          <a:stretch/>
        </p:blipFill>
        <p:spPr>
          <a:xfrm>
            <a:off x="925878" y="2734066"/>
            <a:ext cx="2762203" cy="1389867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1FEC59CA-A8AA-B76D-08E2-E341F91C1274}"/>
              </a:ext>
            </a:extLst>
          </p:cNvPr>
          <p:cNvSpPr txBox="1"/>
          <p:nvPr/>
        </p:nvSpPr>
        <p:spPr>
          <a:xfrm>
            <a:off x="925878" y="4196641"/>
            <a:ext cx="29222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Utilizar a pá para propulsionar a embarcação para a frente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Realizar um ciclo de pagaiada do de cada lado do kayak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Em cada ciclo utilizar a fase aquática e a fase aérea de modo  rentabilizar o esforço </a:t>
            </a:r>
            <a:r>
              <a:rPr lang="pt-PT" sz="1400" dirty="0" err="1">
                <a:solidFill>
                  <a:schemeClr val="accent1">
                    <a:lumMod val="50000"/>
                  </a:schemeClr>
                </a:solidFill>
              </a:rPr>
              <a:t>dispendido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3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1246779" y="2273730"/>
            <a:ext cx="455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Apoio de impulso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Apoiar com as costas da pá estabilizar a embarcação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3DFD9CE-F68C-91E1-B57E-8C2C6BAAFAFC}"/>
              </a:ext>
            </a:extLst>
          </p:cNvPr>
          <p:cNvSpPr txBox="1"/>
          <p:nvPr/>
        </p:nvSpPr>
        <p:spPr>
          <a:xfrm>
            <a:off x="931611" y="1693852"/>
            <a:ext cx="616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Manter o praticante e a embarcação em posição estável e favorável à navegação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688E49E-6EC0-C87D-9C41-3EEAD27D163B}"/>
              </a:ext>
            </a:extLst>
          </p:cNvPr>
          <p:cNvSpPr txBox="1"/>
          <p:nvPr/>
        </p:nvSpPr>
        <p:spPr>
          <a:xfrm>
            <a:off x="6586180" y="2367103"/>
            <a:ext cx="488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Apoio de suspensão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Apoiar a parte concava da pá do lado do desequilíbrio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1FEC59CA-A8AA-B76D-08E2-E341F91C1274}"/>
              </a:ext>
            </a:extLst>
          </p:cNvPr>
          <p:cNvSpPr txBox="1"/>
          <p:nvPr/>
        </p:nvSpPr>
        <p:spPr>
          <a:xfrm>
            <a:off x="1246779" y="5096940"/>
            <a:ext cx="4175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Utilizar a pá para apoiar na água do lado do desequilíbrio embarcação para a frente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Exercer pressão na água sem deixar afundar a pá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DF611B00-98FE-0A0A-D21B-49E70999BC06}"/>
              </a:ext>
            </a:extLst>
          </p:cNvPr>
          <p:cNvSpPr txBox="1"/>
          <p:nvPr/>
        </p:nvSpPr>
        <p:spPr>
          <a:xfrm>
            <a:off x="690208" y="1421751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2. Manobras de equilíbrio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51F7AE2-95FE-BD04-F090-CAF44F98A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4F6"/>
              </a:clrFrom>
              <a:clrTo>
                <a:srgbClr val="F5F4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56" b="81204" l="51198" r="74896">
                        <a14:foregroundMark x1="62917" y1="60000" x2="62917" y2="60000"/>
                        <a14:foregroundMark x1="62292" y1="59352" x2="62292" y2="59352"/>
                        <a14:foregroundMark x1="63542" y1="58241" x2="63542" y2="58241"/>
                        <a14:foregroundMark x1="63698" y1="58241" x2="63698" y2="58241"/>
                        <a14:foregroundMark x1="63906" y1="58241" x2="63802" y2="60185"/>
                        <a14:foregroundMark x1="63542" y1="58241" x2="63281" y2="58056"/>
                        <a14:foregroundMark x1="51771" y1="64815" x2="53385" y2="68519"/>
                        <a14:foregroundMark x1="53385" y1="68519" x2="55729" y2="69074"/>
                        <a14:foregroundMark x1="55729" y1="69074" x2="56927" y2="68611"/>
                        <a14:foregroundMark x1="72308" y1="75521" x2="74167" y2="76944"/>
                        <a14:foregroundMark x1="70417" y1="74074" x2="71703" y2="75058"/>
                        <a14:foregroundMark x1="72083" y1="71296" x2="72552" y2="72037"/>
                        <a14:foregroundMark x1="72292" y1="77130" x2="72708" y2="79537"/>
                        <a14:foregroundMark x1="70430" y1="76629" x2="68542" y2="77130"/>
                        <a14:foregroundMark x1="65707" y1="76551" x2="65365" y2="76481"/>
                        <a14:foregroundMark x1="68542" y1="77130" x2="65748" y2="76559"/>
                        <a14:foregroundMark x1="64219" y1="74630" x2="65000" y2="79167"/>
                        <a14:foregroundMark x1="65000" y1="79167" x2="64365" y2="79565"/>
                        <a14:foregroundMark x1="61282" y1="80675" x2="60834" y2="80609"/>
                        <a14:foregroundMark x1="57953" y1="77573" x2="57500" y2="76574"/>
                        <a14:foregroundMark x1="58403" y1="78567" x2="58021" y2="77724"/>
                        <a14:foregroundMark x1="59219" y1="80370" x2="58480" y2="78738"/>
                        <a14:foregroundMark x1="58720" y1="71667" x2="59041" y2="70376"/>
                        <a14:foregroundMark x1="57500" y1="76574" x2="58651" y2="71944"/>
                        <a14:foregroundMark x1="59164" y1="72421" x2="59583" y2="72315"/>
                        <a14:foregroundMark x1="58490" y1="72593" x2="59149" y2="72426"/>
                        <a14:foregroundMark x1="51250" y1="76019" x2="53646" y2="76389"/>
                        <a14:foregroundMark x1="53646" y1="76389" x2="56042" y2="75000"/>
                        <a14:foregroundMark x1="56042" y1="75000" x2="57240" y2="76389"/>
                        <a14:foregroundMark x1="57813" y1="77778" x2="56406" y2="78611"/>
                        <a14:foregroundMark x1="54427" y1="74352" x2="54844" y2="74537"/>
                        <a14:foregroundMark x1="57083" y1="74444" x2="57083" y2="74444"/>
                        <a14:foregroundMark x1="73333" y1="74630" x2="73333" y2="74630"/>
                        <a14:foregroundMark x1="72708" y1="73148" x2="72708" y2="73148"/>
                        <a14:foregroundMark x1="72917" y1="73056" x2="73281" y2="73519"/>
                        <a14:foregroundMark x1="73021" y1="72130" x2="72969" y2="72130"/>
                        <a14:foregroundMark x1="74323" y1="74167" x2="73958" y2="74352"/>
                        <a14:foregroundMark x1="74844" y1="75278" x2="74896" y2="75000"/>
                        <a14:foregroundMark x1="71302" y1="76019" x2="70833" y2="76574"/>
                        <a14:foregroundMark x1="72448" y1="76204" x2="72396" y2="76759"/>
                        <a14:foregroundMark x1="59479" y1="80556" x2="59844" y2="80556"/>
                        <a14:foregroundMark x1="60365" y1="81019" x2="60469" y2="81111"/>
                        <a14:foregroundMark x1="61406" y1="81204" x2="61927" y2="81111"/>
                        <a14:foregroundMark x1="62604" y1="80833" x2="62917" y2="80648"/>
                        <a14:foregroundMark x1="63229" y1="80463" x2="63438" y2="80463"/>
                        <a14:foregroundMark x1="63542" y1="80370" x2="63750" y2="80370"/>
                        <a14:foregroundMark x1="63802" y1="80185" x2="63958" y2="80093"/>
                        <a14:foregroundMark x1="64063" y1="80000" x2="64219" y2="79815"/>
                        <a14:foregroundMark x1="60573" y1="81204" x2="61094" y2="81204"/>
                        <a14:foregroundMark x1="59948" y1="76759" x2="60104" y2="76759"/>
                        <a14:foregroundMark x1="60313" y1="76852" x2="60573" y2="76944"/>
                        <a14:foregroundMark x1="60781" y1="77130" x2="61406" y2="77778"/>
                        <a14:backgroundMark x1="59375" y1="78981" x2="59818" y2="78916"/>
                        <a14:backgroundMark x1="62995" y1="79517" x2="62362" y2="79820"/>
                        <a14:backgroundMark x1="64115" y1="78981" x2="63296" y2="79373"/>
                        <a14:backgroundMark x1="63245" y1="79544" x2="63611" y2="79398"/>
                        <a14:backgroundMark x1="62332" y1="79908" x2="62952" y2="79660"/>
                        <a14:backgroundMark x1="59583" y1="78981" x2="59323" y2="78611"/>
                        <a14:backgroundMark x1="58438" y1="72037" x2="58698" y2="72037"/>
                        <a14:backgroundMark x1="59062" y1="71944" x2="59062" y2="71852"/>
                        <a14:backgroundMark x1="59479" y1="71667" x2="59479" y2="71944"/>
                        <a14:backgroundMark x1="58802" y1="71389" x2="58802" y2="71389"/>
                        <a14:backgroundMark x1="58802" y1="77222" x2="58958" y2="77130"/>
                        <a14:backgroundMark x1="59323" y1="79537" x2="59740" y2="79907"/>
                        <a14:backgroundMark x1="60104" y1="80556" x2="60781" y2="80741"/>
                        <a14:backgroundMark x1="58333" y1="76111" x2="58490" y2="75926"/>
                        <a14:backgroundMark x1="65521" y1="75463" x2="65208" y2="74259"/>
                        <a14:backgroundMark x1="65625" y1="70741" x2="65469" y2="70556"/>
                        <a14:backgroundMark x1="67656" y1="75093" x2="68333" y2="74907"/>
                        <a14:backgroundMark x1="71823" y1="74444" x2="71510" y2="74630"/>
                        <a14:backgroundMark x1="57500" y1="80556" x2="57083" y2="80278"/>
                        <a14:backgroundMark x1="67448" y1="79815" x2="66771" y2="80463"/>
                        <a14:backgroundMark x1="65625" y1="79907" x2="65573" y2="79815"/>
                        <a14:backgroundMark x1="64844" y1="80185" x2="65000" y2="79815"/>
                        <a14:backgroundMark x1="67396" y1="78704" x2="67240" y2="79167"/>
                      </a14:backgroundRemoval>
                    </a14:imgEffect>
                  </a14:imgLayer>
                </a14:imgProps>
              </a:ext>
            </a:extLst>
          </a:blip>
          <a:srcRect l="50000" t="57457" r="24227" b="18599"/>
          <a:stretch/>
        </p:blipFill>
        <p:spPr>
          <a:xfrm>
            <a:off x="1576768" y="3207903"/>
            <a:ext cx="3205089" cy="16749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36CF96F-9ACB-930A-C605-4AFDD26C0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AFD"/>
              </a:clrFrom>
              <a:clrTo>
                <a:srgbClr val="FEFA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56" b="62778" l="50313" r="72604">
                        <a14:foregroundMark x1="56198" y1="46019" x2="54688" y2="46204"/>
                        <a14:foregroundMark x1="56563" y1="46111" x2="55885" y2="43889"/>
                        <a14:foregroundMark x1="53115" y1="41082" x2="52552" y2="40648"/>
                        <a14:foregroundMark x1="71146" y1="58796" x2="72552" y2="60000"/>
                        <a14:foregroundMark x1="69427" y1="55741" x2="69427" y2="55741"/>
                        <a14:foregroundMark x1="72344" y1="56296" x2="72760" y2="56204"/>
                        <a14:foregroundMark x1="69427" y1="55833" x2="69688" y2="56204"/>
                        <a14:foregroundMark x1="69740" y1="56759" x2="70990" y2="56204"/>
                        <a14:foregroundMark x1="50313" y1="59815" x2="50938" y2="59815"/>
                        <a14:foregroundMark x1="51302" y1="60000" x2="52188" y2="59537"/>
                        <a14:foregroundMark x1="52396" y1="59444" x2="53385" y2="59444"/>
                        <a14:foregroundMark x1="53646" y1="59630" x2="54271" y2="59167"/>
                        <a14:foregroundMark x1="54219" y1="58796" x2="55625" y2="59722"/>
                        <a14:foregroundMark x1="53750" y1="60370" x2="53542" y2="60370"/>
                        <a14:foregroundMark x1="63958" y1="45556" x2="63958" y2="45556"/>
                        <a14:foregroundMark x1="62083" y1="59907" x2="63542" y2="59815"/>
                        <a14:foregroundMark x1="57500" y1="54815" x2="57500" y2="54815"/>
                        <a14:foregroundMark x1="57135" y1="54537" x2="57135" y2="54537"/>
                        <a14:foregroundMark x1="56458" y1="54444" x2="56458" y2="54444"/>
                        <a14:foregroundMark x1="56146" y1="54537" x2="56042" y2="54537"/>
                        <a14:foregroundMark x1="55573" y1="54907" x2="55573" y2="54907"/>
                        <a14:foregroundMark x1="55313" y1="55833" x2="55313" y2="55833"/>
                        <a14:foregroundMark x1="55469" y1="57500" x2="55469" y2="57500"/>
                        <a14:foregroundMark x1="55521" y1="58796" x2="55521" y2="58796"/>
                        <a14:foregroundMark x1="56302" y1="60833" x2="56302" y2="60833"/>
                        <a14:foregroundMark x1="56458" y1="61389" x2="56615" y2="61759"/>
                        <a14:foregroundMark x1="57083" y1="62500" x2="57344" y2="62778"/>
                        <a14:foregroundMark x1="54311" y1="43694" x2="54748" y2="44040"/>
                        <a14:foregroundMark x1="53457" y1="42851" x2="53802" y2="43056"/>
                        <a14:foregroundMark x1="52656" y1="42500" x2="52812" y2="42593"/>
                        <a14:foregroundMark x1="64427" y1="59167" x2="64427" y2="59167"/>
                        <a14:foregroundMark x1="64167" y1="58611" x2="64167" y2="58611"/>
                        <a14:foregroundMark x1="63750" y1="58426" x2="63750" y2="58426"/>
                        <a14:foregroundMark x1="63438" y1="58611" x2="63646" y2="58611"/>
                        <a14:foregroundMark x1="62552" y1="48148" x2="62552" y2="48148"/>
                        <a14:foregroundMark x1="63177" y1="48889" x2="63177" y2="48889"/>
                        <a14:backgroundMark x1="53105" y1="41943" x2="53646" y2="42500"/>
                        <a14:backgroundMark x1="52656" y1="41481" x2="52970" y2="41804"/>
                        <a14:backgroundMark x1="53958" y1="42963" x2="54531" y2="43148"/>
                        <a14:backgroundMark x1="54844" y1="43796" x2="55208" y2="43889"/>
                        <a14:backgroundMark x1="52656" y1="43611" x2="52812" y2="43704"/>
                        <a14:backgroundMark x1="65833" y1="59259" x2="65938" y2="59167"/>
                        <a14:backgroundMark x1="62500" y1="57407" x2="62604" y2="57407"/>
                        <a14:backgroundMark x1="62396" y1="49167" x2="62448" y2="49167"/>
                        <a14:backgroundMark x1="62604" y1="49907" x2="62604" y2="49907"/>
                        <a14:backgroundMark x1="62656" y1="47407" x2="62656" y2="47407"/>
                      </a14:backgroundRemoval>
                    </a14:imgEffect>
                  </a14:imgLayer>
                </a14:imgProps>
              </a:ext>
            </a:extLst>
          </a:blip>
          <a:srcRect l="49923" t="39865" r="26338" b="35713"/>
          <a:stretch/>
        </p:blipFill>
        <p:spPr>
          <a:xfrm>
            <a:off x="7185535" y="2951878"/>
            <a:ext cx="3429697" cy="198471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47671AD8-9484-52D9-9AAB-AFFC9BA028C3}"/>
              </a:ext>
            </a:extLst>
          </p:cNvPr>
          <p:cNvSpPr txBox="1"/>
          <p:nvPr/>
        </p:nvSpPr>
        <p:spPr>
          <a:xfrm>
            <a:off x="6586180" y="5096940"/>
            <a:ext cx="4175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Técnica utilizada em grandes volumes de água, quando o centro de gravidade se encontra abaixo da superfície da água</a:t>
            </a:r>
          </a:p>
        </p:txBody>
      </p:sp>
    </p:spTree>
    <p:extLst>
      <p:ext uri="{BB962C8B-B14F-4D97-AF65-F5344CB8AC3E}">
        <p14:creationId xmlns:p14="http://schemas.microsoft.com/office/powerpoint/2010/main" val="401166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1246779" y="2160606"/>
            <a:ext cx="4551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Circular à frente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Permite a rotação da proa do kayak na direção oposta à manobra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3DFD9CE-F68C-91E1-B57E-8C2C6BAAFAFC}"/>
              </a:ext>
            </a:extLst>
          </p:cNvPr>
          <p:cNvSpPr txBox="1"/>
          <p:nvPr/>
        </p:nvSpPr>
        <p:spPr>
          <a:xfrm>
            <a:off x="931611" y="1693852"/>
            <a:ext cx="616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Alterar e controlar a direção da embarcação de acordo com a navegação desejada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688E49E-6EC0-C87D-9C41-3EEAD27D163B}"/>
              </a:ext>
            </a:extLst>
          </p:cNvPr>
          <p:cNvSpPr txBox="1"/>
          <p:nvPr/>
        </p:nvSpPr>
        <p:spPr>
          <a:xfrm>
            <a:off x="6895265" y="2182653"/>
            <a:ext cx="4887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Circular atrás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Permite a rotação da popa do kayak na direção oposta à manobra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1FEC59CA-A8AA-B76D-08E2-E341F91C1274}"/>
              </a:ext>
            </a:extLst>
          </p:cNvPr>
          <p:cNvSpPr txBox="1"/>
          <p:nvPr/>
        </p:nvSpPr>
        <p:spPr>
          <a:xfrm>
            <a:off x="1013211" y="5021523"/>
            <a:ext cx="5302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A pá descreve um arco de círculo à frente do corpo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Movimento contínuo da pá, começando o mais próximo da proa e afastando-se progressivamente do kayak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Utilizado frequentemente para corrigir a direção quando o kayak se desloca para a frente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A2AF1B3-E41D-222F-861E-8E82716B79D4}"/>
              </a:ext>
            </a:extLst>
          </p:cNvPr>
          <p:cNvSpPr txBox="1"/>
          <p:nvPr/>
        </p:nvSpPr>
        <p:spPr>
          <a:xfrm>
            <a:off x="784290" y="1419822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3. Condução da embarcação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B06934F-4C5F-6677-6640-953FD238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322" y="3010457"/>
            <a:ext cx="2725148" cy="2066723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D06E9078-E001-2CA4-DB37-20CAEE0CC5E7}"/>
              </a:ext>
            </a:extLst>
          </p:cNvPr>
          <p:cNvGrpSpPr/>
          <p:nvPr/>
        </p:nvGrpSpPr>
        <p:grpSpPr>
          <a:xfrm>
            <a:off x="7870529" y="3010457"/>
            <a:ext cx="2655739" cy="2066723"/>
            <a:chOff x="7591295" y="3198100"/>
            <a:chExt cx="2655739" cy="2066723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xmlns="" id="{45CE30DE-866E-0F99-9F81-7B101AD3B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685" b="65556" l="53542" r="73125">
                          <a14:foregroundMark x1="53542" y1="52963" x2="54531" y2="52685"/>
                          <a14:foregroundMark x1="54488" y1="61295" x2="54688" y2="62315"/>
                          <a14:foregroundMark x1="53125" y1="54352" x2="53445" y2="55984"/>
                          <a14:foregroundMark x1="54688" y1="62315" x2="56302" y2="65556"/>
                          <a14:foregroundMark x1="69844" y1="40463" x2="70228" y2="41732"/>
                          <a14:foregroundMark x1="71615" y1="52963" x2="73333" y2="53241"/>
                          <a14:foregroundMark x1="72865" y1="51019" x2="72969" y2="51759"/>
                          <a14:foregroundMark x1="55781" y1="48611" x2="59062" y2="43148"/>
                          <a14:foregroundMark x1="59062" y1="43148" x2="62969" y2="40556"/>
                          <a14:foregroundMark x1="62969" y1="40556" x2="58750" y2="39815"/>
                          <a14:foregroundMark x1="58750" y1="39815" x2="56615" y2="45926"/>
                          <a14:foregroundMark x1="56615" y1="45926" x2="59479" y2="39630"/>
                          <a14:foregroundMark x1="59479" y1="39630" x2="60104" y2="39537"/>
                          <a14:foregroundMark x1="62813" y1="38333" x2="59583" y2="39259"/>
                          <a14:foregroundMark x1="62760" y1="37870" x2="58854" y2="38981"/>
                          <a14:foregroundMark x1="58854" y1="38981" x2="56510" y2="45463"/>
                          <a14:foregroundMark x1="56510" y1="45463" x2="56042" y2="48148"/>
                          <a14:foregroundMark x1="58385" y1="40370" x2="55885" y2="47963"/>
                          <a14:foregroundMark x1="57917" y1="45370" x2="57135" y2="47963"/>
                          <a14:foregroundMark x1="56823" y1="47870" x2="57240" y2="48981"/>
                          <a14:foregroundMark x1="58021" y1="41019" x2="57083" y2="42870"/>
                          <a14:foregroundMark x1="60573" y1="38333" x2="62240" y2="37963"/>
                          <a14:foregroundMark x1="59896" y1="38611" x2="62760" y2="37963"/>
                          <a14:foregroundMark x1="63021" y1="38241" x2="63177" y2="37685"/>
                          <a14:foregroundMark x1="63073" y1="40278" x2="63177" y2="39815"/>
                          <a14:foregroundMark x1="63490" y1="39259" x2="63750" y2="39259"/>
                          <a14:backgroundMark x1="70104" y1="41852" x2="72240" y2="48148"/>
                          <a14:backgroundMark x1="72240" y1="48148" x2="72396" y2="49074"/>
                          <a14:backgroundMark x1="72604" y1="49630" x2="72448" y2="49722"/>
                          <a14:backgroundMark x1="53542" y1="55926" x2="54375" y2="60093"/>
                          <a14:backgroundMark x1="54323" y1="60000" x2="54583" y2="60556"/>
                          <a14:backgroundMark x1="54427" y1="60741" x2="54583" y2="61204"/>
                          <a14:backgroundMark x1="53385" y1="55463" x2="53698" y2="55648"/>
                        </a14:backgroundRemoval>
                      </a14:imgEffect>
                    </a14:imgLayer>
                  </a14:imgProps>
                </a:ext>
              </a:extLst>
            </a:blip>
            <a:srcRect l="52446" t="36701" r="26031" b="33163"/>
            <a:stretch/>
          </p:blipFill>
          <p:spPr>
            <a:xfrm>
              <a:off x="7622932" y="3198100"/>
              <a:ext cx="2624102" cy="2066723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xmlns="" id="{04D36E77-D486-A555-A00B-64A1D010BEB6}"/>
                </a:ext>
              </a:extLst>
            </p:cNvPr>
            <p:cNvSpPr txBox="1"/>
            <p:nvPr/>
          </p:nvSpPr>
          <p:spPr>
            <a:xfrm>
              <a:off x="7591295" y="3945156"/>
              <a:ext cx="5817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dirty="0"/>
                <a:t>popa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8A382B99-F906-B252-6446-A3F0FC8E3744}"/>
              </a:ext>
            </a:extLst>
          </p:cNvPr>
          <p:cNvSpPr txBox="1"/>
          <p:nvPr/>
        </p:nvSpPr>
        <p:spPr>
          <a:xfrm>
            <a:off x="6730380" y="5074218"/>
            <a:ext cx="5217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A pá descreve um arco de círculo atrás do corpo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Movimento contínuo da pá, começando o mais próximo da popa e afastando-se progressivamente do kayak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200" dirty="0">
                <a:solidFill>
                  <a:schemeClr val="accent1">
                    <a:lumMod val="50000"/>
                  </a:schemeClr>
                </a:solidFill>
              </a:rPr>
              <a:t>Utilizado frequentemente para corrigir a direção quando se realiza a retropulsão o kayak</a:t>
            </a:r>
          </a:p>
        </p:txBody>
      </p:sp>
    </p:spTree>
    <p:extLst>
      <p:ext uri="{BB962C8B-B14F-4D97-AF65-F5344CB8AC3E}">
        <p14:creationId xmlns:p14="http://schemas.microsoft.com/office/powerpoint/2010/main" val="213778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2052344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Propulsão para a frente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5558244" y="3114609"/>
            <a:ext cx="296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Princípios técnicos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5558244" y="3725006"/>
            <a:ext cx="629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força é aplica pelos braços e tronco</a:t>
            </a:r>
          </a:p>
          <a:p>
            <a:endParaRPr lang="pt-PT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força produzida é transmitida à embarcação pelas pernas e pela bacia </a:t>
            </a:r>
          </a:p>
        </p:txBody>
      </p:sp>
      <p:pic>
        <p:nvPicPr>
          <p:cNvPr id="3074" name="Picture 2" descr="Fernando Pimenta e João Duarte conquistam ouro em K2 1.000 em Racice">
            <a:extLst>
              <a:ext uri="{FF2B5EF4-FFF2-40B4-BE49-F238E27FC236}">
                <a16:creationId xmlns:a16="http://schemas.microsoft.com/office/drawing/2014/main" xmlns="" id="{99C4BD62-A1AE-B3CE-49E8-73D30988E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/>
          <a:stretch/>
        </p:blipFill>
        <p:spPr bwMode="auto">
          <a:xfrm>
            <a:off x="679375" y="2938095"/>
            <a:ext cx="4738450" cy="212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15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2052344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Propulsão para a frente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3629769" y="2396524"/>
            <a:ext cx="76340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Ciclo de pagaiada</a:t>
            </a:r>
          </a:p>
          <a:p>
            <a:r>
              <a:rPr lang="pt-PT" sz="2000" dirty="0">
                <a:solidFill>
                  <a:schemeClr val="accent1">
                    <a:lumMod val="50000"/>
                  </a:schemeClr>
                </a:solidFill>
              </a:rPr>
              <a:t>Movimento de propulsão do lado direito e lado esquerdo do kayak.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cada fase de propulsão corresponde uma fase aérea do lado oposto da embarcação.</a:t>
            </a:r>
          </a:p>
          <a:p>
            <a:endParaRPr lang="pt-P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3629769" y="3458353"/>
            <a:ext cx="181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Fase aquática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2ADA9C5-7228-054B-2A2C-F928ABA5F2B5}"/>
              </a:ext>
            </a:extLst>
          </p:cNvPr>
          <p:cNvSpPr txBox="1"/>
          <p:nvPr/>
        </p:nvSpPr>
        <p:spPr>
          <a:xfrm>
            <a:off x="8151176" y="3458353"/>
            <a:ext cx="181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Fase aérea</a:t>
            </a:r>
          </a:p>
        </p:txBody>
      </p:sp>
      <p:pic>
        <p:nvPicPr>
          <p:cNvPr id="4098" name="Picture 2" descr="Portela e Pimenta apurados à primeira em Tóquio - Opraticante.pt">
            <a:extLst>
              <a:ext uri="{FF2B5EF4-FFF2-40B4-BE49-F238E27FC236}">
                <a16:creationId xmlns:a16="http://schemas.microsoft.com/office/drawing/2014/main" xmlns="" id="{625C2AAD-ACBD-9BC4-30EE-848B43B5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56" y="3896080"/>
            <a:ext cx="3155141" cy="209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noagem-JoanaVasconcelos-27-09-2020">
            <a:extLst>
              <a:ext uri="{FF2B5EF4-FFF2-40B4-BE49-F238E27FC236}">
                <a16:creationId xmlns:a16="http://schemas.microsoft.com/office/drawing/2014/main" xmlns="" id="{86917A69-3FE7-CD37-5271-0722D9815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16" y="3924234"/>
            <a:ext cx="2099603" cy="209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4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720168" y="1441711"/>
            <a:ext cx="763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Ciclo de pagaiada</a:t>
            </a:r>
          </a:p>
          <a:p>
            <a:r>
              <a:rPr lang="pt-PT" sz="2400" b="1" dirty="0">
                <a:solidFill>
                  <a:schemeClr val="accent1">
                    <a:lumMod val="50000"/>
                  </a:schemeClr>
                </a:solidFill>
              </a:rPr>
              <a:t>Fase aquática</a:t>
            </a:r>
          </a:p>
          <a:p>
            <a:endParaRPr lang="pt-P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3780239" y="1949542"/>
            <a:ext cx="73353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Ataque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Inicia-se com a entrada da pá na água e termina quando a pá está toda submersa</a:t>
            </a:r>
          </a:p>
        </p:txBody>
      </p:sp>
      <p:pic>
        <p:nvPicPr>
          <p:cNvPr id="4098" name="Picture 2" descr="Portela e Pimenta apurados à primeira em Tóquio - Opraticante.pt">
            <a:extLst>
              <a:ext uri="{FF2B5EF4-FFF2-40B4-BE49-F238E27FC236}">
                <a16:creationId xmlns:a16="http://schemas.microsoft.com/office/drawing/2014/main" xmlns="" id="{625C2AAD-ACBD-9BC4-30EE-848B43B5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6" y="2301025"/>
            <a:ext cx="1526271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4369CCC-3CE1-C1FF-7E12-2C86E61101A0}"/>
              </a:ext>
            </a:extLst>
          </p:cNvPr>
          <p:cNvSpPr txBox="1"/>
          <p:nvPr/>
        </p:nvSpPr>
        <p:spPr>
          <a:xfrm>
            <a:off x="3877427" y="5000790"/>
            <a:ext cx="676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pá entra na água o mais à frente possível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braço da frente está praticamente em extensão, com a mão ligeiramente abaixo do ombro </a:t>
            </a:r>
          </a:p>
        </p:txBody>
      </p:sp>
      <p:pic>
        <p:nvPicPr>
          <p:cNvPr id="5122" name="Picture 2" descr="Mundiais: Fernando Pimenta campeão do mundo de K1 5.000 metros">
            <a:extLst>
              <a:ext uri="{FF2B5EF4-FFF2-40B4-BE49-F238E27FC236}">
                <a16:creationId xmlns:a16="http://schemas.microsoft.com/office/drawing/2014/main" xmlns="" id="{0FE3568C-BCA5-8231-26BA-53C7486D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85" y="2883068"/>
            <a:ext cx="3735705" cy="20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ernando Pimenta conquista o bronze em K1 5.000 na Taça do Mundo da Hungria  – Observador">
            <a:extLst>
              <a:ext uri="{FF2B5EF4-FFF2-40B4-BE49-F238E27FC236}">
                <a16:creationId xmlns:a16="http://schemas.microsoft.com/office/drawing/2014/main" xmlns="" id="{AC09B775-7701-FD57-EFB2-4D6D4A7B3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19080" r="33985" b="16445"/>
          <a:stretch/>
        </p:blipFill>
        <p:spPr bwMode="auto">
          <a:xfrm>
            <a:off x="3877427" y="2898842"/>
            <a:ext cx="1669073" cy="206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51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Transporte de material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F0D7E6A-E8BA-434E-442B-F753188D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765" t="50188" r="22322" b="34286"/>
          <a:stretch/>
        </p:blipFill>
        <p:spPr>
          <a:xfrm>
            <a:off x="8490859" y="2387787"/>
            <a:ext cx="2789528" cy="144048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02F7A0CF-9CC0-5868-8A3C-05D770D3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747501" y="4570020"/>
            <a:ext cx="3011685" cy="132904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64BCC7D9-5E6B-13F2-674A-3B25BE36C1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250" t="54815" r="59052" b="15408"/>
          <a:stretch/>
        </p:blipFill>
        <p:spPr>
          <a:xfrm>
            <a:off x="5174515" y="2183989"/>
            <a:ext cx="2157651" cy="177536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21442FC6-DC73-4333-AED9-9E5B72DDE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919" t="30074" r="22925" b="45556"/>
          <a:stretch/>
        </p:blipFill>
        <p:spPr>
          <a:xfrm>
            <a:off x="8701096" y="4445991"/>
            <a:ext cx="2579291" cy="145953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8490859" y="5905524"/>
            <a:ext cx="3219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Ao ombro, passando um braço por cima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8595977" y="3920109"/>
            <a:ext cx="278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Pelo poço, agarrando na gola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3BF2056A-EC81-4A43-EA96-DFE40D4DB71B}"/>
              </a:ext>
            </a:extLst>
          </p:cNvPr>
          <p:cNvSpPr txBox="1"/>
          <p:nvPr/>
        </p:nvSpPr>
        <p:spPr>
          <a:xfrm>
            <a:off x="4293913" y="3920109"/>
            <a:ext cx="3918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pares, agarrando nas pegas ou na embarcação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4522286" y="5866219"/>
            <a:ext cx="292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Ao ombro, apoiando no interior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Autonomia dos praticantes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Tipo e características do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Distância a percorrer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Características do local e acesso à água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3A4BD565-0AE1-4F0E-3CB3-C3F90524D16D}"/>
              </a:ext>
            </a:extLst>
          </p:cNvPr>
          <p:cNvSpPr txBox="1"/>
          <p:nvPr/>
        </p:nvSpPr>
        <p:spPr>
          <a:xfrm>
            <a:off x="4372423" y="2133079"/>
            <a:ext cx="84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K1</a:t>
            </a:r>
          </a:p>
        </p:txBody>
      </p:sp>
    </p:spTree>
    <p:extLst>
      <p:ext uri="{BB962C8B-B14F-4D97-AF65-F5344CB8AC3E}">
        <p14:creationId xmlns:p14="http://schemas.microsoft.com/office/powerpoint/2010/main" val="3424034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720168" y="1441711"/>
            <a:ext cx="763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Ciclo de pagaiada</a:t>
            </a:r>
          </a:p>
          <a:p>
            <a:r>
              <a:rPr lang="pt-PT" sz="2400" b="1" dirty="0">
                <a:solidFill>
                  <a:schemeClr val="accent1">
                    <a:lumMod val="50000"/>
                  </a:schemeClr>
                </a:solidFill>
              </a:rPr>
              <a:t>Fase aquática</a:t>
            </a:r>
          </a:p>
          <a:p>
            <a:endParaRPr lang="pt-P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3780238" y="1949542"/>
            <a:ext cx="76915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Tração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Inicia-se quando a pá está totalmente submersa e termina quando começa a sair da água</a:t>
            </a:r>
          </a:p>
        </p:txBody>
      </p:sp>
      <p:pic>
        <p:nvPicPr>
          <p:cNvPr id="4098" name="Picture 2" descr="Portela e Pimenta apurados à primeira em Tóquio - Opraticante.pt">
            <a:extLst>
              <a:ext uri="{FF2B5EF4-FFF2-40B4-BE49-F238E27FC236}">
                <a16:creationId xmlns:a16="http://schemas.microsoft.com/office/drawing/2014/main" xmlns="" id="{625C2AAD-ACBD-9BC4-30EE-848B43B5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6" y="2301025"/>
            <a:ext cx="1526271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4369CCC-3CE1-C1FF-7E12-2C86E61101A0}"/>
              </a:ext>
            </a:extLst>
          </p:cNvPr>
          <p:cNvSpPr txBox="1"/>
          <p:nvPr/>
        </p:nvSpPr>
        <p:spPr>
          <a:xfrm>
            <a:off x="3877427" y="5127509"/>
            <a:ext cx="737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objetivo é transmitir o máximo de aceleração ao kayak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utilização do tronco é muito importante para facilitar a tração exercida pelo braço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pá ao longo do movimento vai afastando-se progressivamente do kayak</a:t>
            </a:r>
          </a:p>
        </p:txBody>
      </p:sp>
      <p:pic>
        <p:nvPicPr>
          <p:cNvPr id="6146" name="Picture 2" descr="Fernando Pimenta">
            <a:extLst>
              <a:ext uri="{FF2B5EF4-FFF2-40B4-BE49-F238E27FC236}">
                <a16:creationId xmlns:a16="http://schemas.microsoft.com/office/drawing/2014/main" xmlns="" id="{332EDAED-8FDD-0AD3-88BA-EE32FD2E0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8441" r="3639" b="6057"/>
          <a:stretch/>
        </p:blipFill>
        <p:spPr bwMode="auto">
          <a:xfrm>
            <a:off x="9363467" y="2713822"/>
            <a:ext cx="1887125" cy="216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as | Fernando Pimenta é campeão do mundo de K1 1000 metros">
            <a:extLst>
              <a:ext uri="{FF2B5EF4-FFF2-40B4-BE49-F238E27FC236}">
                <a16:creationId xmlns:a16="http://schemas.microsoft.com/office/drawing/2014/main" xmlns="" id="{CEFFC6D5-7F33-98F0-F63E-39D86A7AF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t="21022" r="16062" b="23882"/>
          <a:stretch/>
        </p:blipFill>
        <p:spPr bwMode="auto">
          <a:xfrm>
            <a:off x="3922478" y="2703811"/>
            <a:ext cx="3060399" cy="218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ernando Pimenta">
            <a:extLst>
              <a:ext uri="{FF2B5EF4-FFF2-40B4-BE49-F238E27FC236}">
                <a16:creationId xmlns:a16="http://schemas.microsoft.com/office/drawing/2014/main" xmlns="" id="{EA6F38E1-4DEB-4287-1307-5F0788DDC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4" t="11428" r="17145"/>
          <a:stretch/>
        </p:blipFill>
        <p:spPr bwMode="auto">
          <a:xfrm>
            <a:off x="7110623" y="2701826"/>
            <a:ext cx="2125098" cy="22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92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720168" y="1441711"/>
            <a:ext cx="763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Ciclo de pagaiada</a:t>
            </a:r>
          </a:p>
          <a:p>
            <a:r>
              <a:rPr lang="pt-PT" sz="2400" b="1" dirty="0">
                <a:solidFill>
                  <a:schemeClr val="accent1">
                    <a:lumMod val="50000"/>
                  </a:schemeClr>
                </a:solidFill>
              </a:rPr>
              <a:t>Fase aquática</a:t>
            </a:r>
          </a:p>
          <a:p>
            <a:endParaRPr lang="pt-P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3780238" y="1949542"/>
            <a:ext cx="76915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Saída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Movimento de extração da pá da água</a:t>
            </a:r>
          </a:p>
        </p:txBody>
      </p:sp>
      <p:pic>
        <p:nvPicPr>
          <p:cNvPr id="4098" name="Picture 2" descr="Portela e Pimenta apurados à primeira em Tóquio - Opraticante.pt">
            <a:extLst>
              <a:ext uri="{FF2B5EF4-FFF2-40B4-BE49-F238E27FC236}">
                <a16:creationId xmlns:a16="http://schemas.microsoft.com/office/drawing/2014/main" xmlns="" id="{625C2AAD-ACBD-9BC4-30EE-848B43B52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6" y="2301025"/>
            <a:ext cx="1526271" cy="101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4369CCC-3CE1-C1FF-7E12-2C86E61101A0}"/>
              </a:ext>
            </a:extLst>
          </p:cNvPr>
          <p:cNvSpPr txBox="1"/>
          <p:nvPr/>
        </p:nvSpPr>
        <p:spPr>
          <a:xfrm>
            <a:off x="3877427" y="4985269"/>
            <a:ext cx="7373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objetivo é retirar a pá da água sem diminuir a velocidade da embarcação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pá saí afastada do kayak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elevação da pagaia faz-se à custa da flexão do antebraço sobre o braço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braço do lado contrário atinge a sua extensão máxima</a:t>
            </a:r>
          </a:p>
        </p:txBody>
      </p:sp>
      <p:pic>
        <p:nvPicPr>
          <p:cNvPr id="7170" name="Picture 2" descr="João Ribeiro Arquivos - ComUM">
            <a:extLst>
              <a:ext uri="{FF2B5EF4-FFF2-40B4-BE49-F238E27FC236}">
                <a16:creationId xmlns:a16="http://schemas.microsoft.com/office/drawing/2014/main" xmlns="" id="{F61E1D8C-9B0A-A036-57FB-7BED7D910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501" r="10912"/>
          <a:stretch/>
        </p:blipFill>
        <p:spPr bwMode="auto">
          <a:xfrm>
            <a:off x="7131307" y="2694427"/>
            <a:ext cx="4238917" cy="216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ais uma medalha para Portugal: João Ribeiro e Messias Baptista conquistam  bronze na Taça do Mundo de Racice – Observador">
            <a:extLst>
              <a:ext uri="{FF2B5EF4-FFF2-40B4-BE49-F238E27FC236}">
                <a16:creationId xmlns:a16="http://schemas.microsoft.com/office/drawing/2014/main" xmlns="" id="{484C790C-B9CB-745D-820F-4BF3111B3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2330" r="14126" b="22034"/>
          <a:stretch/>
        </p:blipFill>
        <p:spPr bwMode="auto">
          <a:xfrm>
            <a:off x="3877427" y="2694427"/>
            <a:ext cx="3190240" cy="21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1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720168" y="1441711"/>
            <a:ext cx="763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Ciclo de pagaiada</a:t>
            </a:r>
          </a:p>
          <a:p>
            <a:r>
              <a:rPr lang="pt-PT" sz="2400" b="1" dirty="0">
                <a:solidFill>
                  <a:schemeClr val="accent1">
                    <a:lumMod val="50000"/>
                  </a:schemeClr>
                </a:solidFill>
              </a:rPr>
              <a:t>Fase aérea</a:t>
            </a:r>
          </a:p>
          <a:p>
            <a:endParaRPr lang="pt-P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77C99FEC-7928-1BC8-D397-C7B4FFDFF889}"/>
              </a:ext>
            </a:extLst>
          </p:cNvPr>
          <p:cNvSpPr txBox="1"/>
          <p:nvPr/>
        </p:nvSpPr>
        <p:spPr>
          <a:xfrm>
            <a:off x="3241758" y="1949542"/>
            <a:ext cx="76915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Posição de equilíbrio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Permite o deslize da embarcação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24369CCC-3CE1-C1FF-7E12-2C86E61101A0}"/>
              </a:ext>
            </a:extLst>
          </p:cNvPr>
          <p:cNvSpPr txBox="1"/>
          <p:nvPr/>
        </p:nvSpPr>
        <p:spPr>
          <a:xfrm>
            <a:off x="3324194" y="5279909"/>
            <a:ext cx="7373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objetivo é proporcionar um bom ataque da pá do lado contrário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Momento de recuperação para o praticante antes de iniciar nova fase de propulsão</a:t>
            </a:r>
          </a:p>
        </p:txBody>
      </p:sp>
      <p:pic>
        <p:nvPicPr>
          <p:cNvPr id="8" name="Picture 4" descr="Canoagem-JoanaVasconcelos-27-09-2020">
            <a:extLst>
              <a:ext uri="{FF2B5EF4-FFF2-40B4-BE49-F238E27FC236}">
                <a16:creationId xmlns:a16="http://schemas.microsoft.com/office/drawing/2014/main" xmlns="" id="{33457A6A-C0B1-2CCE-D0F1-67C5CF15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6" y="2128305"/>
            <a:ext cx="15144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Um ciclo de ouro fechado com uma prata: Fernando Pimenta sagra-se  vice-campeão mundial de K1 5.000 – Observador">
            <a:extLst>
              <a:ext uri="{FF2B5EF4-FFF2-40B4-BE49-F238E27FC236}">
                <a16:creationId xmlns:a16="http://schemas.microsoft.com/office/drawing/2014/main" xmlns="" id="{4AD75736-842D-AFE7-2D91-D85D49385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r="29664"/>
          <a:stretch/>
        </p:blipFill>
        <p:spPr bwMode="auto">
          <a:xfrm>
            <a:off x="6971796" y="2880882"/>
            <a:ext cx="2072738" cy="2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ernando Pimenta apurado para as meias-finais de K1 1.000">
            <a:extLst>
              <a:ext uri="{FF2B5EF4-FFF2-40B4-BE49-F238E27FC236}">
                <a16:creationId xmlns:a16="http://schemas.microsoft.com/office/drawing/2014/main" xmlns="" id="{6AD2EF9D-BBDA-2EE1-1743-8BE6068C0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t="23222" b="12326"/>
          <a:stretch/>
        </p:blipFill>
        <p:spPr bwMode="auto">
          <a:xfrm>
            <a:off x="3324194" y="2885383"/>
            <a:ext cx="3550809" cy="215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antástico!!! Fernando Pimenta bate recorde olímpico e está na final na  canoagem K1 1000 metros - Jogos Olímpicos - SAPO Desporto">
            <a:extLst>
              <a:ext uri="{FF2B5EF4-FFF2-40B4-BE49-F238E27FC236}">
                <a16:creationId xmlns:a16="http://schemas.microsoft.com/office/drawing/2014/main" xmlns="" id="{2B412B22-A01D-4BE4-6FB3-D02D205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4400"/>
          <a:stretch/>
        </p:blipFill>
        <p:spPr bwMode="auto">
          <a:xfrm>
            <a:off x="9238120" y="2880882"/>
            <a:ext cx="2714854" cy="2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19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1808124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Erros frequentes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3145590" y="4642565"/>
            <a:ext cx="40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Inexistente rotação do tronco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E5D862AB-DB09-5C36-D957-018822234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66" t="39296" r="61334" b="35704"/>
          <a:stretch/>
        </p:blipFill>
        <p:spPr>
          <a:xfrm>
            <a:off x="6462253" y="3699988"/>
            <a:ext cx="4608576" cy="231457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D8734A40-90F0-8FF3-39E9-7E98BB0A2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20" t="54636" r="50342" b="17778"/>
          <a:stretch/>
        </p:blipFill>
        <p:spPr>
          <a:xfrm>
            <a:off x="6567197" y="1770133"/>
            <a:ext cx="4503632" cy="1891864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1B1F6914-055D-BAE2-F81D-A35CDFB762A4}"/>
              </a:ext>
            </a:extLst>
          </p:cNvPr>
          <p:cNvSpPr txBox="1"/>
          <p:nvPr/>
        </p:nvSpPr>
        <p:spPr>
          <a:xfrm>
            <a:off x="3023712" y="2516010"/>
            <a:ext cx="296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Braço de ataque fletido</a:t>
            </a:r>
          </a:p>
        </p:txBody>
      </p:sp>
    </p:spTree>
    <p:extLst>
      <p:ext uri="{BB962C8B-B14F-4D97-AF65-F5344CB8AC3E}">
        <p14:creationId xmlns:p14="http://schemas.microsoft.com/office/powerpoint/2010/main" val="240926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1808124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Erros frequentes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DDF1AC79-CC8A-08F5-A116-FDE8D48DABF7}"/>
              </a:ext>
            </a:extLst>
          </p:cNvPr>
          <p:cNvSpPr txBox="1"/>
          <p:nvPr/>
        </p:nvSpPr>
        <p:spPr>
          <a:xfrm>
            <a:off x="3055179" y="2529960"/>
            <a:ext cx="36443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Demasiada inclinação do tronco 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à frente ou atrás</a:t>
            </a:r>
            <a:endParaRPr lang="pt-PT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xmlns="" id="{A42FB12B-CB4C-4CFD-8D42-937BB63E3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03" t="35830" r="47896" b="41074"/>
          <a:stretch/>
        </p:blipFill>
        <p:spPr>
          <a:xfrm>
            <a:off x="7055966" y="2023129"/>
            <a:ext cx="4389262" cy="158391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B5053F3-4FDF-EAA3-1C0A-B084C4074B93}"/>
              </a:ext>
            </a:extLst>
          </p:cNvPr>
          <p:cNvSpPr txBox="1"/>
          <p:nvPr/>
        </p:nvSpPr>
        <p:spPr>
          <a:xfrm>
            <a:off x="3055179" y="4683828"/>
            <a:ext cx="491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Solavancos do tronco durante a propulsão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732B467-6C84-46B2-9EAE-6F08945E2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41" t="23672" r="52342" b="50304"/>
          <a:stretch/>
        </p:blipFill>
        <p:spPr>
          <a:xfrm>
            <a:off x="7768222" y="4145437"/>
            <a:ext cx="2964750" cy="17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0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1808124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Erros frequentes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DDF1AC79-CC8A-08F5-A116-FDE8D48DABF7}"/>
              </a:ext>
            </a:extLst>
          </p:cNvPr>
          <p:cNvSpPr txBox="1"/>
          <p:nvPr/>
        </p:nvSpPr>
        <p:spPr>
          <a:xfrm>
            <a:off x="3055178" y="2761460"/>
            <a:ext cx="435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Pá demasiado afastada da embarcação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B5053F3-4FDF-EAA3-1C0A-B084C4074B93}"/>
              </a:ext>
            </a:extLst>
          </p:cNvPr>
          <p:cNvSpPr txBox="1"/>
          <p:nvPr/>
        </p:nvSpPr>
        <p:spPr>
          <a:xfrm>
            <a:off x="3055177" y="4715272"/>
            <a:ext cx="491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Prolongar da propulsão até muito atrás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D193BFE-4981-74E9-7AA9-0050450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93" t="39313" r="48350" b="27423"/>
          <a:stretch/>
        </p:blipFill>
        <p:spPr>
          <a:xfrm>
            <a:off x="7565978" y="1911553"/>
            <a:ext cx="3829337" cy="17451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E03F50B-E7CF-4012-DA2C-2043D2866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15" t="29058" r="31076" b="21381"/>
          <a:stretch/>
        </p:blipFill>
        <p:spPr>
          <a:xfrm>
            <a:off x="7866818" y="3921149"/>
            <a:ext cx="2875532" cy="20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6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1808124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Erros frequentes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DDF1AC79-CC8A-08F5-A116-FDE8D48DABF7}"/>
              </a:ext>
            </a:extLst>
          </p:cNvPr>
          <p:cNvSpPr txBox="1"/>
          <p:nvPr/>
        </p:nvSpPr>
        <p:spPr>
          <a:xfrm>
            <a:off x="3055178" y="2761460"/>
            <a:ext cx="435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Posição incorreta do braço de cima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B5053F3-4FDF-EAA3-1C0A-B084C4074B93}"/>
              </a:ext>
            </a:extLst>
          </p:cNvPr>
          <p:cNvSpPr txBox="1"/>
          <p:nvPr/>
        </p:nvSpPr>
        <p:spPr>
          <a:xfrm>
            <a:off x="3055178" y="4825328"/>
            <a:ext cx="4489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Mão de cima ultrapassar a linha longitudinal da embarcação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E0F6FAB3-6126-C22E-95D1-8447959D1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02" t="74977" r="21013" b="9031"/>
          <a:stretch/>
        </p:blipFill>
        <p:spPr>
          <a:xfrm>
            <a:off x="9543417" y="2293364"/>
            <a:ext cx="1863524" cy="109670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9D5DE86-A44B-2804-530D-3D2159F91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098" t="75610" r="40617" b="8398"/>
          <a:stretch/>
        </p:blipFill>
        <p:spPr>
          <a:xfrm>
            <a:off x="7409468" y="2293364"/>
            <a:ext cx="1863524" cy="109670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40ABF7A3-2AC6-3983-AC7B-46F8EB87B58E}"/>
              </a:ext>
            </a:extLst>
          </p:cNvPr>
          <p:cNvSpPr txBox="1"/>
          <p:nvPr/>
        </p:nvSpPr>
        <p:spPr>
          <a:xfrm>
            <a:off x="7544681" y="3390069"/>
            <a:ext cx="186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demasiado baixo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6EF9A79A-985E-9416-542B-005270A44845}"/>
              </a:ext>
            </a:extLst>
          </p:cNvPr>
          <p:cNvSpPr txBox="1"/>
          <p:nvPr/>
        </p:nvSpPr>
        <p:spPr>
          <a:xfrm>
            <a:off x="9678630" y="3390069"/>
            <a:ext cx="186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demasiado alto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6D6D1DAF-4E2F-8F5B-E936-119E2889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62" t="50000" r="64250" b="29283"/>
          <a:stretch/>
        </p:blipFill>
        <p:spPr>
          <a:xfrm>
            <a:off x="8695734" y="4404986"/>
            <a:ext cx="1424941" cy="14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37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Técnica de pagaiada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530291" y="1808124"/>
            <a:ext cx="296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Erros frequentes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xmlns="" id="{DDF1AC79-CC8A-08F5-A116-FDE8D48DABF7}"/>
              </a:ext>
            </a:extLst>
          </p:cNvPr>
          <p:cNvSpPr txBox="1"/>
          <p:nvPr/>
        </p:nvSpPr>
        <p:spPr>
          <a:xfrm>
            <a:off x="3190391" y="2802835"/>
            <a:ext cx="435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Flexão do pulso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7B5053F3-4FDF-EAA3-1C0A-B084C4074B93}"/>
              </a:ext>
            </a:extLst>
          </p:cNvPr>
          <p:cNvSpPr txBox="1"/>
          <p:nvPr/>
        </p:nvSpPr>
        <p:spPr>
          <a:xfrm>
            <a:off x="3055178" y="4825328"/>
            <a:ext cx="448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Levantar de água na retirada da pá da água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21525839-211A-8EF8-D43C-5FFCC470B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05" t="32593" r="28668" b="45485"/>
          <a:stretch/>
        </p:blipFill>
        <p:spPr>
          <a:xfrm>
            <a:off x="8051542" y="2069734"/>
            <a:ext cx="2366562" cy="171388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846F34A8-3941-D5F9-F006-7F71EFE5B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13" t="75148" r="26117" b="8450"/>
          <a:stretch/>
        </p:blipFill>
        <p:spPr>
          <a:xfrm>
            <a:off x="7787811" y="4107302"/>
            <a:ext cx="2635832" cy="18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73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Virar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51998" y="2519744"/>
            <a:ext cx="2964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1. Juntar os joelhos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3462112" y="2508785"/>
            <a:ext cx="3367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2. Sair da embarcação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89F30A8-2610-37BC-45F3-18130C8D80E4}"/>
              </a:ext>
            </a:extLst>
          </p:cNvPr>
          <p:cNvSpPr txBox="1"/>
          <p:nvPr/>
        </p:nvSpPr>
        <p:spPr>
          <a:xfrm>
            <a:off x="3502752" y="4094174"/>
            <a:ext cx="3159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Retirar o saiote do quebra-mar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Utilizar a pega de segurança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6339465" y="2514664"/>
            <a:ext cx="2473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3. Nadar para a superfície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CCA0093-0376-52EC-45DE-EB037D269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917" t="27704" r="21250" b="54370"/>
          <a:stretch/>
        </p:blipFill>
        <p:spPr>
          <a:xfrm>
            <a:off x="642246" y="2989491"/>
            <a:ext cx="2400262" cy="1161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67BB6A8-CADC-4DDB-6EDC-215D519F705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73" t="47176" r="66970" b="40296"/>
          <a:stretch/>
        </p:blipFill>
        <p:spPr>
          <a:xfrm>
            <a:off x="3586210" y="2930361"/>
            <a:ext cx="2401200" cy="108079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697ABAA5-D0E2-B034-1861-BDDB88A7DC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69" t="59831" r="57474" b="24712"/>
          <a:stretch/>
        </p:blipFill>
        <p:spPr>
          <a:xfrm>
            <a:off x="6411378" y="2979352"/>
            <a:ext cx="2401200" cy="120280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9BB48A3F-A94B-1880-BD79-F0A6020DBB0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660" t="73695" r="47452" b="12676"/>
          <a:stretch/>
        </p:blipFill>
        <p:spPr>
          <a:xfrm>
            <a:off x="9232182" y="2921083"/>
            <a:ext cx="2401200" cy="109006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3001DD3-8484-594B-6C9B-19AA77A4A5A4}"/>
              </a:ext>
            </a:extLst>
          </p:cNvPr>
          <p:cNvSpPr txBox="1"/>
          <p:nvPr/>
        </p:nvSpPr>
        <p:spPr>
          <a:xfrm>
            <a:off x="9009911" y="2524308"/>
            <a:ext cx="2623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4. Colocar-se em segurança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15BC807F-9D57-4858-2EDF-349573E5B10B}"/>
              </a:ext>
            </a:extLst>
          </p:cNvPr>
          <p:cNvSpPr txBox="1"/>
          <p:nvPr/>
        </p:nvSpPr>
        <p:spPr>
          <a:xfrm>
            <a:off x="1910080" y="5252678"/>
            <a:ext cx="9113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Nas embarcações </a:t>
            </a:r>
            <a:r>
              <a:rPr lang="pt-PT" sz="1400" b="1" i="1" dirty="0" err="1">
                <a:solidFill>
                  <a:schemeClr val="accent1">
                    <a:lumMod val="50000"/>
                  </a:schemeClr>
                </a:solidFill>
              </a:rPr>
              <a:t>sit</a:t>
            </a:r>
            <a:r>
              <a:rPr lang="pt-PT" sz="1400" b="1" i="1" dirty="0">
                <a:solidFill>
                  <a:schemeClr val="accent1">
                    <a:lumMod val="50000"/>
                  </a:schemeClr>
                </a:solidFill>
              </a:rPr>
              <a:t>-on-top</a:t>
            </a:r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  a manobra de sair da embarcação está facilitada, no entanto deve ser igualmente treinada 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85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Virar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57493"/>
            <a:ext cx="2964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1. Desvirar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3318447" y="2467954"/>
            <a:ext cx="263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2. Evitar que entre água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5952335" y="2456402"/>
            <a:ext cx="247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3. Colocar a pagaia dentro da embarcação</a:t>
            </a:r>
          </a:p>
          <a:p>
            <a:endParaRPr lang="pt-PT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3001DD3-8484-594B-6C9B-19AA77A4A5A4}"/>
              </a:ext>
            </a:extLst>
          </p:cNvPr>
          <p:cNvSpPr txBox="1"/>
          <p:nvPr/>
        </p:nvSpPr>
        <p:spPr>
          <a:xfrm>
            <a:off x="8852251" y="2452975"/>
            <a:ext cx="297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4. Agarrar uma da extremidades e nadar para a margem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15BC807F-9D57-4858-2EDF-349573E5B10B}"/>
              </a:ext>
            </a:extLst>
          </p:cNvPr>
          <p:cNvSpPr txBox="1"/>
          <p:nvPr/>
        </p:nvSpPr>
        <p:spPr>
          <a:xfrm>
            <a:off x="1539240" y="5740979"/>
            <a:ext cx="9113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Estas manobras devem ser treinadas em todo o tipo de embarcações 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F2EFF3-E79B-6C08-8DC6-9650ECACF5E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67" t="61542" r="52741" b="29184"/>
          <a:stretch/>
        </p:blipFill>
        <p:spPr>
          <a:xfrm>
            <a:off x="6085465" y="3284336"/>
            <a:ext cx="2401200" cy="8763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81BC1A2-1E08-18C3-1BA3-48454F3DBA8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29" t="37634" r="36166" b="50172"/>
          <a:stretch/>
        </p:blipFill>
        <p:spPr>
          <a:xfrm>
            <a:off x="634854" y="3074771"/>
            <a:ext cx="2401200" cy="134952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E396D969-B293-DFBB-47FF-C5798EB3755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835" t="46124" r="27681" b="42417"/>
          <a:stretch/>
        </p:blipFill>
        <p:spPr>
          <a:xfrm>
            <a:off x="3360159" y="3082951"/>
            <a:ext cx="2401200" cy="134779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244FC5F3-D0CF-3CC8-6D30-09803EF0395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29" t="72446" r="38628" b="19350"/>
          <a:stretch/>
        </p:blipFill>
        <p:spPr>
          <a:xfrm>
            <a:off x="8948420" y="3284336"/>
            <a:ext cx="2401200" cy="91256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2C03CA04-2EC8-C678-1BD0-2F5B76F40E1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9790" t="78807" r="28067" b="11088"/>
          <a:stretch/>
        </p:blipFill>
        <p:spPr>
          <a:xfrm>
            <a:off x="8948420" y="4317505"/>
            <a:ext cx="2401200" cy="1124096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9A62B71E-2C8D-96C0-1DDB-55AEB2C308E0}"/>
              </a:ext>
            </a:extLst>
          </p:cNvPr>
          <p:cNvSpPr txBox="1"/>
          <p:nvPr/>
        </p:nvSpPr>
        <p:spPr>
          <a:xfrm>
            <a:off x="8948420" y="5464170"/>
            <a:ext cx="315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2">
                    <a:lumMod val="75000"/>
                  </a:schemeClr>
                </a:solidFill>
              </a:rPr>
              <a:t>evitar em embarcações mais frágeis</a:t>
            </a:r>
          </a:p>
        </p:txBody>
      </p:sp>
    </p:spTree>
    <p:extLst>
      <p:ext uri="{BB962C8B-B14F-4D97-AF65-F5344CB8AC3E}">
        <p14:creationId xmlns:p14="http://schemas.microsoft.com/office/powerpoint/2010/main" val="102605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Transporte de material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8043264" y="5457861"/>
            <a:ext cx="3219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Ao ombro, passando um braço por cima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4757445" y="5470157"/>
            <a:ext cx="278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Pelo poço, agarrando na gola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3BF2056A-EC81-4A43-EA96-DFE40D4DB71B}"/>
              </a:ext>
            </a:extLst>
          </p:cNvPr>
          <p:cNvSpPr txBox="1"/>
          <p:nvPr/>
        </p:nvSpPr>
        <p:spPr>
          <a:xfrm>
            <a:off x="5687660" y="3652922"/>
            <a:ext cx="3918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pares, agarrando na proa e na popa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Autonomia dos praticantes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Tipo e características do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Distância a percorrer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Características do local e acesso à água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9AE5457-F269-0D17-EB3C-9A601B007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3271" r="22398" b="49185"/>
          <a:stretch/>
        </p:blipFill>
        <p:spPr>
          <a:xfrm>
            <a:off x="5980423" y="2438801"/>
            <a:ext cx="3365241" cy="120310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DBA82C1F-AD30-0073-0801-1F16AC673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99" t="53124" r="52335" b="29332"/>
          <a:stretch/>
        </p:blipFill>
        <p:spPr>
          <a:xfrm>
            <a:off x="4417692" y="4333715"/>
            <a:ext cx="3129281" cy="120310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61E1D4E-5040-520A-A9C3-32DCA151E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75" t="72833" r="22720" b="13108"/>
          <a:stretch/>
        </p:blipFill>
        <p:spPr>
          <a:xfrm>
            <a:off x="7931019" y="4358258"/>
            <a:ext cx="3331305" cy="124477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B31284F3-E53A-5888-19CA-DF63C81DB57B}"/>
              </a:ext>
            </a:extLst>
          </p:cNvPr>
          <p:cNvSpPr txBox="1"/>
          <p:nvPr/>
        </p:nvSpPr>
        <p:spPr>
          <a:xfrm>
            <a:off x="4372423" y="2133079"/>
            <a:ext cx="84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K2</a:t>
            </a:r>
          </a:p>
        </p:txBody>
      </p:sp>
    </p:spTree>
    <p:extLst>
      <p:ext uri="{BB962C8B-B14F-4D97-AF65-F5344CB8AC3E}">
        <p14:creationId xmlns:p14="http://schemas.microsoft.com/office/powerpoint/2010/main" val="3171191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Retirar água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944880" y="3087413"/>
            <a:ext cx="37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Com a ajuda de um companheiro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44C9CE4-8E29-24FD-15EC-83F30B095DAA}"/>
              </a:ext>
            </a:extLst>
          </p:cNvPr>
          <p:cNvSpPr txBox="1"/>
          <p:nvPr/>
        </p:nvSpPr>
        <p:spPr>
          <a:xfrm>
            <a:off x="4479432" y="3087413"/>
            <a:ext cx="3229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Com uma das extremidades no solo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DD48BE6F-A33F-9A06-71B7-371F4C1C00BC}"/>
              </a:ext>
            </a:extLst>
          </p:cNvPr>
          <p:cNvSpPr txBox="1"/>
          <p:nvPr/>
        </p:nvSpPr>
        <p:spPr>
          <a:xfrm>
            <a:off x="8390735" y="3126962"/>
            <a:ext cx="247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Com a embarcação no ar </a:t>
            </a:r>
          </a:p>
          <a:p>
            <a:endParaRPr lang="pt-PT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15BC807F-9D57-4858-2EDF-349573E5B10B}"/>
              </a:ext>
            </a:extLst>
          </p:cNvPr>
          <p:cNvSpPr txBox="1"/>
          <p:nvPr/>
        </p:nvSpPr>
        <p:spPr>
          <a:xfrm>
            <a:off x="944880" y="5740979"/>
            <a:ext cx="1020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Alternar a extremidade da embarcação que está mais alta e oscilar transversalmente. 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40E544A-486C-F782-802D-7460052D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25" t="64607" r="29575" b="17778"/>
          <a:stretch/>
        </p:blipFill>
        <p:spPr>
          <a:xfrm>
            <a:off x="1139079" y="3600762"/>
            <a:ext cx="2450226" cy="15764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8D4F83B-E967-529B-5AF0-E49A1723B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666" t="39936" r="53500" b="45185"/>
          <a:stretch/>
        </p:blipFill>
        <p:spPr>
          <a:xfrm flipH="1">
            <a:off x="4553909" y="3720494"/>
            <a:ext cx="2872222" cy="157648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D36CC4C-83A4-F19A-F847-59926B51B559}"/>
              </a:ext>
            </a:extLst>
          </p:cNvPr>
          <p:cNvSpPr txBox="1"/>
          <p:nvPr/>
        </p:nvSpPr>
        <p:spPr>
          <a:xfrm>
            <a:off x="530290" y="2296440"/>
            <a:ext cx="3868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Com embarcação fora da água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7697FA6-DA2F-AB25-4C34-39150B9A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75" t="60936" r="33916" b="22519"/>
          <a:stretch/>
        </p:blipFill>
        <p:spPr>
          <a:xfrm>
            <a:off x="8695807" y="3600762"/>
            <a:ext cx="1862968" cy="168897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E60CFA35-491F-ADC1-2365-31395FA5F272}"/>
              </a:ext>
            </a:extLst>
          </p:cNvPr>
          <p:cNvSpPr txBox="1"/>
          <p:nvPr/>
        </p:nvSpPr>
        <p:spPr>
          <a:xfrm>
            <a:off x="1203960" y="5207582"/>
            <a:ext cx="225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Todo o tipo de embarcações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5BB66F7-198E-BE50-F909-0033251E4A5C}"/>
              </a:ext>
            </a:extLst>
          </p:cNvPr>
          <p:cNvSpPr txBox="1"/>
          <p:nvPr/>
        </p:nvSpPr>
        <p:spPr>
          <a:xfrm>
            <a:off x="4580598" y="5207581"/>
            <a:ext cx="302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Apenas embarcações mais resistentes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FE4324A7-79A8-A348-591D-EC047864CBEB}"/>
              </a:ext>
            </a:extLst>
          </p:cNvPr>
          <p:cNvSpPr txBox="1"/>
          <p:nvPr/>
        </p:nvSpPr>
        <p:spPr>
          <a:xfrm>
            <a:off x="7975600" y="5207581"/>
            <a:ext cx="388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Com embarcações mais leves e pouco volumosas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F88A02F2-FC01-98AB-1BFC-6B1FF2CDFABD}"/>
              </a:ext>
            </a:extLst>
          </p:cNvPr>
          <p:cNvSpPr txBox="1"/>
          <p:nvPr/>
        </p:nvSpPr>
        <p:spPr>
          <a:xfrm>
            <a:off x="530290" y="2638997"/>
            <a:ext cx="2258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Pouca água</a:t>
            </a:r>
          </a:p>
        </p:txBody>
      </p:sp>
    </p:spTree>
    <p:extLst>
      <p:ext uri="{BB962C8B-B14F-4D97-AF65-F5344CB8AC3E}">
        <p14:creationId xmlns:p14="http://schemas.microsoft.com/office/powerpoint/2010/main" val="2699077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38085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Retirar água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4865115" y="2897339"/>
            <a:ext cx="6699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Colocar a embarcação longitudinalmente em relação ao praticante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Segurar na extremidade, de preferência a proa para proteger o leme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Afundar a extremidade e esperar que a água se desloque para essa zona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D36CC4C-83A4-F19A-F847-59926B51B559}"/>
              </a:ext>
            </a:extLst>
          </p:cNvPr>
          <p:cNvSpPr txBox="1"/>
          <p:nvPr/>
        </p:nvSpPr>
        <p:spPr>
          <a:xfrm>
            <a:off x="530290" y="2053839"/>
            <a:ext cx="328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Com a embarcação na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9F9E641-D148-E3BF-1744-441C7FF027A5}"/>
              </a:ext>
            </a:extLst>
          </p:cNvPr>
          <p:cNvSpPr txBox="1"/>
          <p:nvPr/>
        </p:nvSpPr>
        <p:spPr>
          <a:xfrm>
            <a:off x="530290" y="2396396"/>
            <a:ext cx="2788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Qualquer quantidade de água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45BA78E-482E-99E6-A8EF-E1E76F9CF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865" t="73334" r="28310" b="13333"/>
          <a:stretch/>
        </p:blipFill>
        <p:spPr>
          <a:xfrm rot="21409145">
            <a:off x="6237572" y="3844866"/>
            <a:ext cx="3618418" cy="142879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B63A8EBF-02D8-74C2-9463-A96587E2F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66" t="38403" r="53809" b="52139"/>
          <a:stretch/>
        </p:blipFill>
        <p:spPr>
          <a:xfrm>
            <a:off x="6370450" y="1889110"/>
            <a:ext cx="3618418" cy="107996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1A65E954-2DDD-6B8A-FB62-908DAA460F26}"/>
              </a:ext>
            </a:extLst>
          </p:cNvPr>
          <p:cNvSpPr txBox="1"/>
          <p:nvPr/>
        </p:nvSpPr>
        <p:spPr>
          <a:xfrm>
            <a:off x="4830151" y="5281197"/>
            <a:ext cx="7230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Com um movimento dinâmico eleva-se a embarcação virando o poço para baixo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Esperar que a água saia e voltar a repetir a manobra até não haver água dentro da embarcação</a:t>
            </a:r>
          </a:p>
          <a:p>
            <a:pPr marL="342900" indent="-342900">
              <a:buFont typeface="+mj-lt"/>
              <a:buAutoNum type="arabicPeriod" startAt="4"/>
            </a:pPr>
            <a:endParaRPr lang="pt-P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CFE142C1-81F6-4C80-9EFB-C17B190D19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24" t="31392" r="5150" b="36642"/>
          <a:stretch/>
        </p:blipFill>
        <p:spPr>
          <a:xfrm>
            <a:off x="627868" y="3305487"/>
            <a:ext cx="2776206" cy="157840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7E55336F-9113-98A5-A63D-BB375290EBE9}"/>
              </a:ext>
            </a:extLst>
          </p:cNvPr>
          <p:cNvSpPr txBox="1"/>
          <p:nvPr/>
        </p:nvSpPr>
        <p:spPr>
          <a:xfrm>
            <a:off x="530289" y="4872896"/>
            <a:ext cx="3134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A embarcação não se transporta para terra quando tem muita água dentro</a:t>
            </a:r>
          </a:p>
        </p:txBody>
      </p:sp>
    </p:spTree>
    <p:extLst>
      <p:ext uri="{BB962C8B-B14F-4D97-AF65-F5344CB8AC3E}">
        <p14:creationId xmlns:p14="http://schemas.microsoft.com/office/powerpoint/2010/main" val="2382930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38085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Retirar água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928941" y="3817081"/>
            <a:ext cx="6513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Colocar a embarcação perpendicular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Segurar na extremidade, de preferência na proa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Afundar a extremidade e esperar que a água se desloque para essa zona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Elevar e virar rapidamente o poço para baixo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Esperar que a água saia e voltar a repetir a manobra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D36CC4C-83A4-F19A-F847-59926B51B559}"/>
              </a:ext>
            </a:extLst>
          </p:cNvPr>
          <p:cNvSpPr txBox="1"/>
          <p:nvPr/>
        </p:nvSpPr>
        <p:spPr>
          <a:xfrm>
            <a:off x="530290" y="2053839"/>
            <a:ext cx="328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Com a embarcação na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9F9E641-D148-E3BF-1744-441C7FF027A5}"/>
              </a:ext>
            </a:extLst>
          </p:cNvPr>
          <p:cNvSpPr txBox="1"/>
          <p:nvPr/>
        </p:nvSpPr>
        <p:spPr>
          <a:xfrm>
            <a:off x="530290" y="2379489"/>
            <a:ext cx="2788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Quando se está longe da margem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7DD1A2B9-9D11-157F-F588-9E3F22E2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481" b="36389" l="38542" r="58750">
                        <a14:foregroundMark x1="42500" y1="24630" x2="44167" y2="31019"/>
                        <a14:foregroundMark x1="44167" y1="31019" x2="46198" y2="26111"/>
                        <a14:foregroundMark x1="44219" y1="19444" x2="46563" y2="25185"/>
                        <a14:foregroundMark x1="46563" y1="25185" x2="46667" y2="25278"/>
                        <a14:foregroundMark x1="49531" y1="26389" x2="54115" y2="26019"/>
                        <a14:foregroundMark x1="54115" y1="26019" x2="58177" y2="26389"/>
                        <a14:foregroundMark x1="58177" y1="26389" x2="54063" y2="26111"/>
                        <a14:foregroundMark x1="54063" y1="26111" x2="57135" y2="27130"/>
                        <a14:foregroundMark x1="41250" y1="25926" x2="38542" y2="31204"/>
                        <a14:foregroundMark x1="38542" y1="31204" x2="38958" y2="31204"/>
                        <a14:foregroundMark x1="45625" y1="34907" x2="46563" y2="35648"/>
                        <a14:foregroundMark x1="50417" y1="30648" x2="50208" y2="30648"/>
                        <a14:foregroundMark x1="49479" y1="33889" x2="49688" y2="34352"/>
                        <a14:foregroundMark x1="58229" y1="27407" x2="58177" y2="25833"/>
                        <a14:foregroundMark x1="58750" y1="25370" x2="57969" y2="27130"/>
                        <a14:foregroundMark x1="46094" y1="16481" x2="44583" y2="17500"/>
                      </a14:backgroundRemoval>
                    </a14:imgEffect>
                  </a14:imgLayer>
                </a14:imgProps>
              </a:ext>
            </a:extLst>
          </a:blip>
          <a:srcRect l="37653" t="14150" r="39311" b="61088"/>
          <a:stretch/>
        </p:blipFill>
        <p:spPr>
          <a:xfrm>
            <a:off x="7326774" y="3181559"/>
            <a:ext cx="4587433" cy="277377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66B4597-22C1-5DBB-3D92-C8E94C5289DA}"/>
              </a:ext>
            </a:extLst>
          </p:cNvPr>
          <p:cNvSpPr txBox="1"/>
          <p:nvPr/>
        </p:nvSpPr>
        <p:spPr>
          <a:xfrm>
            <a:off x="928941" y="3019990"/>
            <a:ext cx="282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Com pouca água</a:t>
            </a:r>
          </a:p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Manobra em T</a:t>
            </a:r>
          </a:p>
        </p:txBody>
      </p:sp>
    </p:spTree>
    <p:extLst>
      <p:ext uri="{BB962C8B-B14F-4D97-AF65-F5344CB8AC3E}">
        <p14:creationId xmlns:p14="http://schemas.microsoft.com/office/powerpoint/2010/main" val="2092681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38085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Retirar água da embarcação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928941" y="3817081"/>
            <a:ext cx="6710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Virar a embarcação com o poço para baixo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Puxar o kayak para cima da embarcação de resgate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Oscilar as extremidades alternadamente até toda a água sair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 situação da embarcação ter muita água, utilizar o praticante  que virou para ajudar na oscilação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D36CC4C-83A4-F19A-F847-59926B51B559}"/>
              </a:ext>
            </a:extLst>
          </p:cNvPr>
          <p:cNvSpPr txBox="1"/>
          <p:nvPr/>
        </p:nvSpPr>
        <p:spPr>
          <a:xfrm>
            <a:off x="530290" y="2053839"/>
            <a:ext cx="328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Com a embarcação na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9F9E641-D148-E3BF-1744-441C7FF027A5}"/>
              </a:ext>
            </a:extLst>
          </p:cNvPr>
          <p:cNvSpPr txBox="1"/>
          <p:nvPr/>
        </p:nvSpPr>
        <p:spPr>
          <a:xfrm>
            <a:off x="530290" y="2379489"/>
            <a:ext cx="2788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Quando se está longe da margem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566B4597-22C1-5DBB-3D92-C8E94C5289DA}"/>
              </a:ext>
            </a:extLst>
          </p:cNvPr>
          <p:cNvSpPr txBox="1"/>
          <p:nvPr/>
        </p:nvSpPr>
        <p:spPr>
          <a:xfrm>
            <a:off x="928941" y="3019990"/>
            <a:ext cx="282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Com pouca água</a:t>
            </a:r>
          </a:p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Manobra em X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C806884-664C-83B3-1139-6ACBF97F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63" b="80741" l="40729" r="59375">
                        <a14:foregroundMark x1="41250" y1="62870" x2="55208" y2="68519"/>
                        <a14:foregroundMark x1="55208" y1="68519" x2="59427" y2="68519"/>
                        <a14:foregroundMark x1="59427" y1="68519" x2="56406" y2="65185"/>
                        <a14:foregroundMark x1="56406" y1="65185" x2="50781" y2="62870"/>
                        <a14:foregroundMark x1="47813" y1="57963" x2="47292" y2="59537"/>
                        <a14:foregroundMark x1="42708" y1="69907" x2="40677" y2="74630"/>
                        <a14:foregroundMark x1="40677" y1="74630" x2="42656" y2="70926"/>
                        <a14:foregroundMark x1="42656" y1="70926" x2="42969" y2="70648"/>
                        <a14:foregroundMark x1="45833" y1="68796" x2="44948" y2="73333"/>
                        <a14:foregroundMark x1="44948" y1="73333" x2="50677" y2="68056"/>
                        <a14:foregroundMark x1="50677" y1="68056" x2="50677" y2="68056"/>
                        <a14:foregroundMark x1="46719" y1="79352" x2="47917" y2="80093"/>
                        <a14:foregroundMark x1="51042" y1="75185" x2="49948" y2="79630"/>
                        <a14:foregroundMark x1="49948" y1="79630" x2="52656" y2="80463"/>
                        <a14:foregroundMark x1="52656" y1="80463" x2="52188" y2="77222"/>
                      </a14:backgroundRemoval>
                    </a14:imgEffect>
                  </a14:imgLayer>
                </a14:imgProps>
              </a:ext>
            </a:extLst>
          </a:blip>
          <a:srcRect l="38594" t="55354" r="39375" b="16408"/>
          <a:stretch/>
        </p:blipFill>
        <p:spPr>
          <a:xfrm>
            <a:off x="7361324" y="2871348"/>
            <a:ext cx="4271368" cy="307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38085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Retirar água da embarcação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D36CC4C-83A4-F19A-F847-59926B51B559}"/>
              </a:ext>
            </a:extLst>
          </p:cNvPr>
          <p:cNvSpPr txBox="1"/>
          <p:nvPr/>
        </p:nvSpPr>
        <p:spPr>
          <a:xfrm>
            <a:off x="530290" y="2053839"/>
            <a:ext cx="328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olidFill>
                  <a:schemeClr val="accent1">
                    <a:lumMod val="50000"/>
                  </a:schemeClr>
                </a:solidFill>
              </a:rPr>
              <a:t>Com a embarcação na água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C9F9E641-D148-E3BF-1744-441C7FF027A5}"/>
              </a:ext>
            </a:extLst>
          </p:cNvPr>
          <p:cNvSpPr txBox="1"/>
          <p:nvPr/>
        </p:nvSpPr>
        <p:spPr>
          <a:xfrm>
            <a:off x="530290" y="2379489"/>
            <a:ext cx="2788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Quando se está longe da margem</a:t>
            </a:r>
            <a:endParaRPr lang="pt-P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9063529-EE35-4B91-7749-1B2BE6CE4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63" b="80741" l="40729" r="59375">
                        <a14:foregroundMark x1="41250" y1="62870" x2="55208" y2="68519"/>
                        <a14:foregroundMark x1="55208" y1="68519" x2="59427" y2="68519"/>
                        <a14:foregroundMark x1="59427" y1="68519" x2="56406" y2="65185"/>
                        <a14:foregroundMark x1="56406" y1="65185" x2="50781" y2="62870"/>
                        <a14:foregroundMark x1="47813" y1="57963" x2="47292" y2="59537"/>
                        <a14:foregroundMark x1="42708" y1="69907" x2="40677" y2="74630"/>
                        <a14:foregroundMark x1="40677" y1="74630" x2="42656" y2="70926"/>
                        <a14:foregroundMark x1="42656" y1="70926" x2="42969" y2="70648"/>
                        <a14:foregroundMark x1="45833" y1="68796" x2="44948" y2="73333"/>
                        <a14:foregroundMark x1="44948" y1="73333" x2="50677" y2="68056"/>
                        <a14:foregroundMark x1="50677" y1="68056" x2="50677" y2="68056"/>
                        <a14:foregroundMark x1="46719" y1="79352" x2="47917" y2="80093"/>
                        <a14:foregroundMark x1="51042" y1="75185" x2="49948" y2="79630"/>
                        <a14:foregroundMark x1="49948" y1="79630" x2="52656" y2="80463"/>
                        <a14:foregroundMark x1="52656" y1="80463" x2="52188" y2="77222"/>
                      </a14:backgroundRemoval>
                    </a14:imgEffect>
                  </a14:imgLayer>
                </a14:imgProps>
              </a:ext>
            </a:extLst>
          </a:blip>
          <a:srcRect l="38594" t="55354" r="39375" b="16408"/>
          <a:stretch/>
        </p:blipFill>
        <p:spPr>
          <a:xfrm>
            <a:off x="8046893" y="3087694"/>
            <a:ext cx="3746997" cy="270150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32479FA7-4ABC-267E-84D3-F25C6B9E3681}"/>
              </a:ext>
            </a:extLst>
          </p:cNvPr>
          <p:cNvSpPr txBox="1"/>
          <p:nvPr/>
        </p:nvSpPr>
        <p:spPr>
          <a:xfrm>
            <a:off x="7656689" y="2626644"/>
            <a:ext cx="2788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Manobra em X</a:t>
            </a:r>
            <a:endParaRPr lang="pt-P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BC1C14A-69CA-6680-07F4-52C880487E9C}"/>
              </a:ext>
            </a:extLst>
          </p:cNvPr>
          <p:cNvSpPr txBox="1"/>
          <p:nvPr/>
        </p:nvSpPr>
        <p:spPr>
          <a:xfrm>
            <a:off x="1090991" y="3990702"/>
            <a:ext cx="6513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Colocar a embarcação perpendicular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Segurar na extremidade, de preferência na proa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Afundar a extremidade e esperar que a água se desloque para essa zona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Elevar e virar rapidamente o poço para baixo</a:t>
            </a:r>
          </a:p>
          <a:p>
            <a:pPr marL="342900" indent="-342900">
              <a:buFont typeface="+mj-lt"/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Esperar que a água saia e voltar a repetir a manobra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5A50ABF-CC08-333D-A1C8-48A88A033AFF}"/>
              </a:ext>
            </a:extLst>
          </p:cNvPr>
          <p:cNvSpPr txBox="1"/>
          <p:nvPr/>
        </p:nvSpPr>
        <p:spPr>
          <a:xfrm>
            <a:off x="1090991" y="3193611"/>
            <a:ext cx="282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Com pouca água</a:t>
            </a:r>
          </a:p>
          <a:p>
            <a:r>
              <a:rPr lang="pt-PT" b="1" dirty="0">
                <a:solidFill>
                  <a:schemeClr val="accent1">
                    <a:lumMod val="50000"/>
                  </a:schemeClr>
                </a:solidFill>
              </a:rPr>
              <a:t>Manobra em T</a:t>
            </a:r>
          </a:p>
        </p:txBody>
      </p:sp>
    </p:spTree>
    <p:extLst>
      <p:ext uri="{BB962C8B-B14F-4D97-AF65-F5344CB8AC3E}">
        <p14:creationId xmlns:p14="http://schemas.microsoft.com/office/powerpoint/2010/main" val="82123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51293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Metodologia para a iniciação ao Kayak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2D1E313-A75B-95C5-0CB6-EFF2023524F3}"/>
              </a:ext>
            </a:extLst>
          </p:cNvPr>
          <p:cNvSpPr txBox="1"/>
          <p:nvPr/>
        </p:nvSpPr>
        <p:spPr>
          <a:xfrm>
            <a:off x="4182601" y="2538226"/>
            <a:ext cx="4727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Embarcações estáveis e de plástico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Embarcações de equipa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Embarcações de iniciação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Embarcação de competição sem banco</a:t>
            </a:r>
          </a:p>
          <a:p>
            <a:pPr marL="342900" indent="-342900">
              <a:buAutoNum type="arabicPeriod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Embarcação de competição formal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B4C80F4-4DDF-C4DC-AF58-34EFF9477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2" t="36327" r="52398" b="35238"/>
          <a:stretch/>
        </p:blipFill>
        <p:spPr>
          <a:xfrm>
            <a:off x="1206762" y="4366727"/>
            <a:ext cx="1958087" cy="13779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E612823-2CE6-B938-61FA-B194DC9E1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22" t="39026" r="25459" b="35102"/>
          <a:stretch/>
        </p:blipFill>
        <p:spPr>
          <a:xfrm>
            <a:off x="3275047" y="4376206"/>
            <a:ext cx="2202024" cy="13684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A680A47-FF49-3F8D-67DF-9C1180D4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5" t="42177" r="39082" b="30415"/>
          <a:stretch/>
        </p:blipFill>
        <p:spPr>
          <a:xfrm>
            <a:off x="5601481" y="4363734"/>
            <a:ext cx="2049624" cy="138090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03C78DC-4BD9-D85D-9FB6-5EA898FF2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65" t="50000" r="24318" b="21088"/>
          <a:stretch/>
        </p:blipFill>
        <p:spPr>
          <a:xfrm>
            <a:off x="7775516" y="4380135"/>
            <a:ext cx="1880838" cy="1364504"/>
          </a:xfrm>
          <a:prstGeom prst="rect">
            <a:avLst/>
          </a:prstGeom>
        </p:spPr>
      </p:pic>
      <p:pic>
        <p:nvPicPr>
          <p:cNvPr id="2050" name="Picture 2" descr="Primeiras Pagaiadas reúnem o futuro da canoagem em Montemor | MIRAONLINE  Jornal">
            <a:extLst>
              <a:ext uri="{FF2B5EF4-FFF2-40B4-BE49-F238E27FC236}">
                <a16:creationId xmlns:a16="http://schemas.microsoft.com/office/drawing/2014/main" xmlns="" id="{AC6E834E-680D-C915-CC59-C6E5C7C5B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r="33257" b="13044"/>
          <a:stretch/>
        </p:blipFill>
        <p:spPr bwMode="auto">
          <a:xfrm>
            <a:off x="9775373" y="4376206"/>
            <a:ext cx="1589315" cy="136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173B7765-AFD0-1B59-C868-5ABA11FEED10}"/>
              </a:ext>
            </a:extLst>
          </p:cNvPr>
          <p:cNvSpPr txBox="1"/>
          <p:nvPr/>
        </p:nvSpPr>
        <p:spPr>
          <a:xfrm>
            <a:off x="530292" y="1911040"/>
            <a:ext cx="6036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FP Canoagem</a:t>
            </a:r>
          </a:p>
        </p:txBody>
      </p:sp>
    </p:spTree>
    <p:extLst>
      <p:ext uri="{BB962C8B-B14F-4D97-AF65-F5344CB8AC3E}">
        <p14:creationId xmlns:p14="http://schemas.microsoft.com/office/powerpoint/2010/main" val="836927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38085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Armazenamento do material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BC1C14A-69CA-6680-07F4-52C880487E9C}"/>
              </a:ext>
            </a:extLst>
          </p:cNvPr>
          <p:cNvSpPr txBox="1"/>
          <p:nvPr/>
        </p:nvSpPr>
        <p:spPr>
          <a:xfrm>
            <a:off x="889099" y="2189792"/>
            <a:ext cx="276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Para embarcações rígidas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60C0935-7A3B-F0D2-0FB3-50E43F761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3FD"/>
              </a:clrFrom>
              <a:clrTo>
                <a:srgbClr val="F9F3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41" b="61389" l="58750" r="73438">
                        <a14:foregroundMark x1="61733" y1="53889" x2="61823" y2="58148"/>
                        <a14:foregroundMark x1="61615" y1="48333" x2="61705" y2="52593"/>
                        <a14:foregroundMark x1="60455" y1="52357" x2="61146" y2="52037"/>
                        <a14:foregroundMark x1="58750" y1="53148" x2="59947" y2="52593"/>
                        <a14:foregroundMark x1="61510" y1="49630" x2="60156" y2="48796"/>
                        <a14:foregroundMark x1="69896" y1="52778" x2="70417" y2="52222"/>
                        <a14:foregroundMark x1="72604" y1="54722" x2="73438" y2="54537"/>
                        <a14:foregroundMark x1="69635" y1="60370" x2="69896" y2="60926"/>
                        <a14:foregroundMark x1="70990" y1="58148" x2="73184" y2="57318"/>
                        <a14:foregroundMark x1="61719" y1="53056" x2="61615" y2="57870"/>
                        <a14:foregroundMark x1="61510" y1="52500" x2="61510" y2="53333"/>
                        <a14:foregroundMark x1="61875" y1="48889" x2="61771" y2="49815"/>
                        <a14:backgroundMark x1="73125" y1="55833" x2="72656" y2="55741"/>
                        <a14:backgroundMark x1="64063" y1="52500" x2="62828" y2="52970"/>
                      </a14:backgroundRemoval>
                    </a14:imgEffect>
                  </a14:imgLayer>
                </a14:imgProps>
              </a:ext>
            </a:extLst>
          </a:blip>
          <a:srcRect l="57493" t="47259" r="25542" b="36734"/>
          <a:stretch/>
        </p:blipFill>
        <p:spPr>
          <a:xfrm>
            <a:off x="2540002" y="2605438"/>
            <a:ext cx="2761278" cy="146551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E36E0F23-28D5-7576-FE66-B3A9F1CE30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2FA"/>
              </a:clrFrom>
              <a:clrTo>
                <a:srgbClr val="F9F2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78" b="91296" l="27292" r="42083">
                        <a14:foregroundMark x1="31979" y1="75093" x2="32865" y2="72870"/>
                        <a14:foregroundMark x1="41042" y1="75926" x2="41042" y2="74815"/>
                        <a14:foregroundMark x1="41615" y1="75185" x2="42135" y2="75556"/>
                        <a14:foregroundMark x1="36406" y1="89815" x2="36458" y2="91296"/>
                        <a14:foregroundMark x1="34740" y1="83611" x2="36042" y2="81944"/>
                        <a14:foregroundMark x1="35208" y1="83333" x2="36042" y2="81944"/>
                        <a14:foregroundMark x1="35573" y1="83056" x2="35990" y2="82222"/>
                        <a14:backgroundMark x1="27865" y1="82037" x2="28021" y2="81019"/>
                        <a14:backgroundMark x1="33021" y1="84630" x2="33490" y2="84537"/>
                        <a14:backgroundMark x1="36198" y1="82593" x2="35790" y2="82983"/>
                        <a14:backgroundMark x1="37865" y1="82685" x2="40521" y2="80093"/>
                      </a14:backgroundRemoval>
                    </a14:imgEffect>
                  </a14:imgLayer>
                </a14:imgProps>
              </a:ext>
            </a:extLst>
          </a:blip>
          <a:srcRect l="25580" t="72512" r="56913" b="8190"/>
          <a:stretch/>
        </p:blipFill>
        <p:spPr>
          <a:xfrm>
            <a:off x="2540002" y="4363335"/>
            <a:ext cx="2686198" cy="166556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FF3B50B2-5DAD-7D4E-7BB4-1DEE3EE4B5A2}"/>
              </a:ext>
            </a:extLst>
          </p:cNvPr>
          <p:cNvSpPr txBox="1"/>
          <p:nvPr/>
        </p:nvSpPr>
        <p:spPr>
          <a:xfrm>
            <a:off x="889099" y="4070948"/>
            <a:ext cx="2301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Embarcações passíveis </a:t>
            </a:r>
          </a:p>
          <a:p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de se deformarem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2D1E313-A75B-95C5-0CB6-EFF2023524F3}"/>
              </a:ext>
            </a:extLst>
          </p:cNvPr>
          <p:cNvSpPr txBox="1"/>
          <p:nvPr/>
        </p:nvSpPr>
        <p:spPr>
          <a:xfrm>
            <a:off x="5523172" y="1904077"/>
            <a:ext cx="6036905" cy="448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Os suportes deve estar protegidos e acolchoados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Nunca se deve amontoar as embarcações devendo-se evitar que façam pressão entre 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As embarcações devem ficar com o poço virado para baixo e sem água no seu interior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Todas as tampas devem ficar abertas para permitir a secagem arejamento do seu interior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As pagaias devem ser guardadas preferencialmente na posição vertical e de forma suspensa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Os coletes e auxiliares de flutuação devem ficar pendurados em  cabides e em local arejado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P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50611" y="1615176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Preservação do material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2D1E313-A75B-95C5-0CB6-EFF2023524F3}"/>
              </a:ext>
            </a:extLst>
          </p:cNvPr>
          <p:cNvSpPr txBox="1"/>
          <p:nvPr/>
        </p:nvSpPr>
        <p:spPr>
          <a:xfrm>
            <a:off x="1371601" y="2380502"/>
            <a:ext cx="9843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Devem ser estabelecidas normas para a utilização e arrumação do material </a:t>
            </a:r>
          </a:p>
          <a:p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(embarcações, pagaias, coletes, capacetes, saiotes e outros acessórios)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Colocar flutuação nas embarcações que dela necessitam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Verificar a estanquicidade dos compartimentos de flutuação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Lavar com água doce todo o material após o uso em água salgada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Evitar o choque das embarcações com superfícies duras que provoquem deformações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Não embarcar em terra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Utilizar o material apenas para o fim a que se destina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</a:rPr>
              <a:t>Fazer periodicamente revisões de todo material para detetar inconformidades e prevenir futuras deteriorações</a:t>
            </a:r>
          </a:p>
        </p:txBody>
      </p:sp>
    </p:spTree>
    <p:extLst>
      <p:ext uri="{BB962C8B-B14F-4D97-AF65-F5344CB8AC3E}">
        <p14:creationId xmlns:p14="http://schemas.microsoft.com/office/powerpoint/2010/main" val="3043130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553577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Transporte automóvel de material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2D1E313-A75B-95C5-0CB6-EFF2023524F3}"/>
              </a:ext>
            </a:extLst>
          </p:cNvPr>
          <p:cNvSpPr txBox="1"/>
          <p:nvPr/>
        </p:nvSpPr>
        <p:spPr>
          <a:xfrm>
            <a:off x="3190238" y="2676376"/>
            <a:ext cx="60369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O transporte inadequado pode deteriorar gravemente a embarcação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amarração das embarcações mais rígidas com demasiada tensão pode originar danos e ruturas na zona de colagem do casco com o deck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 amarração com pouca tensão pode levar ao deslocamento da embarcação do seu local de fixação, podendo sair do tejadilho ou do atrelado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>
                <a:solidFill>
                  <a:schemeClr val="accent1">
                    <a:lumMod val="50000"/>
                  </a:schemeClr>
                </a:solidFill>
              </a:rPr>
              <a:t>As embarcações de polietileno amarradas com demasiada tensão podem deformar-se se forem sujeitas à exposição solar prolongada ou mais intensa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D85781D-3635-3FC3-BA4A-4814ED143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027" t="68024" r="26855" b="12223"/>
          <a:stretch/>
        </p:blipFill>
        <p:spPr>
          <a:xfrm>
            <a:off x="666965" y="4123950"/>
            <a:ext cx="2297891" cy="18084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330DAD6B-0193-B807-5EC8-F9E77424D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41" b="68056" l="25573" r="36875">
                        <a14:foregroundMark x1="26250" y1="61204" x2="25677" y2="64815"/>
                        <a14:foregroundMark x1="35833" y1="62500" x2="36927" y2="68148"/>
                        <a14:foregroundMark x1="31927" y1="64167" x2="30677" y2="67407"/>
                        <a14:foregroundMark x1="31927" y1="50741" x2="31927" y2="56852"/>
                        <a14:foregroundMark x1="29531" y1="51481" x2="29583" y2="56389"/>
                        <a14:foregroundMark x1="27344" y1="51852" x2="27604" y2="56481"/>
                      </a14:backgroundRemoval>
                    </a14:imgEffect>
                  </a14:imgLayer>
                </a14:imgProps>
              </a:ext>
            </a:extLst>
          </a:blip>
          <a:srcRect l="24822" t="49329" r="62439" b="31497"/>
          <a:stretch/>
        </p:blipFill>
        <p:spPr>
          <a:xfrm>
            <a:off x="9227143" y="1380857"/>
            <a:ext cx="2329708" cy="19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4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5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Transporte de material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1512965" y="5536205"/>
            <a:ext cx="3219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FF0000"/>
                </a:solidFill>
              </a:rPr>
              <a:t>Nunca arrastar o material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0" y="2466802"/>
            <a:ext cx="5433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Explorar sempre o potencial educativo de cada momento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F1627FC2-AA75-38C8-5C39-00F942E2FE56}"/>
              </a:ext>
            </a:extLst>
          </p:cNvPr>
          <p:cNvSpPr/>
          <p:nvPr/>
        </p:nvSpPr>
        <p:spPr>
          <a:xfrm>
            <a:off x="973083" y="4849924"/>
            <a:ext cx="539882" cy="11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40518B6-A0C7-B764-EB03-8E539BF32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5" t="12496" r="9177"/>
          <a:stretch/>
        </p:blipFill>
        <p:spPr>
          <a:xfrm>
            <a:off x="1366789" y="3962479"/>
            <a:ext cx="3365237" cy="172761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8EA2F2F-8CAD-BE9B-0467-4A3FEB741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34" t="19554" r="34083" b="21511"/>
          <a:stretch/>
        </p:blipFill>
        <p:spPr>
          <a:xfrm>
            <a:off x="6960903" y="1730375"/>
            <a:ext cx="4190976" cy="4199504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xmlns="" id="{F5F1FF61-4938-A546-ECAE-7745A5E5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981" t="78795" r="37806" b="19201"/>
          <a:stretch/>
        </p:blipFill>
        <p:spPr>
          <a:xfrm>
            <a:off x="7600971" y="1475740"/>
            <a:ext cx="2910840" cy="1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272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6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74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36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8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Embarque e desembarque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886396" y="2920577"/>
            <a:ext cx="4609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Em local com corrente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Colocar a embarcação de frente para a corrente e paralela à margem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6567197" y="4773249"/>
            <a:ext cx="4498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rgbClr val="FF0000"/>
                </a:solidFill>
              </a:rPr>
              <a:t>Nunca perder o contacto com a margem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Segurança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916D78F-44CB-8569-B0DE-659E3DA92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01" t="37585" r="45681" b="31302"/>
          <a:stretch/>
        </p:blipFill>
        <p:spPr>
          <a:xfrm>
            <a:off x="6650281" y="2084750"/>
            <a:ext cx="4089036" cy="2688499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FD079E2D-8DFF-A8D6-EF04-047E734A3183}"/>
              </a:ext>
            </a:extLst>
          </p:cNvPr>
          <p:cNvSpPr txBox="1"/>
          <p:nvPr/>
        </p:nvSpPr>
        <p:spPr>
          <a:xfrm>
            <a:off x="886396" y="4434781"/>
            <a:ext cx="46096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Em local com ondas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Colocar a embarcação de frente para as ondas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Manter o olhar dirigido para a ondulação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Escolher o momento com menor ondulação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Pedir apoio a um colega ou ao professor </a:t>
            </a:r>
          </a:p>
        </p:txBody>
      </p:sp>
    </p:spTree>
    <p:extLst>
      <p:ext uri="{BB962C8B-B14F-4D97-AF65-F5344CB8AC3E}">
        <p14:creationId xmlns:p14="http://schemas.microsoft.com/office/powerpoint/2010/main" val="346344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Embarque e desembarque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9867734" y="4101325"/>
            <a:ext cx="1934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Após introdução das pernas, acomodação no kayak verificando o equilíbrio do corpo e adotando a posição correta para iniciar o afastamento da margem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7570669" y="4106763"/>
            <a:ext cx="20305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perna do lado da água entra em primeiro lugar, colocando o pé à frente do banco, transportando parte do peso do corpo para essa perna.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3BF2056A-EC81-4A43-EA96-DFE40D4DB71B}"/>
              </a:ext>
            </a:extLst>
          </p:cNvPr>
          <p:cNvSpPr txBox="1"/>
          <p:nvPr/>
        </p:nvSpPr>
        <p:spPr>
          <a:xfrm>
            <a:off x="5389172" y="4082295"/>
            <a:ext cx="2030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Pagaia apoiada junto ao quebra-mar do kayak e a pá da pagaia de chapa apoiada na margem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3144342" y="4105480"/>
            <a:ext cx="1981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mão do lado da água segura a pagaia e o quebra-mar, mão do lado da terra apoia-se na pagaia e suporta o peso do corpo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Com apoio à frente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333B38C-9CF0-320F-929F-AFCBE6180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26" t="40689" r="33616" b="42254"/>
          <a:stretch/>
        </p:blipFill>
        <p:spPr>
          <a:xfrm>
            <a:off x="3306041" y="2536265"/>
            <a:ext cx="1718944" cy="149145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92D71FB8-9963-1C32-C3BA-4162E6396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0" t="40148" r="22282" b="42106"/>
          <a:stretch/>
        </p:blipFill>
        <p:spPr>
          <a:xfrm>
            <a:off x="5512789" y="2477498"/>
            <a:ext cx="1718944" cy="155170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139839CA-FBC3-7B70-441D-8F967DCEB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72" t="58074" r="22728" b="24180"/>
          <a:stretch/>
        </p:blipFill>
        <p:spPr>
          <a:xfrm>
            <a:off x="9962581" y="2459180"/>
            <a:ext cx="1616659" cy="155170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733141C4-FCB5-D26D-DCE6-8FAC7F06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74" t="58667" r="34211" b="24219"/>
          <a:stretch/>
        </p:blipFill>
        <p:spPr>
          <a:xfrm>
            <a:off x="7712908" y="2533009"/>
            <a:ext cx="1665625" cy="149643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8826842-2E7D-A8D8-C920-BD52FEA0AE75}"/>
              </a:ext>
            </a:extLst>
          </p:cNvPr>
          <p:cNvSpPr txBox="1"/>
          <p:nvPr/>
        </p:nvSpPr>
        <p:spPr>
          <a:xfrm>
            <a:off x="600880" y="5009266"/>
            <a:ext cx="1981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Desembarque</a:t>
            </a: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é efetuado do mesmo modo que o embarque executando a sequência inversa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259A9DA-247C-613F-9274-AC80910A115E}"/>
              </a:ext>
            </a:extLst>
          </p:cNvPr>
          <p:cNvSpPr txBox="1"/>
          <p:nvPr/>
        </p:nvSpPr>
        <p:spPr>
          <a:xfrm>
            <a:off x="4525092" y="5871040"/>
            <a:ext cx="5789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tx2"/>
                </a:solidFill>
              </a:rPr>
              <a:t>Embarcar/desembarcar sempre com todo o kayak em contacto com a água</a:t>
            </a:r>
          </a:p>
        </p:txBody>
      </p:sp>
    </p:spTree>
    <p:extLst>
      <p:ext uri="{BB962C8B-B14F-4D97-AF65-F5344CB8AC3E}">
        <p14:creationId xmlns:p14="http://schemas.microsoft.com/office/powerpoint/2010/main" val="388579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Embarque e desembarque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476D8CFF-5F79-6822-FBFC-F3AB653EDEE0}"/>
              </a:ext>
            </a:extLst>
          </p:cNvPr>
          <p:cNvSpPr txBox="1"/>
          <p:nvPr/>
        </p:nvSpPr>
        <p:spPr>
          <a:xfrm>
            <a:off x="9867734" y="4055025"/>
            <a:ext cx="1934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Após introdução das pernas, acomodação no kayak verificando o equilíbrio do corpo e adotando a posição correta para iniciar o afastamento da margem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A1523A1-DB0B-6C8E-9219-EF3066F2A15D}"/>
              </a:ext>
            </a:extLst>
          </p:cNvPr>
          <p:cNvSpPr txBox="1"/>
          <p:nvPr/>
        </p:nvSpPr>
        <p:spPr>
          <a:xfrm>
            <a:off x="7570669" y="4060463"/>
            <a:ext cx="20305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perna do lado da água entra em primeiro lugar, colocando o pé à frente do banco, transportando parte do peso do corpo para essa perna.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3BF2056A-EC81-4A43-EA96-DFE40D4DB71B}"/>
              </a:ext>
            </a:extLst>
          </p:cNvPr>
          <p:cNvSpPr txBox="1"/>
          <p:nvPr/>
        </p:nvSpPr>
        <p:spPr>
          <a:xfrm>
            <a:off x="5389172" y="4035995"/>
            <a:ext cx="20305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Pagaia apoiada junto ao quebra-mar do kayak e a pá da pagaia de chapa apoiada na margem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3144342" y="4059180"/>
            <a:ext cx="19817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A mão do lado da água segura a pagaia e o quebra-mar, mão do lado da terra apoia-se na pagaia e suporta o peso do corpo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Com apoio atrás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4D0F12D-0ADE-DEAB-BCBE-C08E5FD6F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19" b="62778" l="51094" r="75573">
                        <a14:foregroundMark x1="62240" y1="44722" x2="60521" y2="50648"/>
                        <a14:foregroundMark x1="64271" y1="45278" x2="64740" y2="45093"/>
                        <a14:foregroundMark x1="56302" y1="53981" x2="55469" y2="54167"/>
                        <a14:foregroundMark x1="55052" y1="54074" x2="52656" y2="53426"/>
                        <a14:foregroundMark x1="56510" y1="55648" x2="60104" y2="59352"/>
                        <a14:foregroundMark x1="60104" y1="59352" x2="56979" y2="56111"/>
                        <a14:foregroundMark x1="65313" y1="58611" x2="65365" y2="56574"/>
                        <a14:foregroundMark x1="70677" y1="59815" x2="71042" y2="58889"/>
                        <a14:foregroundMark x1="72188" y1="59722" x2="73177" y2="59907"/>
                        <a14:foregroundMark x1="71094" y1="55833" x2="75365" y2="53611"/>
                        <a14:foregroundMark x1="75365" y1="53611" x2="75573" y2="53611"/>
                        <a14:foregroundMark x1="51094" y1="58519" x2="55313" y2="58426"/>
                        <a14:foregroundMark x1="55313" y1="58426" x2="55365" y2="58426"/>
                        <a14:foregroundMark x1="55937" y1="59259" x2="54219" y2="60000"/>
                        <a14:foregroundMark x1="56406" y1="60185" x2="55208" y2="61944"/>
                        <a14:foregroundMark x1="60885" y1="60556" x2="65469" y2="62778"/>
                        <a14:foregroundMark x1="65469" y1="62778" x2="66771" y2="61944"/>
                        <a14:foregroundMark x1="67917" y1="59444" x2="70469" y2="60278"/>
                      </a14:backgroundRemoval>
                    </a14:imgEffect>
                  </a14:imgLayer>
                </a14:imgProps>
              </a:ext>
            </a:extLst>
          </a:blip>
          <a:srcRect l="50485" t="38371" r="23092" b="35151"/>
          <a:stretch/>
        </p:blipFill>
        <p:spPr>
          <a:xfrm>
            <a:off x="5713350" y="1600934"/>
            <a:ext cx="4155725" cy="234246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7A3A338-DE28-5179-78BB-B6BFE3A71CBE}"/>
              </a:ext>
            </a:extLst>
          </p:cNvPr>
          <p:cNvSpPr txBox="1"/>
          <p:nvPr/>
        </p:nvSpPr>
        <p:spPr>
          <a:xfrm>
            <a:off x="600880" y="5009266"/>
            <a:ext cx="1981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accent1">
                    <a:lumMod val="50000"/>
                  </a:schemeClr>
                </a:solidFill>
              </a:rPr>
              <a:t>Desembarque</a:t>
            </a: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é efetuado do mesmo modo que o embarque executando a sequência inversa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5EE89AB4-225B-274A-2004-E3C2D4CD7C5E}"/>
              </a:ext>
            </a:extLst>
          </p:cNvPr>
          <p:cNvSpPr txBox="1"/>
          <p:nvPr/>
        </p:nvSpPr>
        <p:spPr>
          <a:xfrm>
            <a:off x="4634937" y="3753422"/>
            <a:ext cx="5789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chemeClr val="tx2"/>
                </a:solidFill>
              </a:rPr>
              <a:t>Embarcar/desembarcar sempre com todo o kayak em contacto com a água</a:t>
            </a:r>
          </a:p>
        </p:txBody>
      </p:sp>
    </p:spTree>
    <p:extLst>
      <p:ext uri="{BB962C8B-B14F-4D97-AF65-F5344CB8AC3E}">
        <p14:creationId xmlns:p14="http://schemas.microsoft.com/office/powerpoint/2010/main" val="270284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Posição na embarcação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3548744" y="4715800"/>
            <a:ext cx="6328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Pernas fletidas com a planta dos pés em contacto com o finca pés caso exista;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Pernas afastadas e em contacto com a parte superior da embarcação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Tronco ligeiramente inclinado à frente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66802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Embarcações sem leme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0508E645-4062-B517-2589-A78D0E364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944" t="45767" r="25354" b="33683"/>
          <a:stretch/>
        </p:blipFill>
        <p:spPr>
          <a:xfrm>
            <a:off x="7442654" y="2636079"/>
            <a:ext cx="2846451" cy="167004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4E08CC1-FA7D-73A3-CF0C-0B8409319091}"/>
              </a:ext>
            </a:extLst>
          </p:cNvPr>
          <p:cNvSpPr/>
          <p:nvPr/>
        </p:nvSpPr>
        <p:spPr>
          <a:xfrm>
            <a:off x="8085273" y="3813011"/>
            <a:ext cx="562096" cy="5050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9F2C172-BB0E-434D-780A-7BBC0AC37CDE}"/>
              </a:ext>
            </a:extLst>
          </p:cNvPr>
          <p:cNvSpPr/>
          <p:nvPr/>
        </p:nvSpPr>
        <p:spPr>
          <a:xfrm>
            <a:off x="9309798" y="3847334"/>
            <a:ext cx="562096" cy="5050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xmlns="" id="{645977EB-DAD9-6767-B62B-4E7D73E03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56" t="58370" r="37689" b="23673"/>
          <a:stretch/>
        </p:blipFill>
        <p:spPr>
          <a:xfrm>
            <a:off x="3027943" y="2774558"/>
            <a:ext cx="4100846" cy="1736403"/>
          </a:xfrm>
          <a:prstGeom prst="rect">
            <a:avLst/>
          </a:prstGeom>
        </p:spPr>
      </p:pic>
      <p:cxnSp>
        <p:nvCxnSpPr>
          <p:cNvPr id="8" name="Conexão reta 7">
            <a:extLst>
              <a:ext uri="{FF2B5EF4-FFF2-40B4-BE49-F238E27FC236}">
                <a16:creationId xmlns:a16="http://schemas.microsoft.com/office/drawing/2014/main" xmlns="" id="{96FDEDD7-F363-B635-6713-62B472135CB3}"/>
              </a:ext>
            </a:extLst>
          </p:cNvPr>
          <p:cNvCxnSpPr>
            <a:cxnSpLocks/>
          </p:cNvCxnSpPr>
          <p:nvPr/>
        </p:nvCxnSpPr>
        <p:spPr>
          <a:xfrm flipV="1">
            <a:off x="4791743" y="2517783"/>
            <a:ext cx="123472" cy="160680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778AB4-7A06-F033-8771-A40A38A4AD2B}"/>
              </a:ext>
            </a:extLst>
          </p:cNvPr>
          <p:cNvSpPr/>
          <p:nvPr/>
        </p:nvSpPr>
        <p:spPr>
          <a:xfrm>
            <a:off x="5659445" y="3906614"/>
            <a:ext cx="562096" cy="5050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33C32F4-4A1B-6FBE-D200-4DF143B58645}"/>
              </a:ext>
            </a:extLst>
          </p:cNvPr>
          <p:cNvSpPr/>
          <p:nvPr/>
        </p:nvSpPr>
        <p:spPr>
          <a:xfrm>
            <a:off x="4997378" y="3724385"/>
            <a:ext cx="562096" cy="5050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225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3E7EA8DB-3837-11D1-0960-F027C25DFED2}"/>
              </a:ext>
            </a:extLst>
          </p:cNvPr>
          <p:cNvSpPr txBox="1"/>
          <p:nvPr/>
        </p:nvSpPr>
        <p:spPr>
          <a:xfrm>
            <a:off x="530291" y="1623458"/>
            <a:ext cx="603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>
                <a:solidFill>
                  <a:schemeClr val="accent1">
                    <a:lumMod val="50000"/>
                  </a:schemeClr>
                </a:solidFill>
              </a:rPr>
              <a:t>Posição na embarcação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EC29E903-EBE7-A4B7-937A-3A3897E604E4}"/>
              </a:ext>
            </a:extLst>
          </p:cNvPr>
          <p:cNvSpPr txBox="1"/>
          <p:nvPr/>
        </p:nvSpPr>
        <p:spPr>
          <a:xfrm>
            <a:off x="3746706" y="4886319"/>
            <a:ext cx="6328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Pernas fletidas com a planta dos pés em contacto com o finca pés;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Pernas juntas;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solidFill>
                  <a:schemeClr val="accent1">
                    <a:lumMod val="50000"/>
                  </a:schemeClr>
                </a:solidFill>
              </a:rPr>
              <a:t>Tronco ligeiramente inclinado à frente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3B2E8F6C-A347-0CF1-A7D8-C113D5471A08}"/>
              </a:ext>
            </a:extLst>
          </p:cNvPr>
          <p:cNvSpPr txBox="1"/>
          <p:nvPr/>
        </p:nvSpPr>
        <p:spPr>
          <a:xfrm>
            <a:off x="530291" y="2482170"/>
            <a:ext cx="4104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>
                <a:solidFill>
                  <a:schemeClr val="accent1">
                    <a:lumMod val="50000"/>
                  </a:schemeClr>
                </a:solidFill>
              </a:rPr>
              <a:t>Embarcações com leme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xmlns="" id="{83A9669C-6DA9-4B7A-1F25-1BE07DE6F96B}"/>
              </a:ext>
            </a:extLst>
          </p:cNvPr>
          <p:cNvGrpSpPr/>
          <p:nvPr/>
        </p:nvGrpSpPr>
        <p:grpSpPr>
          <a:xfrm>
            <a:off x="4125889" y="2188348"/>
            <a:ext cx="3725976" cy="2526429"/>
            <a:chOff x="4634937" y="2188348"/>
            <a:chExt cx="3725976" cy="2526429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64730A1C-F4ED-650A-75BE-BD1C962B1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390" t="52108" r="40606" b="22573"/>
            <a:stretch/>
          </p:blipFill>
          <p:spPr>
            <a:xfrm>
              <a:off x="4634937" y="2188348"/>
              <a:ext cx="3725976" cy="2526429"/>
            </a:xfrm>
            <a:prstGeom prst="rect">
              <a:avLst/>
            </a:prstGeom>
          </p:spPr>
        </p:pic>
        <p:cxnSp>
          <p:nvCxnSpPr>
            <p:cNvPr id="8" name="Conexão reta 7">
              <a:extLst>
                <a:ext uri="{FF2B5EF4-FFF2-40B4-BE49-F238E27FC236}">
                  <a16:creationId xmlns:a16="http://schemas.microsoft.com/office/drawing/2014/main" xmlns="" id="{96FDEDD7-F363-B635-6713-62B472135C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209" y="2188348"/>
              <a:ext cx="342461" cy="211305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33C32F4-4A1B-6FBE-D200-4DF143B58645}"/>
                </a:ext>
              </a:extLst>
            </p:cNvPr>
            <p:cNvSpPr/>
            <p:nvPr/>
          </p:nvSpPr>
          <p:spPr>
            <a:xfrm>
              <a:off x="6872140" y="3898707"/>
              <a:ext cx="801279" cy="81607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199183-A92A-3DF3-E6E3-6400E06CB452}"/>
                </a:ext>
              </a:extLst>
            </p:cNvPr>
            <p:cNvSpPr/>
            <p:nvPr/>
          </p:nvSpPr>
          <p:spPr>
            <a:xfrm>
              <a:off x="5814952" y="3759605"/>
              <a:ext cx="562096" cy="50508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3E9AA646-9020-5A66-DA0B-87992798B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934" t="48571" r="28530" b="36447"/>
          <a:stretch/>
        </p:blipFill>
        <p:spPr>
          <a:xfrm flipH="1">
            <a:off x="9039889" y="3511256"/>
            <a:ext cx="2084540" cy="1001779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883C9815-DE4D-9C01-C85A-EEAD7791457A}"/>
              </a:ext>
            </a:extLst>
          </p:cNvPr>
          <p:cNvSpPr txBox="1"/>
          <p:nvPr/>
        </p:nvSpPr>
        <p:spPr>
          <a:xfrm>
            <a:off x="9185944" y="4389924"/>
            <a:ext cx="2268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/>
              <a:t>finca pés e sistema de controlo do leme</a:t>
            </a:r>
          </a:p>
        </p:txBody>
      </p:sp>
    </p:spTree>
    <p:extLst>
      <p:ext uri="{BB962C8B-B14F-4D97-AF65-F5344CB8AC3E}">
        <p14:creationId xmlns:p14="http://schemas.microsoft.com/office/powerpoint/2010/main" val="18152653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presentação3" id="{A2DCD167-6712-42F3-94BF-5B2AC9CAD909}" vid="{DD698B24-610E-4F25-B249-2BF69BD39A92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do Office</Template>
  <TotalTime>982</TotalTime>
  <Words>2147</Words>
  <Application>Microsoft Office PowerPoint</Application>
  <PresentationFormat>Personalizados</PresentationFormat>
  <Paragraphs>308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44</vt:i4>
      </vt:variant>
    </vt:vector>
  </HeadingPairs>
  <TitlesOfParts>
    <vt:vector size="4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Helena Nascimento</dc:creator>
  <cp:lastModifiedBy>Utilizador</cp:lastModifiedBy>
  <cp:revision>2</cp:revision>
  <dcterms:created xsi:type="dcterms:W3CDTF">2022-06-12T12:05:13Z</dcterms:created>
  <dcterms:modified xsi:type="dcterms:W3CDTF">2022-07-12T08:30:10Z</dcterms:modified>
</cp:coreProperties>
</file>