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59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73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45EAACE-06B7-1C53-3697-D1DDDD7AB7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94157EB-CE0C-A13F-20CB-2832B89326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B3A6-112E-4774-BD8C-63D40700A1FC}" type="datetimeFigureOut">
              <a:rPr lang="pt-PT" smtClean="0"/>
              <a:t>12/07/2022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A83864C-CFAF-5F90-A060-240107E8CD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1584C27-E443-C76E-474A-D2CDBBB9A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2A30-A09A-4E94-B4F4-59D045035E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981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90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64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75D9F08C-E99E-3808-53D9-7976220C1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16" y="6387783"/>
            <a:ext cx="923925" cy="30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AD766A7-937D-D59D-342E-9E84267DD20D}"/>
              </a:ext>
            </a:extLst>
          </p:cNvPr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3933" y="6349048"/>
            <a:ext cx="639445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D9550F-E176-10B2-1840-BF70556F74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74" y="6291898"/>
            <a:ext cx="806450" cy="40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F1CBAA-32AB-CF02-949D-557F96FA3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10844" b="12004"/>
          <a:stretch/>
        </p:blipFill>
        <p:spPr bwMode="auto">
          <a:xfrm>
            <a:off x="624202" y="6313488"/>
            <a:ext cx="1071880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 descr="Uma imagem com texto&#10;&#10;Descrição gerada automaticamente">
            <a:extLst>
              <a:ext uri="{FF2B5EF4-FFF2-40B4-BE49-F238E27FC236}">
                <a16:creationId xmlns:a16="http://schemas.microsoft.com/office/drawing/2014/main" id="{0DE2D74E-CBCD-B635-3CDC-1943330A4FC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5870" y="6321108"/>
            <a:ext cx="80264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Pré-visualização da imagem">
            <a:extLst>
              <a:ext uri="{FF2B5EF4-FFF2-40B4-BE49-F238E27FC236}">
                <a16:creationId xmlns:a16="http://schemas.microsoft.com/office/drawing/2014/main" id="{F8207C53-398E-1584-9B3E-BD50878B59E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002" y="6292533"/>
            <a:ext cx="585470" cy="40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938BD2D-D6F4-866A-4CCE-9F2F908A7D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08961" y="6230938"/>
            <a:ext cx="669290" cy="4635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5C8D51EB-7029-C24B-1237-767C7380E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74500"/>
          <a:stretch/>
        </p:blipFill>
        <p:spPr>
          <a:xfrm>
            <a:off x="742315" y="125634"/>
            <a:ext cx="1219283" cy="11049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EA1CD78-08B3-805D-BB94-5AA287B06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0" t="41206" r="21631" b="37487"/>
          <a:stretch/>
        </p:blipFill>
        <p:spPr>
          <a:xfrm>
            <a:off x="4863657" y="0"/>
            <a:ext cx="7353063" cy="6858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CCCBAF2-C822-18AF-E1F1-93B7B51B2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4764" r="-1455"/>
          <a:stretch/>
        </p:blipFill>
        <p:spPr>
          <a:xfrm>
            <a:off x="7782707" y="125634"/>
            <a:ext cx="3666978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0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u70sUYFA0&amp;ab_channel=GCA%E2%80%94Gin%C3%A1sioClubedeAlpendorada" TargetMode="External"/><Relationship Id="rId2" Type="http://schemas.openxmlformats.org/officeDocument/2006/relationships/hyperlink" Target="https://www.youtube.com/watch?v=ZeX2MOc6CSI&amp;ab_channel=OAtletaCana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F9ZzVbVVTIs&amp;ab_channel=ODron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yMuNBrTTPJE&amp;ab_channel=ACanoagemMadeir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SqtvCU8hHdA&amp;ab_channel=DawidMock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OUDu6zg3sLs&amp;ab_channel=FPCanoagemTV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oT7ANu6hroo&amp;ab_channel=CanoeSpor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wL-LoXFq8Y8&amp;ab_channel=RobertoPeixot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ZJ9vGRDdvhA&amp;ab_channel=FPCanoagemT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IHj6QBmdanc&amp;ab_channel=EclipseCaiaque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6x4kizjm8Gk&amp;ab_channel=olivierlebar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Hrcf2CWuKB0&amp;ab_channel=PlanetCano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TLEjAvIIi9s&amp;ab_channel=PlanetCano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Tll-V0W-Uvs&amp;ab_channel=magicislandsur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OftiOSRtqoE&amp;ab_channel=suponsports" TargetMode="External"/><Relationship Id="rId4" Type="http://schemas.openxmlformats.org/officeDocument/2006/relationships/hyperlink" Target="https://www.youtube.com/watch?v=Ft_qlvmX52c&amp;ab_channel=suponspo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AD5B4E4-669E-7732-7351-F9A5A2CFC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985" y="1632110"/>
            <a:ext cx="7457216" cy="4268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48E6CA2-34A6-B07D-E4AD-D6E7BE629608}"/>
              </a:ext>
            </a:extLst>
          </p:cNvPr>
          <p:cNvSpPr txBox="1"/>
          <p:nvPr/>
        </p:nvSpPr>
        <p:spPr>
          <a:xfrm>
            <a:off x="7632700" y="5575300"/>
            <a:ext cx="443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i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8CBCD23-4E78-5776-6AAD-F1E901E2BADC}"/>
              </a:ext>
            </a:extLst>
          </p:cNvPr>
          <p:cNvSpPr/>
          <p:nvPr/>
        </p:nvSpPr>
        <p:spPr>
          <a:xfrm>
            <a:off x="391496" y="1155125"/>
            <a:ext cx="8682185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PT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Especialidades da </a:t>
            </a:r>
          </a:p>
          <a:p>
            <a:r>
              <a:rPr lang="pt-PT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CANOAGEM</a:t>
            </a:r>
            <a:endParaRPr lang="pt-PT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12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215900" y="2647392"/>
            <a:ext cx="11811000" cy="2338112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algn="ctr"/>
            <a:r>
              <a:rPr lang="pt-PT" sz="6000" b="1" i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Obrigado</a:t>
            </a:r>
          </a:p>
          <a:p>
            <a:pPr algn="ctr"/>
            <a:r>
              <a:rPr lang="pt-PT" sz="6000" b="1" i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 </a:t>
            </a:r>
            <a:r>
              <a:rPr lang="pt-PT" sz="60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pela atenção dispensada</a:t>
            </a:r>
          </a:p>
        </p:txBody>
      </p:sp>
    </p:spTree>
    <p:extLst>
      <p:ext uri="{BB962C8B-B14F-4D97-AF65-F5344CB8AC3E}">
        <p14:creationId xmlns:p14="http://schemas.microsoft.com/office/powerpoint/2010/main" val="83125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910F881B-D4C6-8FED-159D-5D2EDEF8D983}"/>
              </a:ext>
            </a:extLst>
          </p:cNvPr>
          <p:cNvSpPr/>
          <p:nvPr/>
        </p:nvSpPr>
        <p:spPr>
          <a:xfrm>
            <a:off x="6096001" y="3004914"/>
            <a:ext cx="2996913" cy="7719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85985"/>
                </a:lnTo>
                <a:lnTo>
                  <a:pt x="2224013" y="385985"/>
                </a:lnTo>
                <a:lnTo>
                  <a:pt x="2224013" y="771971"/>
                </a:lnTo>
              </a:path>
            </a:pathLst>
          </a:custGeom>
          <a:solidFill>
            <a:srgbClr val="00B0F0"/>
          </a:solidFill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3F671CCA-E0E8-083E-D870-53693FD4232C}"/>
              </a:ext>
            </a:extLst>
          </p:cNvPr>
          <p:cNvSpPr/>
          <p:nvPr/>
        </p:nvSpPr>
        <p:spPr>
          <a:xfrm>
            <a:off x="3099087" y="3004914"/>
            <a:ext cx="2996913" cy="7719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24013" y="0"/>
                </a:moveTo>
                <a:lnTo>
                  <a:pt x="2224013" y="385985"/>
                </a:lnTo>
                <a:lnTo>
                  <a:pt x="0" y="385985"/>
                </a:lnTo>
                <a:lnTo>
                  <a:pt x="0" y="771971"/>
                </a:lnTo>
              </a:path>
            </a:pathLst>
          </a:custGeom>
          <a:solidFill>
            <a:srgbClr val="00B0F0"/>
          </a:solidFill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3619213" y="1166887"/>
            <a:ext cx="4953574" cy="1436613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0" lvl="0" indent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7200" b="1" kern="1200" dirty="0">
                <a:solidFill>
                  <a:schemeClr val="tx1"/>
                </a:solidFill>
              </a:rPr>
              <a:t>Velocidade</a:t>
            </a:r>
          </a:p>
        </p:txBody>
      </p:sp>
      <p:sp>
        <p:nvSpPr>
          <p:cNvPr id="9" name="Forma livre: Forma 8">
            <a:hlinkClick r:id="rId2"/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622300" y="3738786"/>
            <a:ext cx="5156776" cy="1582513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0" lvl="0" indent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5400" kern="1200" dirty="0">
                <a:solidFill>
                  <a:schemeClr val="tx1"/>
                </a:solidFill>
              </a:rPr>
              <a:t>Regatas em Linha</a:t>
            </a:r>
          </a:p>
          <a:p>
            <a:pPr marL="0" lvl="0" indent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4000" dirty="0">
                <a:solidFill>
                  <a:schemeClr val="tx1"/>
                </a:solidFill>
              </a:rPr>
              <a:t>200/500/1000 Metros</a:t>
            </a:r>
            <a:endParaRPr lang="pt-PT" sz="4000" kern="1200" dirty="0">
              <a:solidFill>
                <a:schemeClr val="tx1"/>
              </a:solidFill>
            </a:endParaRPr>
          </a:p>
        </p:txBody>
      </p:sp>
      <p:sp>
        <p:nvSpPr>
          <p:cNvPr id="10" name="Forma livre: Forma 9">
            <a:hlinkClick r:id="rId3" tooltip="Vídeo"/>
            <a:extLst>
              <a:ext uri="{FF2B5EF4-FFF2-40B4-BE49-F238E27FC236}">
                <a16:creationId xmlns:a16="http://schemas.microsoft.com/office/drawing/2014/main" id="{772F0B30-2F00-F78E-4487-9F305196548A}"/>
              </a:ext>
            </a:extLst>
          </p:cNvPr>
          <p:cNvSpPr/>
          <p:nvPr/>
        </p:nvSpPr>
        <p:spPr>
          <a:xfrm>
            <a:off x="6616126" y="3726087"/>
            <a:ext cx="4953574" cy="1582512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0" lvl="0" indent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5400" kern="1200" dirty="0">
                <a:solidFill>
                  <a:schemeClr val="tx1"/>
                </a:solidFill>
              </a:rPr>
              <a:t>Fundo</a:t>
            </a:r>
          </a:p>
          <a:p>
            <a:pPr marL="0" lvl="0" indent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4000" dirty="0">
                <a:solidFill>
                  <a:schemeClr val="tx1"/>
                </a:solidFill>
              </a:rPr>
              <a:t>Entre 2 e 5000 Metros</a:t>
            </a:r>
            <a:endParaRPr lang="pt-PT" sz="4000" kern="1200" dirty="0">
              <a:solidFill>
                <a:schemeClr val="tx1"/>
              </a:solidFill>
            </a:endParaRPr>
          </a:p>
        </p:txBody>
      </p:sp>
      <p:pic>
        <p:nvPicPr>
          <p:cNvPr id="12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E887D7EC-F154-A973-740B-881D78A16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5108767"/>
            <a:ext cx="2387600" cy="9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lique-aqui – ASTROLUMINE">
            <a:hlinkClick r:id="rId3"/>
            <a:extLst>
              <a:ext uri="{FF2B5EF4-FFF2-40B4-BE49-F238E27FC236}">
                <a16:creationId xmlns:a16="http://schemas.microsoft.com/office/drawing/2014/main" id="{D2920334-D4E1-39F0-7915-92857B225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5179811"/>
            <a:ext cx="2387600" cy="9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B7D9639-8AEE-58DF-07A3-206D961D728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6394" y="5179811"/>
            <a:ext cx="906463" cy="81456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EF9E79A-AD9C-99DE-F751-66A123690B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6887" y="5204118"/>
            <a:ext cx="906463" cy="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3285519" y="1395487"/>
            <a:ext cx="4029681" cy="979413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0" lvl="0" indent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7200" b="1" kern="1200" dirty="0">
                <a:solidFill>
                  <a:schemeClr val="tx1"/>
                </a:solidFill>
              </a:rPr>
              <a:t>Slalom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323850" y="2667778"/>
            <a:ext cx="11544300" cy="2425701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333333"/>
                </a:solidFill>
                <a:latin typeface="Lato" panose="020B0604020202020204" pitchFamily="34" charset="0"/>
              </a:rPr>
              <a:t>E</a:t>
            </a:r>
            <a:r>
              <a:rPr lang="pt-PT" sz="2800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mbarcações mais curtas e achatadas de forma a serem mais estáveis e mais manobráveis;</a:t>
            </a:r>
          </a:p>
          <a:p>
            <a:pPr marL="45720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333333"/>
                </a:solidFill>
                <a:latin typeface="Lato" panose="020B0604020202020204" pitchFamily="34" charset="0"/>
              </a:rPr>
              <a:t>O objetivo duma prova de slalom é realizar um percurso de águas bravas no menor tempo possível, percurso esse balizado por portas. </a:t>
            </a:r>
            <a:endParaRPr lang="pt-PT" sz="2800" kern="12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819F96E5-B932-71B9-53B2-1FC48208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881625"/>
            <a:ext cx="2387600" cy="9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1E14765-6AF3-C242-489D-A0927FF940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3318" y="4806938"/>
            <a:ext cx="906463" cy="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1901220" y="1411991"/>
            <a:ext cx="8436580" cy="1089909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algn="l"/>
            <a:r>
              <a:rPr lang="pt-PT" sz="7200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Canoagem de Mar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228600" y="2652013"/>
            <a:ext cx="11639549" cy="2425701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Na Canoagem de Mar o atleta corre, em percursos definidos, em mar aberto, preferencialmente a favor do vento, com largada e chegada em diferentes locais</a:t>
            </a:r>
            <a:r>
              <a:rPr lang="pt-PT" sz="2800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;</a:t>
            </a:r>
          </a:p>
          <a:p>
            <a:pPr marL="45720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333333"/>
                </a:solidFill>
                <a:latin typeface="Lato" panose="020F0502020204030203" pitchFamily="34" charset="0"/>
              </a:rPr>
              <a:t>P</a:t>
            </a:r>
            <a:r>
              <a:rPr lang="pt-PT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odem utilizar-se diferentes tipos de embarcações, principalmente os surfski, que são embarcações </a:t>
            </a:r>
            <a:r>
              <a:rPr lang="pt-PT" sz="28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sit</a:t>
            </a:r>
            <a:r>
              <a:rPr lang="pt-PT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-</a:t>
            </a:r>
            <a:r>
              <a:rPr lang="pt-PT" sz="28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on</a:t>
            </a:r>
            <a:r>
              <a:rPr lang="pt-PT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-top, que permitem atingir grandes velocidades e garantem uma maior segurança.</a:t>
            </a:r>
            <a:endParaRPr lang="pt-PT" sz="2800" kern="12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819F96E5-B932-71B9-53B2-1FC48208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497280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que-aqui – ASTROLUMINE">
            <a:hlinkClick r:id="rId4"/>
            <a:extLst>
              <a:ext uri="{FF2B5EF4-FFF2-40B4-BE49-F238E27FC236}">
                <a16:creationId xmlns:a16="http://schemas.microsoft.com/office/drawing/2014/main" id="{6991108F-DDB6-F612-9AC1-6F20C538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982587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1901219" y="1297690"/>
            <a:ext cx="6709381" cy="1118138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algn="ctr"/>
            <a:r>
              <a:rPr lang="pt-PT" sz="7200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Kayak Polo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215900" y="2634692"/>
            <a:ext cx="11761651" cy="2338113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40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Desporto coletivo de </a:t>
            </a:r>
            <a:r>
              <a:rPr lang="pt-PT" sz="2400" dirty="0">
                <a:solidFill>
                  <a:srgbClr val="333333"/>
                </a:solidFill>
                <a:latin typeface="Lato" panose="020F0502020204030203" pitchFamily="34" charset="0"/>
              </a:rPr>
              <a:t>contacto disputado por 5 contra 5, em duas partes de 10 min</a:t>
            </a:r>
            <a:r>
              <a:rPr lang="pt-PT" sz="240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;</a:t>
            </a:r>
          </a:p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333333"/>
                </a:solidFill>
                <a:latin typeface="Lato" panose="020F0502020204030203" pitchFamily="34" charset="0"/>
              </a:rPr>
              <a:t>E</a:t>
            </a:r>
            <a:r>
              <a:rPr lang="pt-PT" sz="240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quipas pode ter 3 suplentes, podendo fazer substituições em qualquer momento;</a:t>
            </a:r>
          </a:p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40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As embarcações utilizadas são kayak curtos e achatados, com extremidades redondas. Em ambas as extremidades, é obrigatório o uso duma esponja protetora. O uso de capacete, colete e saiote é obrigatório</a:t>
            </a:r>
            <a:r>
              <a:rPr lang="pt-PT" sz="2400" dirty="0">
                <a:solidFill>
                  <a:srgbClr val="333333"/>
                </a:solidFill>
                <a:latin typeface="Lato" panose="020B0604020202020204" pitchFamily="34" charset="0"/>
              </a:rPr>
              <a:t>.</a:t>
            </a:r>
            <a:endParaRPr lang="pt-PT" sz="2400" i="0" dirty="0">
              <a:solidFill>
                <a:srgbClr val="333333"/>
              </a:solidFill>
              <a:effectLst/>
              <a:latin typeface="Lato" panose="020B0604020202020204" pitchFamily="34" charset="0"/>
            </a:endParaRPr>
          </a:p>
        </p:txBody>
      </p:sp>
      <p:pic>
        <p:nvPicPr>
          <p:cNvPr id="1028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819F96E5-B932-71B9-53B2-1FC48208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497280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que-aqui – ASTROLUMINE">
            <a:hlinkClick r:id="rId4"/>
            <a:extLst>
              <a:ext uri="{FF2B5EF4-FFF2-40B4-BE49-F238E27FC236}">
                <a16:creationId xmlns:a16="http://schemas.microsoft.com/office/drawing/2014/main" id="{6991108F-DDB6-F612-9AC1-6F20C538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982587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1901219" y="1297690"/>
            <a:ext cx="6709381" cy="1118138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algn="ctr"/>
            <a:r>
              <a:rPr lang="pt-PT" sz="7200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Maratona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215900" y="2634692"/>
            <a:ext cx="11811000" cy="2338113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A especialidade de maratona engloba a disciplinas de </a:t>
            </a:r>
            <a:r>
              <a:rPr lang="pt-PT" sz="160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Maratona, Longa distância, descidas e Esperanças</a:t>
            </a:r>
            <a:r>
              <a:rPr lang="pt-PT" sz="2000" dirty="0">
                <a:solidFill>
                  <a:srgbClr val="333333"/>
                </a:solidFill>
                <a:latin typeface="Lato" panose="020F0502020204030203" pitchFamily="34" charset="0"/>
              </a:rPr>
              <a:t>;</a:t>
            </a:r>
          </a:p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333333"/>
                </a:solidFill>
                <a:latin typeface="Lato" panose="020F0502020204030203" pitchFamily="34" charset="0"/>
              </a:rPr>
              <a:t>É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uma das disciplinas que compõe a longa distância e poderá ter a extensão de 36km;</a:t>
            </a:r>
          </a:p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Nesta especialidade o canoísta poderá ter que ultrapassar troços em terra ou outros obstáculos, conhecidos como portagens, onde o atleta após sair da embarcação terá de a transportar até entrar na água novamente;</a:t>
            </a:r>
          </a:p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333333"/>
                </a:solidFill>
                <a:latin typeface="Lato" panose="020F0502020204030203" pitchFamily="34" charset="0"/>
              </a:rPr>
              <a:t>A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 embarcações utilizadas são as mesmas que nas provas de regatas em linha e de fundo, podendo apenas ser mais leves. </a:t>
            </a:r>
            <a:endParaRPr lang="pt-PT" sz="2000" i="0" dirty="0">
              <a:solidFill>
                <a:srgbClr val="333333"/>
              </a:solidFill>
              <a:effectLst/>
              <a:latin typeface="Lato" panose="020B0604020202020204" pitchFamily="34" charset="0"/>
            </a:endParaRPr>
          </a:p>
        </p:txBody>
      </p:sp>
      <p:pic>
        <p:nvPicPr>
          <p:cNvPr id="1028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819F96E5-B932-71B9-53B2-1FC48208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497280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que-aqui – ASTROLUMINE">
            <a:hlinkClick r:id="rId4"/>
            <a:extLst>
              <a:ext uri="{FF2B5EF4-FFF2-40B4-BE49-F238E27FC236}">
                <a16:creationId xmlns:a16="http://schemas.microsoft.com/office/drawing/2014/main" id="{6991108F-DDB6-F612-9AC1-6F20C538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982587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1901219" y="1297690"/>
            <a:ext cx="9414480" cy="1118138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algn="l"/>
            <a:r>
              <a:rPr lang="pt-PT" sz="7200" b="1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Kayaksurf</a:t>
            </a:r>
            <a:r>
              <a:rPr lang="pt-PT" sz="7200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&amp; </a:t>
            </a:r>
            <a:r>
              <a:rPr lang="pt-PT" sz="7200" b="1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Waveski</a:t>
            </a:r>
            <a:endParaRPr lang="pt-PT" sz="7200" b="1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215900" y="2647392"/>
            <a:ext cx="11811000" cy="2338112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No nosso país, foi em 1994 que se realizou a primeira competição de </a:t>
            </a:r>
            <a:r>
              <a:rPr lang="pt-PT" sz="20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waveski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em Esposende e mais tarde, em 2000, realizou-se um novo evento na Costa da Caparica;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No ano de 2003, disputou-se em Peniche o Primeiro Campeonato Internacional de </a:t>
            </a:r>
            <a:r>
              <a:rPr lang="pt-PT" sz="20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Kayaksurf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– cidade onde se realiza uma prova anual desde então;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Em 2005, foi criado o Circuito Nacional de </a:t>
            </a:r>
            <a:r>
              <a:rPr lang="pt-PT" sz="20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Kayaksurf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que contava anualmente com a realização de três ou quatro provas. Dois anos mais tarde, foi adicionada a disciplina de </a:t>
            </a:r>
            <a:r>
              <a:rPr lang="pt-PT" sz="20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waveski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assumindo a designação de Circuito Nacional de </a:t>
            </a:r>
            <a:r>
              <a:rPr lang="pt-PT" sz="20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Kayaksurf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e </a:t>
            </a:r>
            <a:r>
              <a:rPr lang="pt-PT" sz="20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Waveski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1028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819F96E5-B932-71B9-53B2-1FC48208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501090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que-aqui – ASTROLUMINE">
            <a:hlinkClick r:id="rId4"/>
            <a:extLst>
              <a:ext uri="{FF2B5EF4-FFF2-40B4-BE49-F238E27FC236}">
                <a16:creationId xmlns:a16="http://schemas.microsoft.com/office/drawing/2014/main" id="{6991108F-DDB6-F612-9AC1-6F20C538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020687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1901219" y="1297690"/>
            <a:ext cx="9414480" cy="1118138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algn="ctr"/>
            <a:r>
              <a:rPr lang="pt-PT" sz="7200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Extreme Slalom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215900" y="2647392"/>
            <a:ext cx="11811000" cy="2338112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No nosso país, ainda não se realiza;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333333"/>
                </a:solidFill>
                <a:latin typeface="Lato" panose="020F0502020204030203" pitchFamily="34" charset="0"/>
              </a:rPr>
              <a:t>2 ou 4 canoístas disputam o 1º lugar numa pista, podendo escolher obstáculos à esquerda ou à direita;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Inclui uma zona de </a:t>
            </a:r>
            <a:r>
              <a:rPr lang="pt-PT" sz="28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esquimotagem</a:t>
            </a:r>
            <a:r>
              <a:rPr lang="pt-PT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1028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819F96E5-B932-71B9-53B2-1FC48208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501090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que-aqui – ASTROLUMINE">
            <a:hlinkClick r:id="rId4"/>
            <a:extLst>
              <a:ext uri="{FF2B5EF4-FFF2-40B4-BE49-F238E27FC236}">
                <a16:creationId xmlns:a16="http://schemas.microsoft.com/office/drawing/2014/main" id="{6991108F-DDB6-F612-9AC1-6F20C538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020687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1901219" y="1297690"/>
            <a:ext cx="9414480" cy="1118138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algn="ctr"/>
            <a:r>
              <a:rPr lang="pt-PT" sz="7200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SUC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215900" y="2647392"/>
            <a:ext cx="11811000" cy="2338112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No nosso país, ainda está numa fase de implementação;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333333"/>
                </a:solidFill>
                <a:latin typeface="Lato" panose="020F0502020204030203" pitchFamily="34" charset="0"/>
              </a:rPr>
              <a:t>Já atribuído à Canoagem;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Já incluído no Regulamento Específico da Canoagem do DE.</a:t>
            </a:r>
          </a:p>
        </p:txBody>
      </p:sp>
      <p:pic>
        <p:nvPicPr>
          <p:cNvPr id="1028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819F96E5-B932-71B9-53B2-1FC48208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501090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lique-aqui – ASTROLUMINE">
            <a:hlinkClick r:id="rId4"/>
            <a:extLst>
              <a:ext uri="{FF2B5EF4-FFF2-40B4-BE49-F238E27FC236}">
                <a16:creationId xmlns:a16="http://schemas.microsoft.com/office/drawing/2014/main" id="{842C4142-E030-3B08-45A0-6E377DD3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507211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lique-aqui – ASTROLUMINE">
            <a:hlinkClick r:id="rId5"/>
            <a:extLst>
              <a:ext uri="{FF2B5EF4-FFF2-40B4-BE49-F238E27FC236}">
                <a16:creationId xmlns:a16="http://schemas.microsoft.com/office/drawing/2014/main" id="{6265B29F-07B5-EAF5-3EB5-20545FC7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86" y="507211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3" id="{A2DCD167-6712-42F3-94BF-5B2AC9CAD909}" vid="{DD698B24-610E-4F25-B249-2BF69BD39A9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276</TotalTime>
  <Words>458</Words>
  <Application>Microsoft Office PowerPoint</Application>
  <PresentationFormat>Ecrã Panorâmico</PresentationFormat>
  <Paragraphs>37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Calibri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Helena Nascimento</dc:creator>
  <cp:lastModifiedBy>Francisco Silva</cp:lastModifiedBy>
  <cp:revision>9</cp:revision>
  <dcterms:created xsi:type="dcterms:W3CDTF">2022-06-12T12:05:13Z</dcterms:created>
  <dcterms:modified xsi:type="dcterms:W3CDTF">2022-07-11T23:15:10Z</dcterms:modified>
</cp:coreProperties>
</file>