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74" r:id="rId2"/>
    <p:sldId id="356" r:id="rId3"/>
    <p:sldId id="434" r:id="rId4"/>
    <p:sldId id="435" r:id="rId5"/>
    <p:sldId id="436" r:id="rId6"/>
    <p:sldId id="374" r:id="rId7"/>
    <p:sldId id="375" r:id="rId8"/>
    <p:sldId id="430" r:id="rId9"/>
    <p:sldId id="427" r:id="rId10"/>
    <p:sldId id="455" r:id="rId11"/>
    <p:sldId id="298" r:id="rId12"/>
    <p:sldId id="398" r:id="rId13"/>
    <p:sldId id="386" r:id="rId14"/>
    <p:sldId id="376" r:id="rId15"/>
    <p:sldId id="454" r:id="rId16"/>
    <p:sldId id="431" r:id="rId17"/>
    <p:sldId id="377" r:id="rId18"/>
    <p:sldId id="453" r:id="rId19"/>
    <p:sldId id="424" r:id="rId20"/>
    <p:sldId id="460" r:id="rId21"/>
    <p:sldId id="461" r:id="rId22"/>
    <p:sldId id="414" r:id="rId23"/>
    <p:sldId id="415" r:id="rId24"/>
    <p:sldId id="416" r:id="rId25"/>
    <p:sldId id="369" r:id="rId26"/>
    <p:sldId id="450" r:id="rId27"/>
    <p:sldId id="451" r:id="rId28"/>
    <p:sldId id="452" r:id="rId29"/>
    <p:sldId id="371" r:id="rId30"/>
    <p:sldId id="380" r:id="rId31"/>
    <p:sldId id="378" r:id="rId32"/>
    <p:sldId id="379" r:id="rId33"/>
    <p:sldId id="381" r:id="rId3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onor Moniz Pereira" initials="LMP" lastIdx="9" clrIdx="0">
    <p:extLst>
      <p:ext uri="{19B8F6BF-5375-455C-9EA6-DF929625EA0E}">
        <p15:presenceInfo xmlns:p15="http://schemas.microsoft.com/office/powerpoint/2012/main" userId="S-1-5-21-52177637-1052208821-1683584401-10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784D"/>
    <a:srgbClr val="452C94"/>
    <a:srgbClr val="BBCEE1"/>
    <a:srgbClr val="FEC630"/>
    <a:srgbClr val="5D7373"/>
    <a:srgbClr val="52CBBE"/>
    <a:srgbClr val="F0EEF0"/>
    <a:srgbClr val="00A0A8"/>
    <a:srgbClr val="52C9BD"/>
    <a:srgbClr val="FF5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em Estilo, Sem Grelh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Estilo Claro 1 - Destaqu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Sem Estilo, Tabela com Grelh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6742" autoAdjust="0"/>
    <p:restoredTop sz="93515" autoAdjust="0"/>
  </p:normalViewPr>
  <p:slideViewPr>
    <p:cSldViewPr snapToGrid="0">
      <p:cViewPr varScale="1">
        <p:scale>
          <a:sx n="61" d="100"/>
          <a:sy n="61" d="100"/>
        </p:scale>
        <p:origin x="417" y="21"/>
      </p:cViewPr>
      <p:guideLst/>
    </p:cSldViewPr>
  </p:slideViewPr>
  <p:outlineViewPr>
    <p:cViewPr>
      <p:scale>
        <a:sx n="33" d="100"/>
        <a:sy n="33" d="100"/>
      </p:scale>
      <p:origin x="0" y="-114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7" d="100"/>
        <a:sy n="67" d="100"/>
      </p:scale>
      <p:origin x="0" y="-65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4F1C6F-03DF-40AE-B012-57271C814E27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7F7754F6-A11B-4825-BC3A-335D08D93C3F}">
      <dgm:prSet phldrT="[Texto]" custT="1"/>
      <dgm:spPr/>
      <dgm:t>
        <a:bodyPr/>
        <a:lstStyle/>
        <a:p>
          <a:endParaRPr lang="pt-PT" sz="4000" dirty="0" smtClean="0"/>
        </a:p>
        <a:p>
          <a:r>
            <a:rPr lang="pt-PT" sz="4000" dirty="0" smtClean="0"/>
            <a:t>Nível 3</a:t>
          </a:r>
          <a:endParaRPr lang="pt-PT" sz="4000" dirty="0"/>
        </a:p>
      </dgm:t>
    </dgm:pt>
    <dgm:pt modelId="{014A0ECA-F743-4C65-A690-C30E2D926A5B}" type="parTrans" cxnId="{DC2D5ADF-461C-402B-8461-9839264F130B}">
      <dgm:prSet/>
      <dgm:spPr/>
      <dgm:t>
        <a:bodyPr/>
        <a:lstStyle/>
        <a:p>
          <a:endParaRPr lang="pt-PT"/>
        </a:p>
      </dgm:t>
    </dgm:pt>
    <dgm:pt modelId="{E5E3FA60-44C9-4622-A20B-1D6D3E2F2093}" type="sibTrans" cxnId="{DC2D5ADF-461C-402B-8461-9839264F130B}">
      <dgm:prSet/>
      <dgm:spPr/>
      <dgm:t>
        <a:bodyPr/>
        <a:lstStyle/>
        <a:p>
          <a:endParaRPr lang="pt-PT"/>
        </a:p>
      </dgm:t>
    </dgm:pt>
    <dgm:pt modelId="{444DD273-B670-4B5A-856E-18F3D3901CC3}">
      <dgm:prSet phldrT="[Texto]" custT="1"/>
      <dgm:spPr/>
      <dgm:t>
        <a:bodyPr/>
        <a:lstStyle/>
        <a:p>
          <a:r>
            <a:rPr lang="pt-PT" sz="4000" dirty="0" smtClean="0"/>
            <a:t>Nível 2</a:t>
          </a:r>
          <a:endParaRPr lang="pt-PT" sz="4000" dirty="0"/>
        </a:p>
      </dgm:t>
    </dgm:pt>
    <dgm:pt modelId="{B4BBFD29-784A-46F7-9AB5-628678E7B16A}" type="parTrans" cxnId="{79ED0B4F-6D5A-406A-8C14-9425D2ADF743}">
      <dgm:prSet/>
      <dgm:spPr/>
      <dgm:t>
        <a:bodyPr/>
        <a:lstStyle/>
        <a:p>
          <a:endParaRPr lang="pt-PT"/>
        </a:p>
      </dgm:t>
    </dgm:pt>
    <dgm:pt modelId="{8CE50C6A-9A00-4484-8A12-9BE355F12B1A}" type="sibTrans" cxnId="{79ED0B4F-6D5A-406A-8C14-9425D2ADF743}">
      <dgm:prSet/>
      <dgm:spPr/>
      <dgm:t>
        <a:bodyPr/>
        <a:lstStyle/>
        <a:p>
          <a:endParaRPr lang="pt-PT"/>
        </a:p>
      </dgm:t>
    </dgm:pt>
    <dgm:pt modelId="{839DC8D9-980B-4042-B8AE-464764836B7D}">
      <dgm:prSet phldrT="[Texto]" custT="1"/>
      <dgm:spPr/>
      <dgm:t>
        <a:bodyPr/>
        <a:lstStyle/>
        <a:p>
          <a:r>
            <a:rPr lang="pt-PT" sz="4000" dirty="0" smtClean="0"/>
            <a:t>Nível 1</a:t>
          </a:r>
          <a:endParaRPr lang="pt-PT" sz="4000" dirty="0"/>
        </a:p>
      </dgm:t>
    </dgm:pt>
    <dgm:pt modelId="{5174E865-CA84-43CA-B1DE-292B9B00800E}" type="parTrans" cxnId="{8E0D8763-075E-4DE0-9159-35B032FBA432}">
      <dgm:prSet/>
      <dgm:spPr/>
      <dgm:t>
        <a:bodyPr/>
        <a:lstStyle/>
        <a:p>
          <a:endParaRPr lang="pt-PT"/>
        </a:p>
      </dgm:t>
    </dgm:pt>
    <dgm:pt modelId="{D5BF1983-8F75-4F64-B955-44C4F4994FE6}" type="sibTrans" cxnId="{8E0D8763-075E-4DE0-9159-35B032FBA432}">
      <dgm:prSet/>
      <dgm:spPr/>
      <dgm:t>
        <a:bodyPr/>
        <a:lstStyle/>
        <a:p>
          <a:endParaRPr lang="pt-PT"/>
        </a:p>
      </dgm:t>
    </dgm:pt>
    <dgm:pt modelId="{9190AC24-9DBE-43D8-85E5-72500BACF594}" type="pres">
      <dgm:prSet presAssocID="{784F1C6F-03DF-40AE-B012-57271C814E27}" presName="Name0" presStyleCnt="0">
        <dgm:presLayoutVars>
          <dgm:dir/>
          <dgm:animLvl val="lvl"/>
          <dgm:resizeHandles val="exact"/>
        </dgm:presLayoutVars>
      </dgm:prSet>
      <dgm:spPr/>
    </dgm:pt>
    <dgm:pt modelId="{303D94D8-368A-401D-94AE-F533136F1DFE}" type="pres">
      <dgm:prSet presAssocID="{7F7754F6-A11B-4825-BC3A-335D08D93C3F}" presName="Name8" presStyleCnt="0"/>
      <dgm:spPr/>
    </dgm:pt>
    <dgm:pt modelId="{87BD2C6B-427D-41BD-B22D-FA1C6B03CC6D}" type="pres">
      <dgm:prSet presAssocID="{7F7754F6-A11B-4825-BC3A-335D08D93C3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B0E487B-673C-48D4-AA0E-9B822668D774}" type="pres">
      <dgm:prSet presAssocID="{7F7754F6-A11B-4825-BC3A-335D08D93C3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50813AC-D23A-4775-AD96-1D6E68BEC6D2}" type="pres">
      <dgm:prSet presAssocID="{444DD273-B670-4B5A-856E-18F3D3901CC3}" presName="Name8" presStyleCnt="0"/>
      <dgm:spPr/>
    </dgm:pt>
    <dgm:pt modelId="{7E6AB071-6717-4832-9BF9-8742F6F6FCC7}" type="pres">
      <dgm:prSet presAssocID="{444DD273-B670-4B5A-856E-18F3D3901CC3}" presName="level" presStyleLbl="node1" presStyleIdx="1" presStyleCnt="3" custLinFactNeighborX="1818" custLinFactNeighborY="238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72F2EB8-4C76-47F0-AEEB-9B54204458C9}" type="pres">
      <dgm:prSet presAssocID="{444DD273-B670-4B5A-856E-18F3D3901CC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E9B5227-7FBB-47FE-8396-79466D4977E8}" type="pres">
      <dgm:prSet presAssocID="{839DC8D9-980B-4042-B8AE-464764836B7D}" presName="Name8" presStyleCnt="0"/>
      <dgm:spPr/>
    </dgm:pt>
    <dgm:pt modelId="{D2FEB1B5-A3A8-4359-955B-D337EBD61AA8}" type="pres">
      <dgm:prSet presAssocID="{839DC8D9-980B-4042-B8AE-464764836B7D}" presName="level" presStyleLbl="node1" presStyleIdx="2" presStyleCnt="3" custLinFactNeighborX="1312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75241BF-8364-4DFF-A19E-5FFC7AFD114D}" type="pres">
      <dgm:prSet presAssocID="{839DC8D9-980B-4042-B8AE-464764836B7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26949666-6B22-415F-86A6-20C961C971AA}" type="presOf" srcId="{7F7754F6-A11B-4825-BC3A-335D08D93C3F}" destId="{87BD2C6B-427D-41BD-B22D-FA1C6B03CC6D}" srcOrd="0" destOrd="0" presId="urn:microsoft.com/office/officeart/2005/8/layout/pyramid1"/>
    <dgm:cxn modelId="{6A901946-E7F6-4C04-A7E3-985858D98CB3}" type="presOf" srcId="{444DD273-B670-4B5A-856E-18F3D3901CC3}" destId="{7E6AB071-6717-4832-9BF9-8742F6F6FCC7}" srcOrd="0" destOrd="0" presId="urn:microsoft.com/office/officeart/2005/8/layout/pyramid1"/>
    <dgm:cxn modelId="{3069173E-00D7-47EE-A0C8-1F9356EE38DC}" type="presOf" srcId="{444DD273-B670-4B5A-856E-18F3D3901CC3}" destId="{872F2EB8-4C76-47F0-AEEB-9B54204458C9}" srcOrd="1" destOrd="0" presId="urn:microsoft.com/office/officeart/2005/8/layout/pyramid1"/>
    <dgm:cxn modelId="{DC2D5ADF-461C-402B-8461-9839264F130B}" srcId="{784F1C6F-03DF-40AE-B012-57271C814E27}" destId="{7F7754F6-A11B-4825-BC3A-335D08D93C3F}" srcOrd="0" destOrd="0" parTransId="{014A0ECA-F743-4C65-A690-C30E2D926A5B}" sibTransId="{E5E3FA60-44C9-4622-A20B-1D6D3E2F2093}"/>
    <dgm:cxn modelId="{72D8520C-67FE-4977-88EE-020D692F4733}" type="presOf" srcId="{784F1C6F-03DF-40AE-B012-57271C814E27}" destId="{9190AC24-9DBE-43D8-85E5-72500BACF594}" srcOrd="0" destOrd="0" presId="urn:microsoft.com/office/officeart/2005/8/layout/pyramid1"/>
    <dgm:cxn modelId="{7944E4B2-5E60-4790-A10B-D9DF1DF506BE}" type="presOf" srcId="{839DC8D9-980B-4042-B8AE-464764836B7D}" destId="{D2FEB1B5-A3A8-4359-955B-D337EBD61AA8}" srcOrd="0" destOrd="0" presId="urn:microsoft.com/office/officeart/2005/8/layout/pyramid1"/>
    <dgm:cxn modelId="{D3777CF1-ABC8-4FE0-8DB0-4A09D425D918}" type="presOf" srcId="{7F7754F6-A11B-4825-BC3A-335D08D93C3F}" destId="{2B0E487B-673C-48D4-AA0E-9B822668D774}" srcOrd="1" destOrd="0" presId="urn:microsoft.com/office/officeart/2005/8/layout/pyramid1"/>
    <dgm:cxn modelId="{8E0D8763-075E-4DE0-9159-35B032FBA432}" srcId="{784F1C6F-03DF-40AE-B012-57271C814E27}" destId="{839DC8D9-980B-4042-B8AE-464764836B7D}" srcOrd="2" destOrd="0" parTransId="{5174E865-CA84-43CA-B1DE-292B9B00800E}" sibTransId="{D5BF1983-8F75-4F64-B955-44C4F4994FE6}"/>
    <dgm:cxn modelId="{F521F042-530F-4E53-A984-044007BE6FA7}" type="presOf" srcId="{839DC8D9-980B-4042-B8AE-464764836B7D}" destId="{675241BF-8364-4DFF-A19E-5FFC7AFD114D}" srcOrd="1" destOrd="0" presId="urn:microsoft.com/office/officeart/2005/8/layout/pyramid1"/>
    <dgm:cxn modelId="{79ED0B4F-6D5A-406A-8C14-9425D2ADF743}" srcId="{784F1C6F-03DF-40AE-B012-57271C814E27}" destId="{444DD273-B670-4B5A-856E-18F3D3901CC3}" srcOrd="1" destOrd="0" parTransId="{B4BBFD29-784A-46F7-9AB5-628678E7B16A}" sibTransId="{8CE50C6A-9A00-4484-8A12-9BE355F12B1A}"/>
    <dgm:cxn modelId="{6B1D5721-9105-498B-920F-18F353361646}" type="presParOf" srcId="{9190AC24-9DBE-43D8-85E5-72500BACF594}" destId="{303D94D8-368A-401D-94AE-F533136F1DFE}" srcOrd="0" destOrd="0" presId="urn:microsoft.com/office/officeart/2005/8/layout/pyramid1"/>
    <dgm:cxn modelId="{9B19C6B2-50AA-42D9-997F-497C28871218}" type="presParOf" srcId="{303D94D8-368A-401D-94AE-F533136F1DFE}" destId="{87BD2C6B-427D-41BD-B22D-FA1C6B03CC6D}" srcOrd="0" destOrd="0" presId="urn:microsoft.com/office/officeart/2005/8/layout/pyramid1"/>
    <dgm:cxn modelId="{2C828D6F-A46F-417D-B89F-3017343FEACE}" type="presParOf" srcId="{303D94D8-368A-401D-94AE-F533136F1DFE}" destId="{2B0E487B-673C-48D4-AA0E-9B822668D774}" srcOrd="1" destOrd="0" presId="urn:microsoft.com/office/officeart/2005/8/layout/pyramid1"/>
    <dgm:cxn modelId="{C363F55C-60C3-4300-BFCA-170F66630115}" type="presParOf" srcId="{9190AC24-9DBE-43D8-85E5-72500BACF594}" destId="{050813AC-D23A-4775-AD96-1D6E68BEC6D2}" srcOrd="1" destOrd="0" presId="urn:microsoft.com/office/officeart/2005/8/layout/pyramid1"/>
    <dgm:cxn modelId="{913F1798-06D0-4CDF-B124-970DC95BE31C}" type="presParOf" srcId="{050813AC-D23A-4775-AD96-1D6E68BEC6D2}" destId="{7E6AB071-6717-4832-9BF9-8742F6F6FCC7}" srcOrd="0" destOrd="0" presId="urn:microsoft.com/office/officeart/2005/8/layout/pyramid1"/>
    <dgm:cxn modelId="{EA36BE8F-5462-459E-9564-86F07D9D9FDC}" type="presParOf" srcId="{050813AC-D23A-4775-AD96-1D6E68BEC6D2}" destId="{872F2EB8-4C76-47F0-AEEB-9B54204458C9}" srcOrd="1" destOrd="0" presId="urn:microsoft.com/office/officeart/2005/8/layout/pyramid1"/>
    <dgm:cxn modelId="{52FE5248-1D2F-4344-A682-0DB5366B4E2D}" type="presParOf" srcId="{9190AC24-9DBE-43D8-85E5-72500BACF594}" destId="{6E9B5227-7FBB-47FE-8396-79466D4977E8}" srcOrd="2" destOrd="0" presId="urn:microsoft.com/office/officeart/2005/8/layout/pyramid1"/>
    <dgm:cxn modelId="{4FDC2519-8593-47B3-BB4F-6B36CAF5DC85}" type="presParOf" srcId="{6E9B5227-7FBB-47FE-8396-79466D4977E8}" destId="{D2FEB1B5-A3A8-4359-955B-D337EBD61AA8}" srcOrd="0" destOrd="0" presId="urn:microsoft.com/office/officeart/2005/8/layout/pyramid1"/>
    <dgm:cxn modelId="{82206AC3-0A89-4C36-AEEE-CE4A7363F56D}" type="presParOf" srcId="{6E9B5227-7FBB-47FE-8396-79466D4977E8}" destId="{675241BF-8364-4DFF-A19E-5FFC7AFD114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CF02C2-A717-46DE-AC69-9B19B2229C6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1285138B-7C53-4D43-B63D-DADE98C0D478}">
      <dgm:prSet phldrT="[Texto]" custT="1"/>
      <dgm:spPr/>
      <dgm:t>
        <a:bodyPr/>
        <a:lstStyle/>
        <a:p>
          <a:r>
            <a:rPr lang="pt-PT" sz="2800" b="1" dirty="0" smtClean="0"/>
            <a:t>Contexto</a:t>
          </a:r>
        </a:p>
        <a:p>
          <a:r>
            <a:rPr lang="pt-PT" sz="2800" b="1" dirty="0" smtClean="0"/>
            <a:t>Educativo</a:t>
          </a:r>
        </a:p>
        <a:p>
          <a:r>
            <a:rPr lang="pt-PT" sz="2800" b="1" dirty="0" smtClean="0"/>
            <a:t>E Desportivo</a:t>
          </a:r>
          <a:endParaRPr lang="pt-PT" sz="2800" dirty="0"/>
        </a:p>
      </dgm:t>
    </dgm:pt>
    <dgm:pt modelId="{2FD17083-1B53-44A3-8DB5-20FC276C5FC2}" type="parTrans" cxnId="{EDCD6A06-A116-4CAB-908A-295E9CE78278}">
      <dgm:prSet/>
      <dgm:spPr/>
      <dgm:t>
        <a:bodyPr/>
        <a:lstStyle/>
        <a:p>
          <a:endParaRPr lang="pt-PT"/>
        </a:p>
      </dgm:t>
    </dgm:pt>
    <dgm:pt modelId="{76F3BB95-4CB7-4399-8B2F-D4AA2724EA57}" type="sibTrans" cxnId="{EDCD6A06-A116-4CAB-908A-295E9CE78278}">
      <dgm:prSet/>
      <dgm:spPr/>
      <dgm:t>
        <a:bodyPr/>
        <a:lstStyle/>
        <a:p>
          <a:endParaRPr lang="pt-PT"/>
        </a:p>
      </dgm:t>
    </dgm:pt>
    <dgm:pt modelId="{9D0E169C-EF3C-4005-8FFE-284298D9F4BA}">
      <dgm:prSet phldrT="[Texto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t-PT" sz="2800" b="1" dirty="0" smtClean="0">
              <a:latin typeface="+mn-lt"/>
            </a:rPr>
            <a:t>Fatores Sociais e Ambientais Facilitadores e Barreiras</a:t>
          </a:r>
          <a:endParaRPr lang="pt-PT" sz="2800" dirty="0"/>
        </a:p>
      </dgm:t>
    </dgm:pt>
    <dgm:pt modelId="{D256C2A0-FDE8-4416-907B-41110A66E992}" type="sibTrans" cxnId="{E0F1F17A-FF0A-4E30-AFAE-D9E5E4064E33}">
      <dgm:prSet/>
      <dgm:spPr/>
      <dgm:t>
        <a:bodyPr/>
        <a:lstStyle/>
        <a:p>
          <a:endParaRPr lang="pt-PT"/>
        </a:p>
      </dgm:t>
    </dgm:pt>
    <dgm:pt modelId="{AD03489E-0DB0-4888-A706-3DF1C8B546B1}" type="parTrans" cxnId="{E0F1F17A-FF0A-4E30-AFAE-D9E5E4064E33}">
      <dgm:prSet/>
      <dgm:spPr/>
      <dgm:t>
        <a:bodyPr/>
        <a:lstStyle/>
        <a:p>
          <a:endParaRPr lang="pt-PT"/>
        </a:p>
      </dgm:t>
    </dgm:pt>
    <dgm:pt modelId="{C1C0F4DE-7270-4234-9B5C-E9F35AE055AA}">
      <dgm:prSet custT="1"/>
      <dgm:spPr/>
      <dgm:t>
        <a:bodyPr/>
        <a:lstStyle/>
        <a:p>
          <a:r>
            <a:rPr lang="pt-PT" sz="2400" dirty="0" smtClean="0">
              <a:solidFill>
                <a:srgbClr val="000000"/>
              </a:solidFill>
            </a:rPr>
            <a:t>Atitudes e valores em relação ao ensino e à escola em geral e da comunidade escolar</a:t>
          </a:r>
          <a:endParaRPr lang="pt-PT" sz="2400" dirty="0">
            <a:solidFill>
              <a:srgbClr val="000000"/>
            </a:solidFill>
          </a:endParaRPr>
        </a:p>
      </dgm:t>
    </dgm:pt>
    <dgm:pt modelId="{282A8822-8A9E-4610-90C6-E42F3D3AB16B}" type="parTrans" cxnId="{38886E0D-6ABA-4623-8792-2C64E571E23F}">
      <dgm:prSet/>
      <dgm:spPr/>
      <dgm:t>
        <a:bodyPr/>
        <a:lstStyle/>
        <a:p>
          <a:endParaRPr lang="pt-PT"/>
        </a:p>
      </dgm:t>
    </dgm:pt>
    <dgm:pt modelId="{3C31C71C-2AB2-480C-A409-025F6B8F0423}" type="sibTrans" cxnId="{38886E0D-6ABA-4623-8792-2C64E571E23F}">
      <dgm:prSet/>
      <dgm:spPr/>
      <dgm:t>
        <a:bodyPr/>
        <a:lstStyle/>
        <a:p>
          <a:endParaRPr lang="pt-PT"/>
        </a:p>
      </dgm:t>
    </dgm:pt>
    <dgm:pt modelId="{D4464FB8-195A-4D82-8A12-8FA2E6C2D9B4}">
      <dgm:prSet custT="1"/>
      <dgm:spPr/>
      <dgm:t>
        <a:bodyPr/>
        <a:lstStyle/>
        <a:p>
          <a:r>
            <a:rPr lang="pt-PT" sz="2400" dirty="0" smtClean="0">
              <a:solidFill>
                <a:srgbClr val="000000"/>
              </a:solidFill>
            </a:rPr>
            <a:t>Atitudes e valores para com os alunos em risco, em situação de exclusão e com deficiência</a:t>
          </a:r>
          <a:endParaRPr lang="pt-PT" sz="2400" dirty="0">
            <a:solidFill>
              <a:srgbClr val="000000"/>
            </a:solidFill>
          </a:endParaRPr>
        </a:p>
      </dgm:t>
    </dgm:pt>
    <dgm:pt modelId="{02BAD8E3-A203-42A6-AFF4-65E6399FAB44}" type="parTrans" cxnId="{6EB7023D-CAA5-4049-BE7B-68E6BC25CDEB}">
      <dgm:prSet/>
      <dgm:spPr/>
      <dgm:t>
        <a:bodyPr/>
        <a:lstStyle/>
        <a:p>
          <a:endParaRPr lang="pt-PT"/>
        </a:p>
      </dgm:t>
    </dgm:pt>
    <dgm:pt modelId="{724B3C4A-C247-4C42-8AE9-90AD2D87DE61}" type="sibTrans" cxnId="{6EB7023D-CAA5-4049-BE7B-68E6BC25CDEB}">
      <dgm:prSet/>
      <dgm:spPr/>
      <dgm:t>
        <a:bodyPr/>
        <a:lstStyle/>
        <a:p>
          <a:endParaRPr lang="pt-PT"/>
        </a:p>
      </dgm:t>
    </dgm:pt>
    <dgm:pt modelId="{287309AA-2C60-4312-A2B6-E39EF9F6B8B2}">
      <dgm:prSet custT="1"/>
      <dgm:spPr/>
      <dgm:t>
        <a:bodyPr/>
        <a:lstStyle/>
        <a:p>
          <a:r>
            <a:rPr lang="pt-PT" sz="2400" dirty="0" smtClean="0">
              <a:solidFill>
                <a:srgbClr val="000000"/>
              </a:solidFill>
            </a:rPr>
            <a:t>Atitudes e valores em relação à EF </a:t>
          </a:r>
          <a:endParaRPr lang="pt-PT" sz="2400" dirty="0">
            <a:solidFill>
              <a:srgbClr val="000000"/>
            </a:solidFill>
          </a:endParaRPr>
        </a:p>
      </dgm:t>
    </dgm:pt>
    <dgm:pt modelId="{DF2BA331-D0BA-40AC-BF98-5109C19805E8}" type="parTrans" cxnId="{CA2EEE44-ADF8-41C4-A7A4-9A8C7A9DCDCB}">
      <dgm:prSet/>
      <dgm:spPr/>
      <dgm:t>
        <a:bodyPr/>
        <a:lstStyle/>
        <a:p>
          <a:endParaRPr lang="pt-PT"/>
        </a:p>
      </dgm:t>
    </dgm:pt>
    <dgm:pt modelId="{1824AB48-89E8-4EC8-B680-E9AA5CFC634A}" type="sibTrans" cxnId="{CA2EEE44-ADF8-41C4-A7A4-9A8C7A9DCDCB}">
      <dgm:prSet/>
      <dgm:spPr/>
      <dgm:t>
        <a:bodyPr/>
        <a:lstStyle/>
        <a:p>
          <a:endParaRPr lang="pt-PT"/>
        </a:p>
      </dgm:t>
    </dgm:pt>
    <dgm:pt modelId="{D7A749BD-F505-47B4-AA91-5B94D8D37D72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sz="2400" b="0" dirty="0" err="1" smtClean="0">
              <a:solidFill>
                <a:sysClr val="windowText" lastClr="000000"/>
              </a:solidFill>
            </a:rPr>
            <a:t>Tipologia</a:t>
          </a:r>
          <a:r>
            <a:rPr lang="en-GB" sz="2400" b="0" dirty="0" smtClean="0">
              <a:solidFill>
                <a:sysClr val="windowText" lastClr="000000"/>
              </a:solidFill>
            </a:rPr>
            <a:t> dos </a:t>
          </a:r>
          <a:r>
            <a:rPr lang="en-GB" sz="2400" b="0" dirty="0" err="1" smtClean="0">
              <a:solidFill>
                <a:sysClr val="windowText" lastClr="000000"/>
              </a:solidFill>
            </a:rPr>
            <a:t>locais</a:t>
          </a:r>
          <a:r>
            <a:rPr lang="en-GB" sz="2400" b="0" dirty="0" smtClean="0">
              <a:solidFill>
                <a:sysClr val="windowText" lastClr="000000"/>
              </a:solidFill>
            </a:rPr>
            <a:t> de </a:t>
          </a:r>
          <a:r>
            <a:rPr lang="en-GB" sz="2400" b="0" dirty="0" err="1" smtClean="0">
              <a:solidFill>
                <a:sysClr val="windowText" lastClr="000000"/>
              </a:solidFill>
            </a:rPr>
            <a:t>prática</a:t>
          </a:r>
          <a:endParaRPr lang="en-GB" sz="2400" b="0" dirty="0">
            <a:solidFill>
              <a:sysClr val="windowText" lastClr="000000"/>
            </a:solidFill>
          </a:endParaRPr>
        </a:p>
      </dgm:t>
    </dgm:pt>
    <dgm:pt modelId="{F3ACCAE2-1991-4C3F-B6CC-77E8C95F9B51}" type="parTrans" cxnId="{AC3236A5-CABE-4C01-A8B1-3A7A45C790AA}">
      <dgm:prSet/>
      <dgm:spPr/>
      <dgm:t>
        <a:bodyPr/>
        <a:lstStyle/>
        <a:p>
          <a:endParaRPr lang="pt-PT"/>
        </a:p>
      </dgm:t>
    </dgm:pt>
    <dgm:pt modelId="{E5C52FB9-2534-499E-9395-95AB6B728F56}" type="sibTrans" cxnId="{AC3236A5-CABE-4C01-A8B1-3A7A45C790AA}">
      <dgm:prSet/>
      <dgm:spPr/>
      <dgm:t>
        <a:bodyPr/>
        <a:lstStyle/>
        <a:p>
          <a:endParaRPr lang="pt-PT"/>
        </a:p>
      </dgm:t>
    </dgm:pt>
    <dgm:pt modelId="{5C1A6053-B0A6-45FB-A4E5-0FBAA62D96A7}">
      <dgm:prSet custT="1"/>
      <dgm:spPr/>
      <dgm:t>
        <a:bodyPr/>
        <a:lstStyle/>
        <a:p>
          <a:r>
            <a:rPr lang="pt-PT" sz="2400" dirty="0" smtClean="0">
              <a:solidFill>
                <a:srgbClr val="000000"/>
              </a:solidFill>
            </a:rPr>
            <a:t>Cultura Desportiva Ética  e Valores da comunidade, da família e da comunidade escolar</a:t>
          </a:r>
          <a:endParaRPr lang="pt-PT" sz="2400" dirty="0">
            <a:solidFill>
              <a:srgbClr val="000000"/>
            </a:solidFill>
          </a:endParaRPr>
        </a:p>
      </dgm:t>
    </dgm:pt>
    <dgm:pt modelId="{380BDF53-6B77-4650-97BB-C938D6022BF2}" type="parTrans" cxnId="{39298FCF-04DB-4B41-B8A7-7458FB063DAD}">
      <dgm:prSet/>
      <dgm:spPr/>
      <dgm:t>
        <a:bodyPr/>
        <a:lstStyle/>
        <a:p>
          <a:endParaRPr lang="pt-PT"/>
        </a:p>
      </dgm:t>
    </dgm:pt>
    <dgm:pt modelId="{735E9484-2DC6-4C59-85CA-BA6AA7B03894}" type="sibTrans" cxnId="{39298FCF-04DB-4B41-B8A7-7458FB063DAD}">
      <dgm:prSet/>
      <dgm:spPr/>
      <dgm:t>
        <a:bodyPr/>
        <a:lstStyle/>
        <a:p>
          <a:endParaRPr lang="pt-PT"/>
        </a:p>
      </dgm:t>
    </dgm:pt>
    <dgm:pt modelId="{E975753E-9A90-4190-8083-5B23A3D0CC24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sz="2400" b="0" dirty="0" err="1" smtClean="0">
              <a:solidFill>
                <a:sysClr val="windowText" lastClr="000000"/>
              </a:solidFill>
            </a:rPr>
            <a:t>Transporte</a:t>
          </a:r>
          <a:endParaRPr lang="en-GB" sz="2400" b="0" dirty="0">
            <a:solidFill>
              <a:sysClr val="windowText" lastClr="000000"/>
            </a:solidFill>
          </a:endParaRPr>
        </a:p>
      </dgm:t>
    </dgm:pt>
    <dgm:pt modelId="{6E28419A-020F-4E24-BE45-6F96F72B4748}" type="parTrans" cxnId="{336713D2-BE30-4D00-A86A-70F1BA042F54}">
      <dgm:prSet/>
      <dgm:spPr/>
      <dgm:t>
        <a:bodyPr/>
        <a:lstStyle/>
        <a:p>
          <a:endParaRPr lang="pt-PT"/>
        </a:p>
      </dgm:t>
    </dgm:pt>
    <dgm:pt modelId="{8FCF37F8-34BA-48B8-9346-DD9D057AA5CE}" type="sibTrans" cxnId="{336713D2-BE30-4D00-A86A-70F1BA042F54}">
      <dgm:prSet/>
      <dgm:spPr/>
      <dgm:t>
        <a:bodyPr/>
        <a:lstStyle/>
        <a:p>
          <a:endParaRPr lang="pt-PT"/>
        </a:p>
      </dgm:t>
    </dgm:pt>
    <dgm:pt modelId="{372BDC81-7C60-430D-AE10-AB6B09602BD4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sz="2400" b="0" dirty="0" err="1" smtClean="0">
              <a:solidFill>
                <a:sysClr val="windowText" lastClr="000000"/>
              </a:solidFill>
            </a:rPr>
            <a:t>Acessibilidade</a:t>
          </a:r>
          <a:r>
            <a:rPr lang="en-GB" sz="2400" b="0" dirty="0" smtClean="0">
              <a:solidFill>
                <a:sysClr val="windowText" lastClr="000000"/>
              </a:solidFill>
            </a:rPr>
            <a:t> dos </a:t>
          </a:r>
          <a:r>
            <a:rPr lang="en-GB" sz="2400" b="0" dirty="0" err="1" smtClean="0">
              <a:solidFill>
                <a:sysClr val="windowText" lastClr="000000"/>
              </a:solidFill>
            </a:rPr>
            <a:t>mesmos</a:t>
          </a:r>
          <a:endParaRPr lang="en-GB" sz="2400" b="0" dirty="0">
            <a:solidFill>
              <a:sysClr val="windowText" lastClr="000000"/>
            </a:solidFill>
          </a:endParaRPr>
        </a:p>
      </dgm:t>
    </dgm:pt>
    <dgm:pt modelId="{C79E7D29-6AD7-4162-9076-772E6D91187C}" type="parTrans" cxnId="{6B635F9A-3174-42F2-888B-6B754DD415A3}">
      <dgm:prSet/>
      <dgm:spPr/>
      <dgm:t>
        <a:bodyPr/>
        <a:lstStyle/>
        <a:p>
          <a:endParaRPr lang="pt-PT"/>
        </a:p>
      </dgm:t>
    </dgm:pt>
    <dgm:pt modelId="{272DB37B-681A-4F4C-A360-61D7C03911A7}" type="sibTrans" cxnId="{6B635F9A-3174-42F2-888B-6B754DD415A3}">
      <dgm:prSet/>
      <dgm:spPr/>
      <dgm:t>
        <a:bodyPr/>
        <a:lstStyle/>
        <a:p>
          <a:endParaRPr lang="pt-PT"/>
        </a:p>
      </dgm:t>
    </dgm:pt>
    <dgm:pt modelId="{EF6DA980-9470-497F-BB39-904CABA1A222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endParaRPr lang="en-GB" sz="2400" b="0" dirty="0">
            <a:solidFill>
              <a:sysClr val="windowText" lastClr="000000"/>
            </a:solidFill>
          </a:endParaRPr>
        </a:p>
      </dgm:t>
    </dgm:pt>
    <dgm:pt modelId="{BE563D1F-4591-4746-8F1E-AECA7F3B4A74}" type="parTrans" cxnId="{06D670EA-F3C9-42CB-AAA7-2B285750D239}">
      <dgm:prSet/>
      <dgm:spPr/>
      <dgm:t>
        <a:bodyPr/>
        <a:lstStyle/>
        <a:p>
          <a:endParaRPr lang="pt-PT"/>
        </a:p>
      </dgm:t>
    </dgm:pt>
    <dgm:pt modelId="{018AD977-6A96-47AA-B670-1D195C6D9E7B}" type="sibTrans" cxnId="{06D670EA-F3C9-42CB-AAA7-2B285750D239}">
      <dgm:prSet/>
      <dgm:spPr/>
      <dgm:t>
        <a:bodyPr/>
        <a:lstStyle/>
        <a:p>
          <a:endParaRPr lang="pt-PT"/>
        </a:p>
      </dgm:t>
    </dgm:pt>
    <dgm:pt modelId="{B54CA372-7DF5-43FE-8B8F-94794A9B3BD9}">
      <dgm:prSet custT="1"/>
      <dgm:spPr/>
      <dgm:t>
        <a:bodyPr/>
        <a:lstStyle/>
        <a:p>
          <a:r>
            <a:rPr lang="pt-PT" sz="2400" dirty="0" smtClean="0">
              <a:solidFill>
                <a:srgbClr val="0070C0"/>
              </a:solidFill>
            </a:rPr>
            <a:t>Currículo de EF e os recursos disponíveis</a:t>
          </a:r>
          <a:endParaRPr lang="pt-PT" sz="2400" dirty="0">
            <a:solidFill>
              <a:srgbClr val="000000"/>
            </a:solidFill>
          </a:endParaRPr>
        </a:p>
      </dgm:t>
    </dgm:pt>
    <dgm:pt modelId="{9730498D-3308-4D77-B5C7-9FBDDA217E60}" type="parTrans" cxnId="{7E38AEB4-74A3-4670-A80C-20A240682992}">
      <dgm:prSet/>
      <dgm:spPr/>
      <dgm:t>
        <a:bodyPr/>
        <a:lstStyle/>
        <a:p>
          <a:endParaRPr lang="pt-PT"/>
        </a:p>
      </dgm:t>
    </dgm:pt>
    <dgm:pt modelId="{1D3D2A57-D845-481E-A4B2-58C55C764D6C}" type="sibTrans" cxnId="{7E38AEB4-74A3-4670-A80C-20A240682992}">
      <dgm:prSet/>
      <dgm:spPr/>
      <dgm:t>
        <a:bodyPr/>
        <a:lstStyle/>
        <a:p>
          <a:endParaRPr lang="pt-PT"/>
        </a:p>
      </dgm:t>
    </dgm:pt>
    <dgm:pt modelId="{E4C4E881-35D7-4A4F-B34C-205D4AA949C6}">
      <dgm:prSet custT="1"/>
      <dgm:spPr/>
      <dgm:t>
        <a:bodyPr/>
        <a:lstStyle/>
        <a:p>
          <a:r>
            <a:rPr lang="pt-PT" sz="2400" dirty="0" smtClean="0">
              <a:solidFill>
                <a:srgbClr val="000000"/>
              </a:solidFill>
            </a:rPr>
            <a:t>O apoio</a:t>
          </a:r>
          <a:endParaRPr lang="pt-PT" sz="2400" dirty="0">
            <a:solidFill>
              <a:srgbClr val="000000"/>
            </a:solidFill>
          </a:endParaRPr>
        </a:p>
      </dgm:t>
    </dgm:pt>
    <dgm:pt modelId="{176927E6-3796-4E0D-B929-D4D712553B6A}" type="parTrans" cxnId="{E3B804C2-C540-4D0D-AB95-76ED69DB3BBB}">
      <dgm:prSet/>
      <dgm:spPr/>
      <dgm:t>
        <a:bodyPr/>
        <a:lstStyle/>
        <a:p>
          <a:endParaRPr lang="pt-PT"/>
        </a:p>
      </dgm:t>
    </dgm:pt>
    <dgm:pt modelId="{CE959604-3999-41E9-9EC1-180F5C518BFC}" type="sibTrans" cxnId="{E3B804C2-C540-4D0D-AB95-76ED69DB3BBB}">
      <dgm:prSet/>
      <dgm:spPr/>
      <dgm:t>
        <a:bodyPr/>
        <a:lstStyle/>
        <a:p>
          <a:endParaRPr lang="pt-PT"/>
        </a:p>
      </dgm:t>
    </dgm:pt>
    <dgm:pt modelId="{20014288-9801-4E52-AA02-F4CFE27A1F02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sz="2400" b="0" dirty="0" err="1" smtClean="0">
              <a:solidFill>
                <a:sysClr val="windowText" lastClr="000000"/>
              </a:solidFill>
            </a:rPr>
            <a:t>Capacidade</a:t>
          </a:r>
          <a:r>
            <a:rPr lang="en-GB" sz="2400" b="0" dirty="0" smtClean="0">
              <a:solidFill>
                <a:sysClr val="windowText" lastClr="000000"/>
              </a:solidFill>
            </a:rPr>
            <a:t> de </a:t>
          </a:r>
          <a:r>
            <a:rPr lang="en-GB" sz="2400" b="0" dirty="0" err="1" smtClean="0">
              <a:solidFill>
                <a:sysClr val="windowText" lastClr="000000"/>
              </a:solidFill>
            </a:rPr>
            <a:t>mudança</a:t>
          </a:r>
          <a:r>
            <a:rPr lang="en-GB" sz="2400" b="0" dirty="0" smtClean="0">
              <a:solidFill>
                <a:sysClr val="windowText" lastClr="000000"/>
              </a:solidFill>
            </a:rPr>
            <a:t> da </a:t>
          </a:r>
          <a:r>
            <a:rPr lang="en-GB" sz="2400" b="0" dirty="0" err="1" smtClean="0">
              <a:solidFill>
                <a:sysClr val="windowText" lastClr="000000"/>
              </a:solidFill>
            </a:rPr>
            <a:t>comunidade</a:t>
          </a:r>
          <a:r>
            <a:rPr lang="en-GB" sz="2400" b="0" dirty="0" smtClean="0">
              <a:solidFill>
                <a:sysClr val="windowText" lastClr="000000"/>
              </a:solidFill>
            </a:rPr>
            <a:t> </a:t>
          </a:r>
          <a:r>
            <a:rPr lang="en-GB" sz="2400" b="0" dirty="0" err="1" smtClean="0">
              <a:solidFill>
                <a:sysClr val="windowText" lastClr="000000"/>
              </a:solidFill>
            </a:rPr>
            <a:t>em</a:t>
          </a:r>
          <a:r>
            <a:rPr lang="en-GB" sz="2400" b="0" dirty="0" smtClean="0">
              <a:solidFill>
                <a:sysClr val="windowText" lastClr="000000"/>
              </a:solidFill>
            </a:rPr>
            <a:t> </a:t>
          </a:r>
          <a:r>
            <a:rPr lang="en-GB" sz="2400" b="0" dirty="0" err="1" smtClean="0">
              <a:solidFill>
                <a:sysClr val="windowText" lastClr="000000"/>
              </a:solidFill>
            </a:rPr>
            <a:t>geral</a:t>
          </a:r>
          <a:r>
            <a:rPr lang="en-GB" sz="2400" b="0" dirty="0" smtClean="0">
              <a:solidFill>
                <a:sysClr val="windowText" lastClr="000000"/>
              </a:solidFill>
            </a:rPr>
            <a:t> / escolar</a:t>
          </a:r>
          <a:endParaRPr lang="en-GB" sz="2400" b="0" dirty="0">
            <a:solidFill>
              <a:sysClr val="windowText" lastClr="000000"/>
            </a:solidFill>
          </a:endParaRPr>
        </a:p>
      </dgm:t>
    </dgm:pt>
    <dgm:pt modelId="{4A9E33CC-38F1-4A7C-9C8B-43E557A1509C}" type="parTrans" cxnId="{C3935195-6829-49BD-BA32-913C358B0888}">
      <dgm:prSet/>
      <dgm:spPr/>
      <dgm:t>
        <a:bodyPr/>
        <a:lstStyle/>
        <a:p>
          <a:endParaRPr lang="pt-PT"/>
        </a:p>
      </dgm:t>
    </dgm:pt>
    <dgm:pt modelId="{69A3E8AA-E7BE-4324-91BD-54B04FD6525D}" type="sibTrans" cxnId="{C3935195-6829-49BD-BA32-913C358B0888}">
      <dgm:prSet/>
      <dgm:spPr/>
      <dgm:t>
        <a:bodyPr/>
        <a:lstStyle/>
        <a:p>
          <a:endParaRPr lang="pt-PT"/>
        </a:p>
      </dgm:t>
    </dgm:pt>
    <dgm:pt modelId="{BBC53DFB-3587-4541-83E9-6D64AEDBA9DF}">
      <dgm:prSet phldrT="[Texto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endParaRPr lang="pt-PT" sz="2800" dirty="0"/>
        </a:p>
      </dgm:t>
    </dgm:pt>
    <dgm:pt modelId="{811AE1A3-5545-4469-B4C7-38FBF3875C89}" type="parTrans" cxnId="{AD7788FD-EB6C-49A5-8450-33C0F196B439}">
      <dgm:prSet/>
      <dgm:spPr/>
      <dgm:t>
        <a:bodyPr/>
        <a:lstStyle/>
        <a:p>
          <a:endParaRPr lang="pt-PT"/>
        </a:p>
      </dgm:t>
    </dgm:pt>
    <dgm:pt modelId="{323B025D-7846-4C99-872E-FFBE8C87BD65}" type="sibTrans" cxnId="{AD7788FD-EB6C-49A5-8450-33C0F196B439}">
      <dgm:prSet/>
      <dgm:spPr/>
      <dgm:t>
        <a:bodyPr/>
        <a:lstStyle/>
        <a:p>
          <a:endParaRPr lang="pt-PT"/>
        </a:p>
      </dgm:t>
    </dgm:pt>
    <dgm:pt modelId="{39C63E6D-9A62-417A-A512-A077DFD1BB14}" type="pres">
      <dgm:prSet presAssocID="{EFCF02C2-A717-46DE-AC69-9B19B2229C6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4BF8A08D-68E8-4615-B934-0F0B369698E8}" type="pres">
      <dgm:prSet presAssocID="{1285138B-7C53-4D43-B63D-DADE98C0D478}" presName="linNode" presStyleCnt="0"/>
      <dgm:spPr/>
    </dgm:pt>
    <dgm:pt modelId="{3FCDEA05-4969-49EC-8939-16D3435E4E47}" type="pres">
      <dgm:prSet presAssocID="{1285138B-7C53-4D43-B63D-DADE98C0D478}" presName="parentText" presStyleLbl="node1" presStyleIdx="0" presStyleCnt="1" custScaleX="78651" custScaleY="48557" custLinFactNeighborX="1988" custLinFactNeighborY="-2297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B7CD073-01C0-48DB-ADEE-93C25C8B1922}" type="pres">
      <dgm:prSet presAssocID="{1285138B-7C53-4D43-B63D-DADE98C0D478}" presName="descendantText" presStyleLbl="alignAccFollowNode1" presStyleIdx="0" presStyleCnt="1" custScaleX="189526" custScaleY="125122" custLinFactNeighborX="4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06D670EA-F3C9-42CB-AAA7-2B285750D239}" srcId="{1285138B-7C53-4D43-B63D-DADE98C0D478}" destId="{EF6DA980-9470-497F-BB39-904CABA1A222}" srcOrd="12" destOrd="0" parTransId="{BE563D1F-4591-4746-8F1E-AECA7F3B4A74}" sibTransId="{018AD977-6A96-47AA-B670-1D195C6D9E7B}"/>
    <dgm:cxn modelId="{C3935195-6829-49BD-BA32-913C358B0888}" srcId="{1285138B-7C53-4D43-B63D-DADE98C0D478}" destId="{20014288-9801-4E52-AA02-F4CFE27A1F02}" srcOrd="11" destOrd="0" parTransId="{4A9E33CC-38F1-4A7C-9C8B-43E557A1509C}" sibTransId="{69A3E8AA-E7BE-4324-91BD-54B04FD6525D}"/>
    <dgm:cxn modelId="{336713D2-BE30-4D00-A86A-70F1BA042F54}" srcId="{1285138B-7C53-4D43-B63D-DADE98C0D478}" destId="{E975753E-9A90-4190-8083-5B23A3D0CC24}" srcOrd="10" destOrd="0" parTransId="{6E28419A-020F-4E24-BE45-6F96F72B4748}" sibTransId="{8FCF37F8-34BA-48B8-9346-DD9D057AA5CE}"/>
    <dgm:cxn modelId="{828C8640-926A-4790-BCF8-F8D427F2057A}" type="presOf" srcId="{EFCF02C2-A717-46DE-AC69-9B19B2229C67}" destId="{39C63E6D-9A62-417A-A512-A077DFD1BB14}" srcOrd="0" destOrd="0" presId="urn:microsoft.com/office/officeart/2005/8/layout/vList5"/>
    <dgm:cxn modelId="{EDCD6A06-A116-4CAB-908A-295E9CE78278}" srcId="{EFCF02C2-A717-46DE-AC69-9B19B2229C67}" destId="{1285138B-7C53-4D43-B63D-DADE98C0D478}" srcOrd="0" destOrd="0" parTransId="{2FD17083-1B53-44A3-8DB5-20FC276C5FC2}" sibTransId="{76F3BB95-4CB7-4399-8B2F-D4AA2724EA57}"/>
    <dgm:cxn modelId="{E3B804C2-C540-4D0D-AB95-76ED69DB3BBB}" srcId="{1285138B-7C53-4D43-B63D-DADE98C0D478}" destId="{E4C4E881-35D7-4A4F-B34C-205D4AA949C6}" srcOrd="7" destOrd="0" parTransId="{176927E6-3796-4E0D-B929-D4D712553B6A}" sibTransId="{CE959604-3999-41E9-9EC1-180F5C518BFC}"/>
    <dgm:cxn modelId="{CA2EEE44-ADF8-41C4-A7A4-9A8C7A9DCDCB}" srcId="{1285138B-7C53-4D43-B63D-DADE98C0D478}" destId="{287309AA-2C60-4312-A2B6-E39EF9F6B8B2}" srcOrd="5" destOrd="0" parTransId="{DF2BA331-D0BA-40AC-BF98-5109C19805E8}" sibTransId="{1824AB48-89E8-4EC8-B680-E9AA5CFC634A}"/>
    <dgm:cxn modelId="{5BA31E3D-0B87-4D88-8026-7C6F8B80F632}" type="presOf" srcId="{B54CA372-7DF5-43FE-8B8F-94794A9B3BD9}" destId="{0B7CD073-01C0-48DB-ADEE-93C25C8B1922}" srcOrd="0" destOrd="6" presId="urn:microsoft.com/office/officeart/2005/8/layout/vList5"/>
    <dgm:cxn modelId="{3C1D64BD-342C-459B-A899-49C1C4B1296B}" type="presOf" srcId="{372BDC81-7C60-430D-AE10-AB6B09602BD4}" destId="{0B7CD073-01C0-48DB-ADEE-93C25C8B1922}" srcOrd="0" destOrd="9" presId="urn:microsoft.com/office/officeart/2005/8/layout/vList5"/>
    <dgm:cxn modelId="{F80114B7-DC5A-4279-B1FD-EB42E104C4F8}" type="presOf" srcId="{1285138B-7C53-4D43-B63D-DADE98C0D478}" destId="{3FCDEA05-4969-49EC-8939-16D3435E4E47}" srcOrd="0" destOrd="0" presId="urn:microsoft.com/office/officeart/2005/8/layout/vList5"/>
    <dgm:cxn modelId="{BA02BB12-CE51-4469-811A-93137C729854}" type="presOf" srcId="{E4C4E881-35D7-4A4F-B34C-205D4AA949C6}" destId="{0B7CD073-01C0-48DB-ADEE-93C25C8B1922}" srcOrd="0" destOrd="7" presId="urn:microsoft.com/office/officeart/2005/8/layout/vList5"/>
    <dgm:cxn modelId="{39298FCF-04DB-4B41-B8A7-7458FB063DAD}" srcId="{1285138B-7C53-4D43-B63D-DADE98C0D478}" destId="{5C1A6053-B0A6-45FB-A4E5-0FBAA62D96A7}" srcOrd="3" destOrd="0" parTransId="{380BDF53-6B77-4650-97BB-C938D6022BF2}" sibTransId="{735E9484-2DC6-4C59-85CA-BA6AA7B03894}"/>
    <dgm:cxn modelId="{E0F1F17A-FF0A-4E30-AFAE-D9E5E4064E33}" srcId="{1285138B-7C53-4D43-B63D-DADE98C0D478}" destId="{9D0E169C-EF3C-4005-8FFE-284298D9F4BA}" srcOrd="1" destOrd="0" parTransId="{AD03489E-0DB0-4888-A706-3DF1C8B546B1}" sibTransId="{D256C2A0-FDE8-4416-907B-41110A66E992}"/>
    <dgm:cxn modelId="{38886E0D-6ABA-4623-8792-2C64E571E23F}" srcId="{1285138B-7C53-4D43-B63D-DADE98C0D478}" destId="{C1C0F4DE-7270-4234-9B5C-E9F35AE055AA}" srcOrd="2" destOrd="0" parTransId="{282A8822-8A9E-4610-90C6-E42F3D3AB16B}" sibTransId="{3C31C71C-2AB2-480C-A409-025F6B8F0423}"/>
    <dgm:cxn modelId="{BDAEBE60-EE5A-4D10-AA18-C7A95FB62180}" type="presOf" srcId="{20014288-9801-4E52-AA02-F4CFE27A1F02}" destId="{0B7CD073-01C0-48DB-ADEE-93C25C8B1922}" srcOrd="0" destOrd="11" presId="urn:microsoft.com/office/officeart/2005/8/layout/vList5"/>
    <dgm:cxn modelId="{AD7788FD-EB6C-49A5-8450-33C0F196B439}" srcId="{1285138B-7C53-4D43-B63D-DADE98C0D478}" destId="{BBC53DFB-3587-4541-83E9-6D64AEDBA9DF}" srcOrd="0" destOrd="0" parTransId="{811AE1A3-5545-4469-B4C7-38FBF3875C89}" sibTransId="{323B025D-7846-4C99-872E-FFBE8C87BD65}"/>
    <dgm:cxn modelId="{6B635F9A-3174-42F2-888B-6B754DD415A3}" srcId="{1285138B-7C53-4D43-B63D-DADE98C0D478}" destId="{372BDC81-7C60-430D-AE10-AB6B09602BD4}" srcOrd="9" destOrd="0" parTransId="{C79E7D29-6AD7-4162-9076-772E6D91187C}" sibTransId="{272DB37B-681A-4F4C-A360-61D7C03911A7}"/>
    <dgm:cxn modelId="{D939D264-7EE3-4E63-A075-6072D647BFDC}" type="presOf" srcId="{BBC53DFB-3587-4541-83E9-6D64AEDBA9DF}" destId="{0B7CD073-01C0-48DB-ADEE-93C25C8B1922}" srcOrd="0" destOrd="0" presId="urn:microsoft.com/office/officeart/2005/8/layout/vList5"/>
    <dgm:cxn modelId="{E59D737B-2249-4AD9-89CE-029910166323}" type="presOf" srcId="{C1C0F4DE-7270-4234-9B5C-E9F35AE055AA}" destId="{0B7CD073-01C0-48DB-ADEE-93C25C8B1922}" srcOrd="0" destOrd="2" presId="urn:microsoft.com/office/officeart/2005/8/layout/vList5"/>
    <dgm:cxn modelId="{35323A97-5740-49E4-A3F0-9F960D687585}" type="presOf" srcId="{9D0E169C-EF3C-4005-8FFE-284298D9F4BA}" destId="{0B7CD073-01C0-48DB-ADEE-93C25C8B1922}" srcOrd="0" destOrd="1" presId="urn:microsoft.com/office/officeart/2005/8/layout/vList5"/>
    <dgm:cxn modelId="{A9DCD69A-FA2D-4090-82CC-A53FF576BB1B}" type="presOf" srcId="{E975753E-9A90-4190-8083-5B23A3D0CC24}" destId="{0B7CD073-01C0-48DB-ADEE-93C25C8B1922}" srcOrd="0" destOrd="10" presId="urn:microsoft.com/office/officeart/2005/8/layout/vList5"/>
    <dgm:cxn modelId="{551B7845-0752-4C6D-8AB0-4E729A791741}" type="presOf" srcId="{D7A749BD-F505-47B4-AA91-5B94D8D37D72}" destId="{0B7CD073-01C0-48DB-ADEE-93C25C8B1922}" srcOrd="0" destOrd="8" presId="urn:microsoft.com/office/officeart/2005/8/layout/vList5"/>
    <dgm:cxn modelId="{44FFFD96-9930-4BF0-9402-53767EBB14BA}" type="presOf" srcId="{EF6DA980-9470-497F-BB39-904CABA1A222}" destId="{0B7CD073-01C0-48DB-ADEE-93C25C8B1922}" srcOrd="0" destOrd="12" presId="urn:microsoft.com/office/officeart/2005/8/layout/vList5"/>
    <dgm:cxn modelId="{4EF05F3D-A360-435C-AACE-D1333CB52203}" type="presOf" srcId="{5C1A6053-B0A6-45FB-A4E5-0FBAA62D96A7}" destId="{0B7CD073-01C0-48DB-ADEE-93C25C8B1922}" srcOrd="0" destOrd="3" presId="urn:microsoft.com/office/officeart/2005/8/layout/vList5"/>
    <dgm:cxn modelId="{7E38AEB4-74A3-4670-A80C-20A240682992}" srcId="{1285138B-7C53-4D43-B63D-DADE98C0D478}" destId="{B54CA372-7DF5-43FE-8B8F-94794A9B3BD9}" srcOrd="6" destOrd="0" parTransId="{9730498D-3308-4D77-B5C7-9FBDDA217E60}" sibTransId="{1D3D2A57-D845-481E-A4B2-58C55C764D6C}"/>
    <dgm:cxn modelId="{19031AC0-46E6-42FE-8514-B956BEBFED6C}" type="presOf" srcId="{D4464FB8-195A-4D82-8A12-8FA2E6C2D9B4}" destId="{0B7CD073-01C0-48DB-ADEE-93C25C8B1922}" srcOrd="0" destOrd="4" presId="urn:microsoft.com/office/officeart/2005/8/layout/vList5"/>
    <dgm:cxn modelId="{6EB7023D-CAA5-4049-BE7B-68E6BC25CDEB}" srcId="{1285138B-7C53-4D43-B63D-DADE98C0D478}" destId="{D4464FB8-195A-4D82-8A12-8FA2E6C2D9B4}" srcOrd="4" destOrd="0" parTransId="{02BAD8E3-A203-42A6-AFF4-65E6399FAB44}" sibTransId="{724B3C4A-C247-4C42-8AE9-90AD2D87DE61}"/>
    <dgm:cxn modelId="{B965A8CD-D635-43BB-8347-AC1E07DAF2F0}" type="presOf" srcId="{287309AA-2C60-4312-A2B6-E39EF9F6B8B2}" destId="{0B7CD073-01C0-48DB-ADEE-93C25C8B1922}" srcOrd="0" destOrd="5" presId="urn:microsoft.com/office/officeart/2005/8/layout/vList5"/>
    <dgm:cxn modelId="{AC3236A5-CABE-4C01-A8B1-3A7A45C790AA}" srcId="{1285138B-7C53-4D43-B63D-DADE98C0D478}" destId="{D7A749BD-F505-47B4-AA91-5B94D8D37D72}" srcOrd="8" destOrd="0" parTransId="{F3ACCAE2-1991-4C3F-B6CC-77E8C95F9B51}" sibTransId="{E5C52FB9-2534-499E-9395-95AB6B728F56}"/>
    <dgm:cxn modelId="{408455E6-5AEB-4F7E-9E5E-10E7228A53AB}" type="presParOf" srcId="{39C63E6D-9A62-417A-A512-A077DFD1BB14}" destId="{4BF8A08D-68E8-4615-B934-0F0B369698E8}" srcOrd="0" destOrd="0" presId="urn:microsoft.com/office/officeart/2005/8/layout/vList5"/>
    <dgm:cxn modelId="{0415E721-0958-40A9-A716-480313CD4A7C}" type="presParOf" srcId="{4BF8A08D-68E8-4615-B934-0F0B369698E8}" destId="{3FCDEA05-4969-49EC-8939-16D3435E4E47}" srcOrd="0" destOrd="0" presId="urn:microsoft.com/office/officeart/2005/8/layout/vList5"/>
    <dgm:cxn modelId="{E6AA74AC-BD33-4995-B10E-B1B847FA60C4}" type="presParOf" srcId="{4BF8A08D-68E8-4615-B934-0F0B369698E8}" destId="{0B7CD073-01C0-48DB-ADEE-93C25C8B192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CF02C2-A717-46DE-AC69-9B19B2229C6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1285138B-7C53-4D43-B63D-DADE98C0D478}">
      <dgm:prSet phldrT="[Texto]"/>
      <dgm:spPr/>
      <dgm:t>
        <a:bodyPr/>
        <a:lstStyle/>
        <a:p>
          <a:r>
            <a:rPr lang="pt-PT" b="1" dirty="0" smtClean="0"/>
            <a:t>Contexto</a:t>
          </a:r>
          <a:endParaRPr lang="pt-PT" dirty="0"/>
        </a:p>
      </dgm:t>
    </dgm:pt>
    <dgm:pt modelId="{2FD17083-1B53-44A3-8DB5-20FC276C5FC2}" type="parTrans" cxnId="{EDCD6A06-A116-4CAB-908A-295E9CE78278}">
      <dgm:prSet/>
      <dgm:spPr/>
      <dgm:t>
        <a:bodyPr/>
        <a:lstStyle/>
        <a:p>
          <a:endParaRPr lang="pt-PT"/>
        </a:p>
      </dgm:t>
    </dgm:pt>
    <dgm:pt modelId="{76F3BB95-4CB7-4399-8B2F-D4AA2724EA57}" type="sibTrans" cxnId="{EDCD6A06-A116-4CAB-908A-295E9CE78278}">
      <dgm:prSet/>
      <dgm:spPr/>
      <dgm:t>
        <a:bodyPr/>
        <a:lstStyle/>
        <a:p>
          <a:endParaRPr lang="pt-PT"/>
        </a:p>
      </dgm:t>
    </dgm:pt>
    <dgm:pt modelId="{9D0E169C-EF3C-4005-8FFE-284298D9F4BA}">
      <dgm:prSet phldrT="[Texto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t-PT" sz="2000" b="1" dirty="0" smtClean="0">
              <a:latin typeface="+mn-lt"/>
            </a:rPr>
            <a:t>Construir um envolvimento físico e social facilitador</a:t>
          </a:r>
          <a:endParaRPr lang="pt-PT" sz="2000" dirty="0"/>
        </a:p>
      </dgm:t>
    </dgm:pt>
    <dgm:pt modelId="{AD03489E-0DB0-4888-A706-3DF1C8B546B1}" type="parTrans" cxnId="{E0F1F17A-FF0A-4E30-AFAE-D9E5E4064E33}">
      <dgm:prSet/>
      <dgm:spPr/>
      <dgm:t>
        <a:bodyPr/>
        <a:lstStyle/>
        <a:p>
          <a:endParaRPr lang="pt-PT"/>
        </a:p>
      </dgm:t>
    </dgm:pt>
    <dgm:pt modelId="{D256C2A0-FDE8-4416-907B-41110A66E992}" type="sibTrans" cxnId="{E0F1F17A-FF0A-4E30-AFAE-D9E5E4064E33}">
      <dgm:prSet/>
      <dgm:spPr/>
      <dgm:t>
        <a:bodyPr/>
        <a:lstStyle/>
        <a:p>
          <a:endParaRPr lang="pt-PT"/>
        </a:p>
      </dgm:t>
    </dgm:pt>
    <dgm:pt modelId="{0A5D17AE-362F-4245-AAA8-6451635AB332}">
      <dgm:prSet phldrT="[Texto]"/>
      <dgm:spPr/>
      <dgm:t>
        <a:bodyPr/>
        <a:lstStyle/>
        <a:p>
          <a:r>
            <a:rPr lang="pt-PT" b="1" dirty="0" smtClean="0"/>
            <a:t>Regras</a:t>
          </a:r>
          <a:endParaRPr lang="pt-PT" dirty="0"/>
        </a:p>
      </dgm:t>
    </dgm:pt>
    <dgm:pt modelId="{DCD5BDD3-9DED-4AD3-930F-4F944755D291}" type="parTrans" cxnId="{84D60DEB-610C-4247-A081-6E57C09B6A15}">
      <dgm:prSet/>
      <dgm:spPr/>
      <dgm:t>
        <a:bodyPr/>
        <a:lstStyle/>
        <a:p>
          <a:endParaRPr lang="pt-PT"/>
        </a:p>
      </dgm:t>
    </dgm:pt>
    <dgm:pt modelId="{52EFF25A-CE33-419F-A35C-ACF8F39F916A}" type="sibTrans" cxnId="{84D60DEB-610C-4247-A081-6E57C09B6A15}">
      <dgm:prSet/>
      <dgm:spPr/>
      <dgm:t>
        <a:bodyPr/>
        <a:lstStyle/>
        <a:p>
          <a:endParaRPr lang="pt-PT"/>
        </a:p>
      </dgm:t>
    </dgm:pt>
    <dgm:pt modelId="{325A1858-EDAB-4A40-9FB5-72F4EF215498}">
      <dgm:prSet phldrT="[Texto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t-PT" b="1" dirty="0" smtClean="0">
              <a:solidFill>
                <a:sysClr val="windowText" lastClr="000000"/>
              </a:solidFill>
            </a:rPr>
            <a:t>Alterar a forma de realizar a atividade e a sessão</a:t>
          </a:r>
          <a:r>
            <a:rPr lang="pt-PT" dirty="0" smtClean="0">
              <a:solidFill>
                <a:sysClr val="windowText" lastClr="000000"/>
              </a:solidFill>
            </a:rPr>
            <a:t>:</a:t>
          </a:r>
          <a:endParaRPr lang="pt-PT" dirty="0"/>
        </a:p>
      </dgm:t>
    </dgm:pt>
    <dgm:pt modelId="{799D0912-6D8B-47F9-A9E8-E1FB5E42A7D9}" type="parTrans" cxnId="{81A9BF73-9A4A-4A14-9028-7D1E0D21C0BB}">
      <dgm:prSet/>
      <dgm:spPr/>
      <dgm:t>
        <a:bodyPr/>
        <a:lstStyle/>
        <a:p>
          <a:endParaRPr lang="pt-PT"/>
        </a:p>
      </dgm:t>
    </dgm:pt>
    <dgm:pt modelId="{B528E384-08ED-45D9-B37B-18E12EE684EF}" type="sibTrans" cxnId="{81A9BF73-9A4A-4A14-9028-7D1E0D21C0BB}">
      <dgm:prSet/>
      <dgm:spPr/>
      <dgm:t>
        <a:bodyPr/>
        <a:lstStyle/>
        <a:p>
          <a:endParaRPr lang="pt-PT"/>
        </a:p>
      </dgm:t>
    </dgm:pt>
    <dgm:pt modelId="{0A37BF7D-BA8D-4BB1-BC77-90A00B3CF19B}">
      <dgm:prSet phldrT="[Texto]"/>
      <dgm:spPr/>
      <dgm:t>
        <a:bodyPr/>
        <a:lstStyle/>
        <a:p>
          <a:r>
            <a:rPr lang="pt-PT" b="1" dirty="0" smtClean="0"/>
            <a:t>Instrução</a:t>
          </a:r>
          <a:endParaRPr lang="pt-PT" dirty="0"/>
        </a:p>
      </dgm:t>
    </dgm:pt>
    <dgm:pt modelId="{2F0B2CFE-04AA-41C1-963A-45A8F611E822}" type="parTrans" cxnId="{D5B64266-0E25-4D23-884F-9E85F3DD0FCA}">
      <dgm:prSet/>
      <dgm:spPr/>
      <dgm:t>
        <a:bodyPr/>
        <a:lstStyle/>
        <a:p>
          <a:endParaRPr lang="pt-PT"/>
        </a:p>
      </dgm:t>
    </dgm:pt>
    <dgm:pt modelId="{B50964EF-A6EA-4D2E-A71F-B77267827F98}" type="sibTrans" cxnId="{D5B64266-0E25-4D23-884F-9E85F3DD0FCA}">
      <dgm:prSet/>
      <dgm:spPr/>
      <dgm:t>
        <a:bodyPr/>
        <a:lstStyle/>
        <a:p>
          <a:endParaRPr lang="pt-PT"/>
        </a:p>
      </dgm:t>
    </dgm:pt>
    <dgm:pt modelId="{0F22F309-9E6E-4B83-A725-C0F2A2F283E7}">
      <dgm:prSet phldrT="[Texto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t-PT" sz="2000" b="1" dirty="0" smtClean="0"/>
            <a:t>Transmitir a mensagem</a:t>
          </a:r>
          <a:endParaRPr lang="pt-PT" sz="2000" dirty="0"/>
        </a:p>
      </dgm:t>
    </dgm:pt>
    <dgm:pt modelId="{D0BFC29B-9D9B-44AE-AA88-11D852AE176E}" type="parTrans" cxnId="{8B64BA09-2D71-4D5F-AAC2-BC56443B3C24}">
      <dgm:prSet/>
      <dgm:spPr/>
      <dgm:t>
        <a:bodyPr/>
        <a:lstStyle/>
        <a:p>
          <a:endParaRPr lang="pt-PT"/>
        </a:p>
      </dgm:t>
    </dgm:pt>
    <dgm:pt modelId="{898D25B0-20D2-4512-B225-B697195856A3}" type="sibTrans" cxnId="{8B64BA09-2D71-4D5F-AAC2-BC56443B3C24}">
      <dgm:prSet/>
      <dgm:spPr/>
      <dgm:t>
        <a:bodyPr/>
        <a:lstStyle/>
        <a:p>
          <a:endParaRPr lang="pt-PT"/>
        </a:p>
      </dgm:t>
    </dgm:pt>
    <dgm:pt modelId="{7D090177-597B-4BAA-A2A5-EE353FC74AA7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sz="2000" b="0" dirty="0" err="1" smtClean="0">
              <a:solidFill>
                <a:sysClr val="windowText" lastClr="000000"/>
              </a:solidFill>
            </a:rPr>
            <a:t>Estruturar</a:t>
          </a:r>
          <a:r>
            <a:rPr lang="en-GB" sz="2000" b="0" dirty="0" smtClean="0">
              <a:solidFill>
                <a:sysClr val="windowText" lastClr="000000"/>
              </a:solidFill>
            </a:rPr>
            <a:t> o </a:t>
          </a:r>
          <a:r>
            <a:rPr lang="en-GB" sz="2000" b="0" dirty="0" err="1" smtClean="0">
              <a:solidFill>
                <a:sysClr val="windowText" lastClr="000000"/>
              </a:solidFill>
            </a:rPr>
            <a:t>espaço</a:t>
          </a:r>
          <a:r>
            <a:rPr lang="en-GB" sz="2000" b="0" dirty="0" smtClean="0">
              <a:solidFill>
                <a:sysClr val="windowText" lastClr="000000"/>
              </a:solidFill>
            </a:rPr>
            <a:t> entre </a:t>
          </a:r>
          <a:r>
            <a:rPr lang="en-GB" sz="2000" b="0" dirty="0" err="1" smtClean="0">
              <a:solidFill>
                <a:sysClr val="windowText" lastClr="000000"/>
              </a:solidFill>
            </a:rPr>
            <a:t>os</a:t>
          </a:r>
          <a:r>
            <a:rPr lang="en-GB" sz="2000" b="0" dirty="0" smtClean="0">
              <a:solidFill>
                <a:sysClr val="windowText" lastClr="000000"/>
              </a:solidFill>
            </a:rPr>
            <a:t> </a:t>
          </a:r>
          <a:r>
            <a:rPr lang="en-GB" sz="2000" b="0" dirty="0" err="1" smtClean="0">
              <a:solidFill>
                <a:sysClr val="windowText" lastClr="000000"/>
              </a:solidFill>
            </a:rPr>
            <a:t>materiais</a:t>
          </a:r>
          <a:r>
            <a:rPr lang="en-GB" sz="2000" b="0" dirty="0" smtClean="0">
              <a:solidFill>
                <a:sysClr val="windowText" lastClr="000000"/>
              </a:solidFill>
            </a:rPr>
            <a:t> </a:t>
          </a:r>
          <a:r>
            <a:rPr lang="en-GB" sz="2000" b="0" dirty="0" err="1" smtClean="0">
              <a:solidFill>
                <a:sysClr val="windowText" lastClr="000000"/>
              </a:solidFill>
            </a:rPr>
            <a:t>facilitando</a:t>
          </a:r>
          <a:r>
            <a:rPr lang="en-GB" sz="2000" b="0" dirty="0" smtClean="0">
              <a:solidFill>
                <a:sysClr val="windowText" lastClr="000000"/>
              </a:solidFill>
            </a:rPr>
            <a:t> a </a:t>
          </a:r>
          <a:r>
            <a:rPr lang="en-GB" sz="2000" b="0" dirty="0" err="1" smtClean="0">
              <a:solidFill>
                <a:sysClr val="windowText" lastClr="000000"/>
              </a:solidFill>
            </a:rPr>
            <a:t>mobilidade</a:t>
          </a:r>
          <a:r>
            <a:rPr lang="en-GB" sz="2000" b="0" dirty="0" smtClean="0">
              <a:solidFill>
                <a:sysClr val="windowText" lastClr="000000"/>
              </a:solidFill>
            </a:rPr>
            <a:t> e a </a:t>
          </a:r>
          <a:r>
            <a:rPr lang="en-GB" sz="2000" b="0" dirty="0" err="1" smtClean="0">
              <a:solidFill>
                <a:sysClr val="windowText" lastClr="000000"/>
              </a:solidFill>
            </a:rPr>
            <a:t>circulação</a:t>
          </a:r>
          <a:endParaRPr lang="en-GB" sz="2000" b="0" dirty="0">
            <a:solidFill>
              <a:sysClr val="windowText" lastClr="000000"/>
            </a:solidFill>
          </a:endParaRPr>
        </a:p>
      </dgm:t>
    </dgm:pt>
    <dgm:pt modelId="{B7F0B077-71FB-4489-A768-969D0EAA609B}" type="parTrans" cxnId="{1064E5F3-2599-41A5-A464-661BA5FF66BE}">
      <dgm:prSet/>
      <dgm:spPr/>
      <dgm:t>
        <a:bodyPr/>
        <a:lstStyle/>
        <a:p>
          <a:endParaRPr lang="pt-PT"/>
        </a:p>
      </dgm:t>
    </dgm:pt>
    <dgm:pt modelId="{66463A98-BB7E-458C-8A96-96ECE13B0401}" type="sibTrans" cxnId="{1064E5F3-2599-41A5-A464-661BA5FF66BE}">
      <dgm:prSet/>
      <dgm:spPr/>
      <dgm:t>
        <a:bodyPr/>
        <a:lstStyle/>
        <a:p>
          <a:endParaRPr lang="pt-PT"/>
        </a:p>
      </dgm:t>
    </dgm:pt>
    <dgm:pt modelId="{7981875C-A8DE-40A9-B39F-C2BB631CB876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sz="2000" b="0" strike="noStrike" dirty="0" err="1" smtClean="0">
              <a:solidFill>
                <a:sysClr val="windowText" lastClr="000000"/>
              </a:solidFill>
            </a:rPr>
            <a:t>Criar</a:t>
          </a:r>
          <a:r>
            <a:rPr lang="en-GB" sz="2000" b="0" strike="noStrike" dirty="0" smtClean="0">
              <a:solidFill>
                <a:sysClr val="windowText" lastClr="000000"/>
              </a:solidFill>
            </a:rPr>
            <a:t> </a:t>
          </a:r>
          <a:r>
            <a:rPr lang="en-GB" sz="2000" b="0" strike="noStrike" dirty="0" err="1" smtClean="0">
              <a:solidFill>
                <a:sysClr val="windowText" lastClr="000000"/>
              </a:solidFill>
            </a:rPr>
            <a:t>pontos</a:t>
          </a:r>
          <a:r>
            <a:rPr lang="en-GB" sz="2000" b="0" strike="noStrike" dirty="0" smtClean="0">
              <a:solidFill>
                <a:sysClr val="windowText" lastClr="000000"/>
              </a:solidFill>
            </a:rPr>
            <a:t> de </a:t>
          </a:r>
          <a:r>
            <a:rPr lang="en-GB" sz="2000" b="0" strike="noStrike" dirty="0" err="1" smtClean="0">
              <a:solidFill>
                <a:sysClr val="windowText" lastClr="000000"/>
              </a:solidFill>
            </a:rPr>
            <a:t>referência</a:t>
          </a:r>
          <a:r>
            <a:rPr lang="en-GB" sz="2000" b="0" strike="noStrike" dirty="0" smtClean="0">
              <a:solidFill>
                <a:sysClr val="windowText" lastClr="000000"/>
              </a:solidFill>
            </a:rPr>
            <a:t> </a:t>
          </a:r>
          <a:r>
            <a:rPr lang="en-GB" sz="2000" strike="noStrike" dirty="0" smtClean="0">
              <a:solidFill>
                <a:sysClr val="windowText" lastClr="000000"/>
              </a:solidFill>
            </a:rPr>
            <a:t>de </a:t>
          </a:r>
          <a:r>
            <a:rPr lang="en-GB" sz="2000" dirty="0" err="1" smtClean="0">
              <a:solidFill>
                <a:sysClr val="windowText" lastClr="000000"/>
              </a:solidFill>
            </a:rPr>
            <a:t>natureza</a:t>
          </a:r>
          <a:r>
            <a:rPr lang="en-GB" sz="2000" dirty="0" smtClean="0">
              <a:solidFill>
                <a:sysClr val="windowText" lastClr="000000"/>
              </a:solidFill>
            </a:rPr>
            <a:t> visual e </a:t>
          </a:r>
          <a:r>
            <a:rPr lang="en-GB" sz="2000" dirty="0" err="1" smtClean="0">
              <a:solidFill>
                <a:sysClr val="windowText" lastClr="000000"/>
              </a:solidFill>
            </a:rPr>
            <a:t>tátil</a:t>
          </a:r>
          <a:r>
            <a:rPr lang="en-GB" sz="2000" dirty="0" smtClean="0">
              <a:solidFill>
                <a:sysClr val="windowText" lastClr="000000"/>
              </a:solidFill>
            </a:rPr>
            <a:t> </a:t>
          </a:r>
          <a:endParaRPr lang="en-GB" sz="2000" b="0" dirty="0">
            <a:solidFill>
              <a:sysClr val="windowText" lastClr="000000"/>
            </a:solidFill>
          </a:endParaRPr>
        </a:p>
      </dgm:t>
    </dgm:pt>
    <dgm:pt modelId="{EDE761B9-04CE-4C07-8DEA-BFD1042155D8}" type="parTrans" cxnId="{708B49AB-913B-4FB6-A6F9-36933A658268}">
      <dgm:prSet/>
      <dgm:spPr/>
      <dgm:t>
        <a:bodyPr/>
        <a:lstStyle/>
        <a:p>
          <a:endParaRPr lang="pt-PT"/>
        </a:p>
      </dgm:t>
    </dgm:pt>
    <dgm:pt modelId="{F5B76B2D-D190-4C8C-AD3F-45D4F315B80D}" type="sibTrans" cxnId="{708B49AB-913B-4FB6-A6F9-36933A658268}">
      <dgm:prSet/>
      <dgm:spPr/>
      <dgm:t>
        <a:bodyPr/>
        <a:lstStyle/>
        <a:p>
          <a:endParaRPr lang="pt-PT"/>
        </a:p>
      </dgm:t>
    </dgm:pt>
    <dgm:pt modelId="{E8883CE9-D926-400C-BD71-6D578BE416E0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t-PT" sz="2000" dirty="0" smtClean="0">
              <a:solidFill>
                <a:sysClr val="windowText" lastClr="000000"/>
              </a:solidFill>
            </a:rPr>
            <a:t>Organizar o grupo </a:t>
          </a:r>
          <a:r>
            <a:rPr lang="en-GB" sz="2000" b="0" dirty="0" err="1" smtClean="0">
              <a:solidFill>
                <a:sysClr val="windowText" lastClr="000000"/>
              </a:solidFill>
            </a:rPr>
            <a:t>facilitando</a:t>
          </a:r>
          <a:r>
            <a:rPr lang="en-GB" sz="2000" b="0" dirty="0" smtClean="0">
              <a:solidFill>
                <a:sysClr val="windowText" lastClr="000000"/>
              </a:solidFill>
            </a:rPr>
            <a:t> a</a:t>
          </a:r>
          <a:r>
            <a:rPr lang="pt-PT" sz="2000" dirty="0" smtClean="0"/>
            <a:t> comunicação e a entreajuda </a:t>
          </a:r>
          <a:endParaRPr lang="en-GB" sz="2000" b="0" dirty="0"/>
        </a:p>
      </dgm:t>
    </dgm:pt>
    <dgm:pt modelId="{5B84961F-83E1-4EF5-AF49-A0C0837D5985}" type="parTrans" cxnId="{D61881E5-735F-4AA9-8270-2DDDD31A73A9}">
      <dgm:prSet/>
      <dgm:spPr/>
      <dgm:t>
        <a:bodyPr/>
        <a:lstStyle/>
        <a:p>
          <a:endParaRPr lang="pt-PT"/>
        </a:p>
      </dgm:t>
    </dgm:pt>
    <dgm:pt modelId="{12312B95-1BB4-4051-B6E0-380D7D2A3BEB}" type="sibTrans" cxnId="{D61881E5-735F-4AA9-8270-2DDDD31A73A9}">
      <dgm:prSet/>
      <dgm:spPr/>
      <dgm:t>
        <a:bodyPr/>
        <a:lstStyle/>
        <a:p>
          <a:endParaRPr lang="pt-PT"/>
        </a:p>
      </dgm:t>
    </dgm:pt>
    <dgm:pt modelId="{CBCE6715-D708-48B3-A65A-2954B941405A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t-PT" dirty="0" smtClean="0">
              <a:solidFill>
                <a:sysClr val="windowText" lastClr="000000"/>
              </a:solidFill>
            </a:rPr>
            <a:t>Reduzir o número e a complexidade de r</a:t>
          </a:r>
          <a:r>
            <a:rPr lang="pt-PT" dirty="0" smtClean="0">
              <a:solidFill>
                <a:sysClr val="windowText" lastClr="000000"/>
              </a:solidFill>
              <a:latin typeface="+mn-lt"/>
            </a:rPr>
            <a:t>egras </a:t>
          </a:r>
          <a:r>
            <a:rPr lang="pt-PT" strike="noStrike" dirty="0" smtClean="0">
              <a:solidFill>
                <a:sysClr val="windowText" lastClr="000000"/>
              </a:solidFill>
              <a:latin typeface="+mn-lt"/>
            </a:rPr>
            <a:t>e normas </a:t>
          </a:r>
          <a:endParaRPr lang="en-GB" strike="noStrike" dirty="0">
            <a:solidFill>
              <a:sysClr val="windowText" lastClr="000000"/>
            </a:solidFill>
          </a:endParaRPr>
        </a:p>
      </dgm:t>
    </dgm:pt>
    <dgm:pt modelId="{E8CE0290-5E26-4CB6-ADD9-FBD51DEB5400}" type="parTrans" cxnId="{A76C777F-37D4-417A-8855-2AEE27294DA7}">
      <dgm:prSet/>
      <dgm:spPr/>
      <dgm:t>
        <a:bodyPr/>
        <a:lstStyle/>
        <a:p>
          <a:endParaRPr lang="pt-PT"/>
        </a:p>
      </dgm:t>
    </dgm:pt>
    <dgm:pt modelId="{36592DF2-D707-4146-B04D-FC14D4BD1132}" type="sibTrans" cxnId="{A76C777F-37D4-417A-8855-2AEE27294DA7}">
      <dgm:prSet/>
      <dgm:spPr/>
      <dgm:t>
        <a:bodyPr/>
        <a:lstStyle/>
        <a:p>
          <a:endParaRPr lang="pt-PT"/>
        </a:p>
      </dgm:t>
    </dgm:pt>
    <dgm:pt modelId="{552C506E-9BCD-4AE7-8E24-0A7673677F8C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t-PT" dirty="0" smtClean="0">
              <a:solidFill>
                <a:sysClr val="windowText" lastClr="000000"/>
              </a:solidFill>
            </a:rPr>
            <a:t>Decompor a atividade em tarefas mais simples e / ou  de curta duração </a:t>
          </a:r>
          <a:endParaRPr lang="en-GB" dirty="0">
            <a:solidFill>
              <a:sysClr val="windowText" lastClr="000000"/>
            </a:solidFill>
          </a:endParaRPr>
        </a:p>
      </dgm:t>
    </dgm:pt>
    <dgm:pt modelId="{A9760F3B-17FF-4A6F-8C9A-0139CC5E4551}" type="parTrans" cxnId="{B2E23BDC-39C4-477D-9B1A-41E3375C3A9E}">
      <dgm:prSet/>
      <dgm:spPr/>
      <dgm:t>
        <a:bodyPr/>
        <a:lstStyle/>
        <a:p>
          <a:endParaRPr lang="pt-PT"/>
        </a:p>
      </dgm:t>
    </dgm:pt>
    <dgm:pt modelId="{BE02FC09-0947-4F9E-A6C0-6998056F2FD4}" type="sibTrans" cxnId="{B2E23BDC-39C4-477D-9B1A-41E3375C3A9E}">
      <dgm:prSet/>
      <dgm:spPr/>
      <dgm:t>
        <a:bodyPr/>
        <a:lstStyle/>
        <a:p>
          <a:endParaRPr lang="pt-PT"/>
        </a:p>
      </dgm:t>
    </dgm:pt>
    <dgm:pt modelId="{C1B20117-7331-429B-95E5-0F92669C7AD9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b="0" dirty="0" err="1" smtClean="0">
              <a:solidFill>
                <a:sysClr val="windowText" lastClr="000000"/>
              </a:solidFill>
            </a:rPr>
            <a:t>Utilizar</a:t>
          </a:r>
          <a:r>
            <a:rPr lang="en-GB" b="0" dirty="0" smtClean="0">
              <a:solidFill>
                <a:sysClr val="windowText" lastClr="000000"/>
              </a:solidFill>
            </a:rPr>
            <a:t> </a:t>
          </a:r>
          <a:r>
            <a:rPr lang="en-GB" b="0" dirty="0" err="1" smtClean="0">
              <a:solidFill>
                <a:sysClr val="windowText" lastClr="000000"/>
              </a:solidFill>
            </a:rPr>
            <a:t>mediadores</a:t>
          </a:r>
          <a:r>
            <a:rPr lang="en-GB" b="0" dirty="0" smtClean="0">
              <a:solidFill>
                <a:sysClr val="windowText" lastClr="000000"/>
              </a:solidFill>
            </a:rPr>
            <a:t> (</a:t>
          </a:r>
          <a:r>
            <a:rPr lang="en-GB" b="0" dirty="0" err="1" smtClean="0">
              <a:solidFill>
                <a:sysClr val="windowText" lastClr="000000"/>
              </a:solidFill>
            </a:rPr>
            <a:t>colega</a:t>
          </a:r>
          <a:r>
            <a:rPr lang="en-GB" b="0" dirty="0" smtClean="0">
              <a:solidFill>
                <a:sysClr val="windowText" lastClr="000000"/>
              </a:solidFill>
            </a:rPr>
            <a:t>, </a:t>
          </a:r>
          <a:r>
            <a:rPr lang="en-GB" b="0" dirty="0" err="1" smtClean="0">
              <a:solidFill>
                <a:sysClr val="windowText" lastClr="000000"/>
              </a:solidFill>
            </a:rPr>
            <a:t>técnico</a:t>
          </a:r>
          <a:r>
            <a:rPr lang="en-GB" b="0" dirty="0" smtClean="0">
              <a:solidFill>
                <a:sysClr val="windowText" lastClr="000000"/>
              </a:solidFill>
            </a:rPr>
            <a:t>, material...)</a:t>
          </a:r>
          <a:endParaRPr lang="en-GB" dirty="0">
            <a:solidFill>
              <a:sysClr val="windowText" lastClr="000000"/>
            </a:solidFill>
          </a:endParaRPr>
        </a:p>
      </dgm:t>
    </dgm:pt>
    <dgm:pt modelId="{2D38652E-8A9D-4D4B-AE72-8D0F2EAB9B88}" type="parTrans" cxnId="{C04FE363-6F2B-46D2-9635-A07FA363B43E}">
      <dgm:prSet/>
      <dgm:spPr/>
      <dgm:t>
        <a:bodyPr/>
        <a:lstStyle/>
        <a:p>
          <a:endParaRPr lang="pt-PT"/>
        </a:p>
      </dgm:t>
    </dgm:pt>
    <dgm:pt modelId="{3785EEDA-A018-41EE-8993-DB5187A26E0F}" type="sibTrans" cxnId="{C04FE363-6F2B-46D2-9635-A07FA363B43E}">
      <dgm:prSet/>
      <dgm:spPr/>
      <dgm:t>
        <a:bodyPr/>
        <a:lstStyle/>
        <a:p>
          <a:endParaRPr lang="pt-PT"/>
        </a:p>
      </dgm:t>
    </dgm:pt>
    <dgm:pt modelId="{DF20BA1C-DE5A-469E-BC78-855D2E3DAB4D}">
      <dgm:prSet phldrT="[Texto]"/>
      <dgm:spPr/>
      <dgm:t>
        <a:bodyPr/>
        <a:lstStyle/>
        <a:p>
          <a:r>
            <a:rPr lang="pt-PT" b="1" dirty="0" smtClean="0"/>
            <a:t>Equipamento</a:t>
          </a:r>
          <a:endParaRPr lang="pt-PT" dirty="0"/>
        </a:p>
      </dgm:t>
    </dgm:pt>
    <dgm:pt modelId="{FEE35133-6A58-4F0E-941E-24D781B6BCBD}" type="parTrans" cxnId="{04F7F057-6E96-4E8F-93D7-F0607AB4CEB6}">
      <dgm:prSet/>
      <dgm:spPr/>
      <dgm:t>
        <a:bodyPr/>
        <a:lstStyle/>
        <a:p>
          <a:endParaRPr lang="pt-PT"/>
        </a:p>
      </dgm:t>
    </dgm:pt>
    <dgm:pt modelId="{6515686E-BE6A-4C4A-B401-62767F4ACC76}" type="sibTrans" cxnId="{04F7F057-6E96-4E8F-93D7-F0607AB4CEB6}">
      <dgm:prSet/>
      <dgm:spPr/>
      <dgm:t>
        <a:bodyPr/>
        <a:lstStyle/>
        <a:p>
          <a:endParaRPr lang="pt-PT"/>
        </a:p>
      </dgm:t>
    </dgm:pt>
    <dgm:pt modelId="{3DF23E13-2C64-47CC-A739-F1A291C47830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t-PT" sz="2000" b="0" dirty="0" smtClean="0"/>
            <a:t>Associar à verbalização outras formas de informação sensorial</a:t>
          </a:r>
          <a:endParaRPr lang="pt-PT" sz="2000" dirty="0"/>
        </a:p>
      </dgm:t>
    </dgm:pt>
    <dgm:pt modelId="{0DE2DE5E-CECC-4C15-88BC-BEFD7DCA4369}" type="parTrans" cxnId="{7AE331F6-FE7F-443C-8A78-485050538064}">
      <dgm:prSet/>
      <dgm:spPr/>
      <dgm:t>
        <a:bodyPr/>
        <a:lstStyle/>
        <a:p>
          <a:endParaRPr lang="pt-PT"/>
        </a:p>
      </dgm:t>
    </dgm:pt>
    <dgm:pt modelId="{4B60640D-7FFF-481C-B2E2-DAD5FAA50CDE}" type="sibTrans" cxnId="{7AE331F6-FE7F-443C-8A78-485050538064}">
      <dgm:prSet/>
      <dgm:spPr/>
      <dgm:t>
        <a:bodyPr/>
        <a:lstStyle/>
        <a:p>
          <a:endParaRPr lang="pt-PT"/>
        </a:p>
      </dgm:t>
    </dgm:pt>
    <dgm:pt modelId="{0F5520AC-80DC-4418-9C97-C1C4CE14DA50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t-PT" sz="2000" dirty="0" smtClean="0"/>
            <a:t>Realçar os papéis e atividades de entreajuda </a:t>
          </a:r>
          <a:r>
            <a:rPr lang="pt-PT" sz="2000" dirty="0" smtClean="0">
              <a:solidFill>
                <a:sysClr val="windowText" lastClr="000000"/>
              </a:solidFill>
            </a:rPr>
            <a:t>criando empatia e coesão no grupo</a:t>
          </a:r>
          <a:endParaRPr lang="en-GB" sz="2000" dirty="0">
            <a:solidFill>
              <a:sysClr val="windowText" lastClr="000000"/>
            </a:solidFill>
          </a:endParaRPr>
        </a:p>
      </dgm:t>
    </dgm:pt>
    <dgm:pt modelId="{44BFB431-F15E-49A3-994B-185D76CC2FC2}" type="parTrans" cxnId="{51819878-4465-4E5E-92B4-BC7119766885}">
      <dgm:prSet/>
      <dgm:spPr/>
      <dgm:t>
        <a:bodyPr/>
        <a:lstStyle/>
        <a:p>
          <a:endParaRPr lang="pt-PT"/>
        </a:p>
      </dgm:t>
    </dgm:pt>
    <dgm:pt modelId="{16B3A10B-7720-4C75-9CD3-93D86C1990CA}" type="sibTrans" cxnId="{51819878-4465-4E5E-92B4-BC7119766885}">
      <dgm:prSet/>
      <dgm:spPr/>
      <dgm:t>
        <a:bodyPr/>
        <a:lstStyle/>
        <a:p>
          <a:endParaRPr lang="pt-PT"/>
        </a:p>
      </dgm:t>
    </dgm:pt>
    <dgm:pt modelId="{2CE7011B-79DF-49BC-AAE5-3A1C8B37ACBA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t-PT" sz="2000" b="0" dirty="0" smtClean="0">
              <a:solidFill>
                <a:sysClr val="windowText" lastClr="000000"/>
              </a:solidFill>
            </a:rPr>
            <a:t>Criar oportunidades que </a:t>
          </a:r>
          <a:r>
            <a:rPr lang="pt-PT" sz="2000" dirty="0" smtClean="0">
              <a:solidFill>
                <a:sysClr val="windowText" lastClr="000000"/>
              </a:solidFill>
            </a:rPr>
            <a:t>permitam escolhas e tomadas de decisão </a:t>
          </a:r>
          <a:endParaRPr lang="pt-PT" sz="2000" dirty="0"/>
        </a:p>
      </dgm:t>
    </dgm:pt>
    <dgm:pt modelId="{073F5F0E-C8E5-4E5C-A854-4FF300216479}" type="parTrans" cxnId="{BA619793-7A34-4128-973F-CB2DFF36A283}">
      <dgm:prSet/>
      <dgm:spPr/>
      <dgm:t>
        <a:bodyPr/>
        <a:lstStyle/>
        <a:p>
          <a:endParaRPr lang="pt-PT"/>
        </a:p>
      </dgm:t>
    </dgm:pt>
    <dgm:pt modelId="{757C6F81-CF67-43B7-9E46-D4F602B96150}" type="sibTrans" cxnId="{BA619793-7A34-4128-973F-CB2DFF36A283}">
      <dgm:prSet/>
      <dgm:spPr/>
      <dgm:t>
        <a:bodyPr/>
        <a:lstStyle/>
        <a:p>
          <a:endParaRPr lang="pt-PT"/>
        </a:p>
      </dgm:t>
    </dgm:pt>
    <dgm:pt modelId="{39C63E6D-9A62-417A-A512-A077DFD1BB14}" type="pres">
      <dgm:prSet presAssocID="{EFCF02C2-A717-46DE-AC69-9B19B2229C6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4BF8A08D-68E8-4615-B934-0F0B369698E8}" type="pres">
      <dgm:prSet presAssocID="{1285138B-7C53-4D43-B63D-DADE98C0D478}" presName="linNode" presStyleCnt="0"/>
      <dgm:spPr/>
    </dgm:pt>
    <dgm:pt modelId="{3FCDEA05-4969-49EC-8939-16D3435E4E47}" type="pres">
      <dgm:prSet presAssocID="{1285138B-7C53-4D43-B63D-DADE98C0D478}" presName="parentText" presStyleLbl="node1" presStyleIdx="0" presStyleCnt="4" custScaleX="87525" custScaleY="36321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B7CD073-01C0-48DB-ADEE-93C25C8B1922}" type="pres">
      <dgm:prSet presAssocID="{1285138B-7C53-4D43-B63D-DADE98C0D478}" presName="descendantText" presStyleLbl="alignAccFollowNode1" presStyleIdx="0" presStyleCnt="3" custScaleX="189526" custScaleY="44256" custLinFactNeighborX="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1B136F7-9516-4436-AA6A-7C9ADDB5B4AA}" type="pres">
      <dgm:prSet presAssocID="{76F3BB95-4CB7-4399-8B2F-D4AA2724EA57}" presName="sp" presStyleCnt="0"/>
      <dgm:spPr/>
    </dgm:pt>
    <dgm:pt modelId="{D9655D38-7969-4BE1-98D2-E73AB8B0D214}" type="pres">
      <dgm:prSet presAssocID="{0A5D17AE-362F-4245-AAA8-6451635AB332}" presName="linNode" presStyleCnt="0"/>
      <dgm:spPr/>
    </dgm:pt>
    <dgm:pt modelId="{547E0A06-01D5-4AE6-8129-1E9A3FBBCA05}" type="pres">
      <dgm:prSet presAssocID="{0A5D17AE-362F-4245-AAA8-6451635AB332}" presName="parentText" presStyleLbl="node1" presStyleIdx="1" presStyleCnt="4" custScaleX="59595" custScaleY="36824" custLinFactNeighborY="-884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C5266C4-5E3A-4869-8B3B-2193FCE38013}" type="pres">
      <dgm:prSet presAssocID="{0A5D17AE-362F-4245-AAA8-6451635AB332}" presName="descendantText" presStyleLbl="alignAccFollowNode1" presStyleIdx="1" presStyleCnt="3" custScaleX="133289" custScaleY="58677" custLinFactNeighborX="1041" custLinFactNeighborY="-30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00315DA-6626-4192-842C-5741A20AF213}" type="pres">
      <dgm:prSet presAssocID="{52EFF25A-CE33-419F-A35C-ACF8F39F916A}" presName="sp" presStyleCnt="0"/>
      <dgm:spPr/>
    </dgm:pt>
    <dgm:pt modelId="{9B713084-6621-4DA1-B182-65377FE48007}" type="pres">
      <dgm:prSet presAssocID="{0A37BF7D-BA8D-4BB1-BC77-90A00B3CF19B}" presName="linNode" presStyleCnt="0"/>
      <dgm:spPr/>
    </dgm:pt>
    <dgm:pt modelId="{4CB22594-99B2-4BA9-AF05-572EA6CE7F04}" type="pres">
      <dgm:prSet presAssocID="{0A37BF7D-BA8D-4BB1-BC77-90A00B3CF19B}" presName="parentText" presStyleLbl="node1" presStyleIdx="2" presStyleCnt="4" custScaleX="60300" custScaleY="37030" custLinFactNeighborX="796" custLinFactNeighborY="-3195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4CA2329-4216-4B7C-970A-8EBA0A446BC6}" type="pres">
      <dgm:prSet presAssocID="{0A37BF7D-BA8D-4BB1-BC77-90A00B3CF19B}" presName="descendantText" presStyleLbl="alignAccFollowNode1" presStyleIdx="2" presStyleCnt="3" custScaleX="139882" custScaleY="46551" custLinFactNeighborX="237" custLinFactNeighborY="-364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DB6057F-3A51-436C-BD0E-B3C4A4DD47BD}" type="pres">
      <dgm:prSet presAssocID="{B50964EF-A6EA-4D2E-A71F-B77267827F98}" presName="sp" presStyleCnt="0"/>
      <dgm:spPr/>
    </dgm:pt>
    <dgm:pt modelId="{3EDF811E-008B-40B5-BEEB-5B77A6BA9312}" type="pres">
      <dgm:prSet presAssocID="{DF20BA1C-DE5A-469E-BC78-855D2E3DAB4D}" presName="linNode" presStyleCnt="0"/>
      <dgm:spPr/>
    </dgm:pt>
    <dgm:pt modelId="{6981DD2D-5BBC-48C5-92F6-EB78B2BB7449}" type="pres">
      <dgm:prSet presAssocID="{DF20BA1C-DE5A-469E-BC78-855D2E3DAB4D}" presName="parentText" presStyleLbl="node1" presStyleIdx="3" presStyleCnt="4" custScaleX="57179" custScaleY="31888" custLinFactNeighborX="2015" custLinFactNeighborY="-1574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6B8C71E7-CCFB-460B-94CC-412726415CEF}" type="presOf" srcId="{DF20BA1C-DE5A-469E-BC78-855D2E3DAB4D}" destId="{6981DD2D-5BBC-48C5-92F6-EB78B2BB7449}" srcOrd="0" destOrd="0" presId="urn:microsoft.com/office/officeart/2005/8/layout/vList5"/>
    <dgm:cxn modelId="{C8746953-4A90-45E1-9B8A-030523112965}" type="presOf" srcId="{C1B20117-7331-429B-95E5-0F92669C7AD9}" destId="{AC5266C4-5E3A-4869-8B3B-2193FCE38013}" srcOrd="0" destOrd="3" presId="urn:microsoft.com/office/officeart/2005/8/layout/vList5"/>
    <dgm:cxn modelId="{84D60DEB-610C-4247-A081-6E57C09B6A15}" srcId="{EFCF02C2-A717-46DE-AC69-9B19B2229C67}" destId="{0A5D17AE-362F-4245-AAA8-6451635AB332}" srcOrd="1" destOrd="0" parTransId="{DCD5BDD3-9DED-4AD3-930F-4F944755D291}" sibTransId="{52EFF25A-CE33-419F-A35C-ACF8F39F916A}"/>
    <dgm:cxn modelId="{C04FE363-6F2B-46D2-9635-A07FA363B43E}" srcId="{0A5D17AE-362F-4245-AAA8-6451635AB332}" destId="{C1B20117-7331-429B-95E5-0F92669C7AD9}" srcOrd="3" destOrd="0" parTransId="{2D38652E-8A9D-4D4B-AE72-8D0F2EAB9B88}" sibTransId="{3785EEDA-A018-41EE-8993-DB5187A26E0F}"/>
    <dgm:cxn modelId="{4CC171F1-C689-440E-9245-67110090D26A}" type="presOf" srcId="{2CE7011B-79DF-49BC-AAE5-3A1C8B37ACBA}" destId="{E4CA2329-4216-4B7C-970A-8EBA0A446BC6}" srcOrd="0" destOrd="2" presId="urn:microsoft.com/office/officeart/2005/8/layout/vList5"/>
    <dgm:cxn modelId="{D5B64266-0E25-4D23-884F-9E85F3DD0FCA}" srcId="{EFCF02C2-A717-46DE-AC69-9B19B2229C67}" destId="{0A37BF7D-BA8D-4BB1-BC77-90A00B3CF19B}" srcOrd="2" destOrd="0" parTransId="{2F0B2CFE-04AA-41C1-963A-45A8F611E822}" sibTransId="{B50964EF-A6EA-4D2E-A71F-B77267827F98}"/>
    <dgm:cxn modelId="{5931AD27-6DBB-4DFC-AF62-387085A278BC}" type="presOf" srcId="{CBCE6715-D708-48B3-A65A-2954B941405A}" destId="{AC5266C4-5E3A-4869-8B3B-2193FCE38013}" srcOrd="0" destOrd="1" presId="urn:microsoft.com/office/officeart/2005/8/layout/vList5"/>
    <dgm:cxn modelId="{6967A814-BD40-4D9E-92B8-386389522D89}" type="presOf" srcId="{0A5D17AE-362F-4245-AAA8-6451635AB332}" destId="{547E0A06-01D5-4AE6-8129-1E9A3FBBCA05}" srcOrd="0" destOrd="0" presId="urn:microsoft.com/office/officeart/2005/8/layout/vList5"/>
    <dgm:cxn modelId="{828C8640-926A-4790-BCF8-F8D427F2057A}" type="presOf" srcId="{EFCF02C2-A717-46DE-AC69-9B19B2229C67}" destId="{39C63E6D-9A62-417A-A512-A077DFD1BB14}" srcOrd="0" destOrd="0" presId="urn:microsoft.com/office/officeart/2005/8/layout/vList5"/>
    <dgm:cxn modelId="{D61881E5-735F-4AA9-8270-2DDDD31A73A9}" srcId="{1285138B-7C53-4D43-B63D-DADE98C0D478}" destId="{E8883CE9-D926-400C-BD71-6D578BE416E0}" srcOrd="3" destOrd="0" parTransId="{5B84961F-83E1-4EF5-AF49-A0C0837D5985}" sibTransId="{12312B95-1BB4-4051-B6E0-380D7D2A3BEB}"/>
    <dgm:cxn modelId="{556FDBF5-E233-4A94-AEC7-3141017BB7F2}" type="presOf" srcId="{0A37BF7D-BA8D-4BB1-BC77-90A00B3CF19B}" destId="{4CB22594-99B2-4BA9-AF05-572EA6CE7F04}" srcOrd="0" destOrd="0" presId="urn:microsoft.com/office/officeart/2005/8/layout/vList5"/>
    <dgm:cxn modelId="{12238831-860F-43F9-9CA2-495FE9CC9E88}" type="presOf" srcId="{7D090177-597B-4BAA-A2A5-EE353FC74AA7}" destId="{0B7CD073-01C0-48DB-ADEE-93C25C8B1922}" srcOrd="0" destOrd="1" presId="urn:microsoft.com/office/officeart/2005/8/layout/vList5"/>
    <dgm:cxn modelId="{04F7F057-6E96-4E8F-93D7-F0607AB4CEB6}" srcId="{EFCF02C2-A717-46DE-AC69-9B19B2229C67}" destId="{DF20BA1C-DE5A-469E-BC78-855D2E3DAB4D}" srcOrd="3" destOrd="0" parTransId="{FEE35133-6A58-4F0E-941E-24D781B6BCBD}" sibTransId="{6515686E-BE6A-4C4A-B401-62767F4ACC76}"/>
    <dgm:cxn modelId="{F80114B7-DC5A-4279-B1FD-EB42E104C4F8}" type="presOf" srcId="{1285138B-7C53-4D43-B63D-DADE98C0D478}" destId="{3FCDEA05-4969-49EC-8939-16D3435E4E47}" srcOrd="0" destOrd="0" presId="urn:microsoft.com/office/officeart/2005/8/layout/vList5"/>
    <dgm:cxn modelId="{DD7F740E-ACBA-45AA-9995-C82F5EEA1D63}" type="presOf" srcId="{0F5520AC-80DC-4418-9C97-C1C4CE14DA50}" destId="{E4CA2329-4216-4B7C-970A-8EBA0A446BC6}" srcOrd="0" destOrd="3" presId="urn:microsoft.com/office/officeart/2005/8/layout/vList5"/>
    <dgm:cxn modelId="{51819878-4465-4E5E-92B4-BC7119766885}" srcId="{0A37BF7D-BA8D-4BB1-BC77-90A00B3CF19B}" destId="{0F5520AC-80DC-4418-9C97-C1C4CE14DA50}" srcOrd="3" destOrd="0" parTransId="{44BFB431-F15E-49A3-994B-185D76CC2FC2}" sibTransId="{16B3A10B-7720-4C75-9CD3-93D86C1990CA}"/>
    <dgm:cxn modelId="{7AE331F6-FE7F-443C-8A78-485050538064}" srcId="{0A37BF7D-BA8D-4BB1-BC77-90A00B3CF19B}" destId="{3DF23E13-2C64-47CC-A739-F1A291C47830}" srcOrd="1" destOrd="0" parTransId="{0DE2DE5E-CECC-4C15-88BC-BEFD7DCA4369}" sibTransId="{4B60640D-7FFF-481C-B2E2-DAD5FAA50CDE}"/>
    <dgm:cxn modelId="{1064E5F3-2599-41A5-A464-661BA5FF66BE}" srcId="{1285138B-7C53-4D43-B63D-DADE98C0D478}" destId="{7D090177-597B-4BAA-A2A5-EE353FC74AA7}" srcOrd="1" destOrd="0" parTransId="{B7F0B077-71FB-4489-A768-969D0EAA609B}" sibTransId="{66463A98-BB7E-458C-8A96-96ECE13B0401}"/>
    <dgm:cxn modelId="{468FD937-3150-4BF1-88D8-063941F1A0F8}" type="presOf" srcId="{325A1858-EDAB-4A40-9FB5-72F4EF215498}" destId="{AC5266C4-5E3A-4869-8B3B-2193FCE38013}" srcOrd="0" destOrd="0" presId="urn:microsoft.com/office/officeart/2005/8/layout/vList5"/>
    <dgm:cxn modelId="{A581CB17-5810-4F59-911A-481C35C37615}" type="presOf" srcId="{0F22F309-9E6E-4B83-A725-C0F2A2F283E7}" destId="{E4CA2329-4216-4B7C-970A-8EBA0A446BC6}" srcOrd="0" destOrd="0" presId="urn:microsoft.com/office/officeart/2005/8/layout/vList5"/>
    <dgm:cxn modelId="{CDD82E4B-64BA-4B8F-9671-27EEB7471241}" type="presOf" srcId="{3DF23E13-2C64-47CC-A739-F1A291C47830}" destId="{E4CA2329-4216-4B7C-970A-8EBA0A446BC6}" srcOrd="0" destOrd="1" presId="urn:microsoft.com/office/officeart/2005/8/layout/vList5"/>
    <dgm:cxn modelId="{8B64BA09-2D71-4D5F-AAC2-BC56443B3C24}" srcId="{0A37BF7D-BA8D-4BB1-BC77-90A00B3CF19B}" destId="{0F22F309-9E6E-4B83-A725-C0F2A2F283E7}" srcOrd="0" destOrd="0" parTransId="{D0BFC29B-9D9B-44AE-AA88-11D852AE176E}" sibTransId="{898D25B0-20D2-4512-B225-B697195856A3}"/>
    <dgm:cxn modelId="{EDCD6A06-A116-4CAB-908A-295E9CE78278}" srcId="{EFCF02C2-A717-46DE-AC69-9B19B2229C67}" destId="{1285138B-7C53-4D43-B63D-DADE98C0D478}" srcOrd="0" destOrd="0" parTransId="{2FD17083-1B53-44A3-8DB5-20FC276C5FC2}" sibTransId="{76F3BB95-4CB7-4399-8B2F-D4AA2724EA57}"/>
    <dgm:cxn modelId="{BA619793-7A34-4128-973F-CB2DFF36A283}" srcId="{0A37BF7D-BA8D-4BB1-BC77-90A00B3CF19B}" destId="{2CE7011B-79DF-49BC-AAE5-3A1C8B37ACBA}" srcOrd="2" destOrd="0" parTransId="{073F5F0E-C8E5-4E5C-A854-4FF300216479}" sibTransId="{757C6F81-CF67-43B7-9E46-D4F602B96150}"/>
    <dgm:cxn modelId="{35323A97-5740-49E4-A3F0-9F960D687585}" type="presOf" srcId="{9D0E169C-EF3C-4005-8FFE-284298D9F4BA}" destId="{0B7CD073-01C0-48DB-ADEE-93C25C8B1922}" srcOrd="0" destOrd="0" presId="urn:microsoft.com/office/officeart/2005/8/layout/vList5"/>
    <dgm:cxn modelId="{08342EE2-6911-400C-B863-DA4D882FCDC6}" type="presOf" srcId="{552C506E-9BCD-4AE7-8E24-0A7673677F8C}" destId="{AC5266C4-5E3A-4869-8B3B-2193FCE38013}" srcOrd="0" destOrd="2" presId="urn:microsoft.com/office/officeart/2005/8/layout/vList5"/>
    <dgm:cxn modelId="{B2E23BDC-39C4-477D-9B1A-41E3375C3A9E}" srcId="{0A5D17AE-362F-4245-AAA8-6451635AB332}" destId="{552C506E-9BCD-4AE7-8E24-0A7673677F8C}" srcOrd="2" destOrd="0" parTransId="{A9760F3B-17FF-4A6F-8C9A-0139CC5E4551}" sibTransId="{BE02FC09-0947-4F9E-A6C0-6998056F2FD4}"/>
    <dgm:cxn modelId="{81A9BF73-9A4A-4A14-9028-7D1E0D21C0BB}" srcId="{0A5D17AE-362F-4245-AAA8-6451635AB332}" destId="{325A1858-EDAB-4A40-9FB5-72F4EF215498}" srcOrd="0" destOrd="0" parTransId="{799D0912-6D8B-47F9-A9E8-E1FB5E42A7D9}" sibTransId="{B528E384-08ED-45D9-B37B-18E12EE684EF}"/>
    <dgm:cxn modelId="{E0F1F17A-FF0A-4E30-AFAE-D9E5E4064E33}" srcId="{1285138B-7C53-4D43-B63D-DADE98C0D478}" destId="{9D0E169C-EF3C-4005-8FFE-284298D9F4BA}" srcOrd="0" destOrd="0" parTransId="{AD03489E-0DB0-4888-A706-3DF1C8B546B1}" sibTransId="{D256C2A0-FDE8-4416-907B-41110A66E992}"/>
    <dgm:cxn modelId="{A76C777F-37D4-417A-8855-2AEE27294DA7}" srcId="{0A5D17AE-362F-4245-AAA8-6451635AB332}" destId="{CBCE6715-D708-48B3-A65A-2954B941405A}" srcOrd="1" destOrd="0" parTransId="{E8CE0290-5E26-4CB6-ADD9-FBD51DEB5400}" sibTransId="{36592DF2-D707-4146-B04D-FC14D4BD1132}"/>
    <dgm:cxn modelId="{0823FCEA-28B5-4572-B791-9D5B77D2164F}" type="presOf" srcId="{7981875C-A8DE-40A9-B39F-C2BB631CB876}" destId="{0B7CD073-01C0-48DB-ADEE-93C25C8B1922}" srcOrd="0" destOrd="2" presId="urn:microsoft.com/office/officeart/2005/8/layout/vList5"/>
    <dgm:cxn modelId="{98268573-A916-408B-ABF0-0172FEC9DC5A}" type="presOf" srcId="{E8883CE9-D926-400C-BD71-6D578BE416E0}" destId="{0B7CD073-01C0-48DB-ADEE-93C25C8B1922}" srcOrd="0" destOrd="3" presId="urn:microsoft.com/office/officeart/2005/8/layout/vList5"/>
    <dgm:cxn modelId="{708B49AB-913B-4FB6-A6F9-36933A658268}" srcId="{1285138B-7C53-4D43-B63D-DADE98C0D478}" destId="{7981875C-A8DE-40A9-B39F-C2BB631CB876}" srcOrd="2" destOrd="0" parTransId="{EDE761B9-04CE-4C07-8DEA-BFD1042155D8}" sibTransId="{F5B76B2D-D190-4C8C-AD3F-45D4F315B80D}"/>
    <dgm:cxn modelId="{408455E6-5AEB-4F7E-9E5E-10E7228A53AB}" type="presParOf" srcId="{39C63E6D-9A62-417A-A512-A077DFD1BB14}" destId="{4BF8A08D-68E8-4615-B934-0F0B369698E8}" srcOrd="0" destOrd="0" presId="urn:microsoft.com/office/officeart/2005/8/layout/vList5"/>
    <dgm:cxn modelId="{0415E721-0958-40A9-A716-480313CD4A7C}" type="presParOf" srcId="{4BF8A08D-68E8-4615-B934-0F0B369698E8}" destId="{3FCDEA05-4969-49EC-8939-16D3435E4E47}" srcOrd="0" destOrd="0" presId="urn:microsoft.com/office/officeart/2005/8/layout/vList5"/>
    <dgm:cxn modelId="{E6AA74AC-BD33-4995-B10E-B1B847FA60C4}" type="presParOf" srcId="{4BF8A08D-68E8-4615-B934-0F0B369698E8}" destId="{0B7CD073-01C0-48DB-ADEE-93C25C8B1922}" srcOrd="1" destOrd="0" presId="urn:microsoft.com/office/officeart/2005/8/layout/vList5"/>
    <dgm:cxn modelId="{482E6F43-1780-487D-A093-84DD91753CD7}" type="presParOf" srcId="{39C63E6D-9A62-417A-A512-A077DFD1BB14}" destId="{21B136F7-9516-4436-AA6A-7C9ADDB5B4AA}" srcOrd="1" destOrd="0" presId="urn:microsoft.com/office/officeart/2005/8/layout/vList5"/>
    <dgm:cxn modelId="{68E07AD7-6F4C-4FCE-8285-552B903F08C8}" type="presParOf" srcId="{39C63E6D-9A62-417A-A512-A077DFD1BB14}" destId="{D9655D38-7969-4BE1-98D2-E73AB8B0D214}" srcOrd="2" destOrd="0" presId="urn:microsoft.com/office/officeart/2005/8/layout/vList5"/>
    <dgm:cxn modelId="{4F214CC5-693E-4A41-A9E8-ABAF80D7899D}" type="presParOf" srcId="{D9655D38-7969-4BE1-98D2-E73AB8B0D214}" destId="{547E0A06-01D5-4AE6-8129-1E9A3FBBCA05}" srcOrd="0" destOrd="0" presId="urn:microsoft.com/office/officeart/2005/8/layout/vList5"/>
    <dgm:cxn modelId="{72AEDA23-0CFB-4F30-B899-F334D0BEB6B3}" type="presParOf" srcId="{D9655D38-7969-4BE1-98D2-E73AB8B0D214}" destId="{AC5266C4-5E3A-4869-8B3B-2193FCE38013}" srcOrd="1" destOrd="0" presId="urn:microsoft.com/office/officeart/2005/8/layout/vList5"/>
    <dgm:cxn modelId="{529895F5-3C44-411A-81B9-F099802AD94B}" type="presParOf" srcId="{39C63E6D-9A62-417A-A512-A077DFD1BB14}" destId="{100315DA-6626-4192-842C-5741A20AF213}" srcOrd="3" destOrd="0" presId="urn:microsoft.com/office/officeart/2005/8/layout/vList5"/>
    <dgm:cxn modelId="{56D490E3-BF16-49D8-A66B-4A9B34F189A5}" type="presParOf" srcId="{39C63E6D-9A62-417A-A512-A077DFD1BB14}" destId="{9B713084-6621-4DA1-B182-65377FE48007}" srcOrd="4" destOrd="0" presId="urn:microsoft.com/office/officeart/2005/8/layout/vList5"/>
    <dgm:cxn modelId="{71EE80F2-2249-42A0-AD58-2B2816DBCB03}" type="presParOf" srcId="{9B713084-6621-4DA1-B182-65377FE48007}" destId="{4CB22594-99B2-4BA9-AF05-572EA6CE7F04}" srcOrd="0" destOrd="0" presId="urn:microsoft.com/office/officeart/2005/8/layout/vList5"/>
    <dgm:cxn modelId="{C8A0DD74-3596-4D0C-B84C-AC27004C641D}" type="presParOf" srcId="{9B713084-6621-4DA1-B182-65377FE48007}" destId="{E4CA2329-4216-4B7C-970A-8EBA0A446BC6}" srcOrd="1" destOrd="0" presId="urn:microsoft.com/office/officeart/2005/8/layout/vList5"/>
    <dgm:cxn modelId="{37139E64-F918-471D-AB72-F4F7D19CA4B7}" type="presParOf" srcId="{39C63E6D-9A62-417A-A512-A077DFD1BB14}" destId="{8DB6057F-3A51-436C-BD0E-B3C4A4DD47BD}" srcOrd="5" destOrd="0" presId="urn:microsoft.com/office/officeart/2005/8/layout/vList5"/>
    <dgm:cxn modelId="{C719F7D2-8F15-4E3E-88F1-48F57EC79560}" type="presParOf" srcId="{39C63E6D-9A62-417A-A512-A077DFD1BB14}" destId="{3EDF811E-008B-40B5-BEEB-5B77A6BA9312}" srcOrd="6" destOrd="0" presId="urn:microsoft.com/office/officeart/2005/8/layout/vList5"/>
    <dgm:cxn modelId="{BFF7A703-F2AA-43E5-82F8-30E6AB4CE5AA}" type="presParOf" srcId="{3EDF811E-008B-40B5-BEEB-5B77A6BA9312}" destId="{6981DD2D-5BBC-48C5-92F6-EB78B2BB744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BD2C6B-427D-41BD-B22D-FA1C6B03CC6D}">
      <dsp:nvSpPr>
        <dsp:cNvPr id="0" name=""/>
        <dsp:cNvSpPr/>
      </dsp:nvSpPr>
      <dsp:spPr>
        <a:xfrm>
          <a:off x="2466066" y="0"/>
          <a:ext cx="2466066" cy="1887711"/>
        </a:xfrm>
        <a:prstGeom prst="trapezoid">
          <a:avLst>
            <a:gd name="adj" fmla="val 6531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4000" kern="1200" dirty="0" smtClean="0"/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4000" kern="1200" dirty="0" smtClean="0"/>
            <a:t>Nível 3</a:t>
          </a:r>
          <a:endParaRPr lang="pt-PT" sz="4000" kern="1200" dirty="0"/>
        </a:p>
      </dsp:txBody>
      <dsp:txXfrm>
        <a:off x="2466066" y="0"/>
        <a:ext cx="2466066" cy="1887711"/>
      </dsp:txXfrm>
    </dsp:sp>
    <dsp:sp modelId="{7E6AB071-6717-4832-9BF9-8742F6F6FCC7}">
      <dsp:nvSpPr>
        <dsp:cNvPr id="0" name=""/>
        <dsp:cNvSpPr/>
      </dsp:nvSpPr>
      <dsp:spPr>
        <a:xfrm>
          <a:off x="1322699" y="1892203"/>
          <a:ext cx="4932133" cy="1887711"/>
        </a:xfrm>
        <a:prstGeom prst="trapezoid">
          <a:avLst>
            <a:gd name="adj" fmla="val 6531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4000" kern="1200" dirty="0" smtClean="0"/>
            <a:t>Nível 2</a:t>
          </a:r>
          <a:endParaRPr lang="pt-PT" sz="4000" kern="1200" dirty="0"/>
        </a:p>
      </dsp:txBody>
      <dsp:txXfrm>
        <a:off x="2185822" y="1892203"/>
        <a:ext cx="3205886" cy="1887711"/>
      </dsp:txXfrm>
    </dsp:sp>
    <dsp:sp modelId="{D2FEB1B5-A3A8-4359-955B-D337EBD61AA8}">
      <dsp:nvSpPr>
        <dsp:cNvPr id="0" name=""/>
        <dsp:cNvSpPr/>
      </dsp:nvSpPr>
      <dsp:spPr>
        <a:xfrm>
          <a:off x="0" y="3775421"/>
          <a:ext cx="7398200" cy="1887711"/>
        </a:xfrm>
        <a:prstGeom prst="trapezoid">
          <a:avLst>
            <a:gd name="adj" fmla="val 6531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4000" kern="1200" dirty="0" smtClean="0"/>
            <a:t>Nível 1</a:t>
          </a:r>
          <a:endParaRPr lang="pt-PT" sz="4000" kern="1200" dirty="0"/>
        </a:p>
      </dsp:txBody>
      <dsp:txXfrm>
        <a:off x="1294684" y="3775421"/>
        <a:ext cx="4808830" cy="18877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7CD073-01C0-48DB-ADEE-93C25C8B1922}">
      <dsp:nvSpPr>
        <dsp:cNvPr id="0" name=""/>
        <dsp:cNvSpPr/>
      </dsp:nvSpPr>
      <dsp:spPr>
        <a:xfrm rot="5400000">
          <a:off x="4130324" y="-1964450"/>
          <a:ext cx="5328780" cy="9257690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PT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800" b="1" kern="1200" dirty="0" smtClean="0">
              <a:latin typeface="+mn-lt"/>
            </a:rPr>
            <a:t>Fatores Sociais e Ambientais Facilitadores e Barreiras</a:t>
          </a:r>
          <a:endParaRPr lang="pt-PT" sz="28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400" kern="1200" dirty="0" smtClean="0">
              <a:solidFill>
                <a:srgbClr val="000000"/>
              </a:solidFill>
            </a:rPr>
            <a:t>Atitudes e valores em relação ao ensino e à escola em geral e da comunidade escolar</a:t>
          </a:r>
          <a:endParaRPr lang="pt-PT" sz="2400" kern="1200" dirty="0">
            <a:solidFill>
              <a:srgbClr val="00000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400" kern="1200" dirty="0" smtClean="0">
              <a:solidFill>
                <a:srgbClr val="000000"/>
              </a:solidFill>
            </a:rPr>
            <a:t>Cultura Desportiva Ética  e Valores da comunidade, da família e da comunidade escolar</a:t>
          </a:r>
          <a:endParaRPr lang="pt-PT" sz="2400" kern="1200" dirty="0">
            <a:solidFill>
              <a:srgbClr val="00000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400" kern="1200" dirty="0" smtClean="0">
              <a:solidFill>
                <a:srgbClr val="000000"/>
              </a:solidFill>
            </a:rPr>
            <a:t>Atitudes e valores para com os alunos em risco, em situação de exclusão e com deficiência</a:t>
          </a:r>
          <a:endParaRPr lang="pt-PT" sz="2400" kern="1200" dirty="0">
            <a:solidFill>
              <a:srgbClr val="00000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400" kern="1200" dirty="0" smtClean="0">
              <a:solidFill>
                <a:srgbClr val="000000"/>
              </a:solidFill>
            </a:rPr>
            <a:t>Atitudes e valores em relação à EF </a:t>
          </a:r>
          <a:endParaRPr lang="pt-PT" sz="2400" kern="1200" dirty="0">
            <a:solidFill>
              <a:srgbClr val="00000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400" kern="1200" dirty="0" smtClean="0">
              <a:solidFill>
                <a:srgbClr val="0070C0"/>
              </a:solidFill>
            </a:rPr>
            <a:t>Currículo de EF e os recursos disponíveis</a:t>
          </a:r>
          <a:endParaRPr lang="pt-PT" sz="2400" kern="1200" dirty="0">
            <a:solidFill>
              <a:srgbClr val="00000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400" kern="1200" dirty="0" smtClean="0">
              <a:solidFill>
                <a:srgbClr val="000000"/>
              </a:solidFill>
            </a:rPr>
            <a:t>O apoio</a:t>
          </a:r>
          <a:endParaRPr lang="pt-PT" sz="2400" kern="1200" dirty="0">
            <a:solidFill>
              <a:srgbClr val="00000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b="0" kern="1200" dirty="0" err="1" smtClean="0">
              <a:solidFill>
                <a:sysClr val="windowText" lastClr="000000"/>
              </a:solidFill>
            </a:rPr>
            <a:t>Tipologia</a:t>
          </a:r>
          <a:r>
            <a:rPr lang="en-GB" sz="2400" b="0" kern="1200" dirty="0" smtClean="0">
              <a:solidFill>
                <a:sysClr val="windowText" lastClr="000000"/>
              </a:solidFill>
            </a:rPr>
            <a:t> dos </a:t>
          </a:r>
          <a:r>
            <a:rPr lang="en-GB" sz="2400" b="0" kern="1200" dirty="0" err="1" smtClean="0">
              <a:solidFill>
                <a:sysClr val="windowText" lastClr="000000"/>
              </a:solidFill>
            </a:rPr>
            <a:t>locais</a:t>
          </a:r>
          <a:r>
            <a:rPr lang="en-GB" sz="2400" b="0" kern="1200" dirty="0" smtClean="0">
              <a:solidFill>
                <a:sysClr val="windowText" lastClr="000000"/>
              </a:solidFill>
            </a:rPr>
            <a:t> de </a:t>
          </a:r>
          <a:r>
            <a:rPr lang="en-GB" sz="2400" b="0" kern="1200" dirty="0" err="1" smtClean="0">
              <a:solidFill>
                <a:sysClr val="windowText" lastClr="000000"/>
              </a:solidFill>
            </a:rPr>
            <a:t>prática</a:t>
          </a:r>
          <a:endParaRPr lang="en-GB" sz="2400" b="0" kern="1200" dirty="0">
            <a:solidFill>
              <a:sysClr val="windowText" lastClr="00000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b="0" kern="1200" dirty="0" err="1" smtClean="0">
              <a:solidFill>
                <a:sysClr val="windowText" lastClr="000000"/>
              </a:solidFill>
            </a:rPr>
            <a:t>Acessibilidade</a:t>
          </a:r>
          <a:r>
            <a:rPr lang="en-GB" sz="2400" b="0" kern="1200" dirty="0" smtClean="0">
              <a:solidFill>
                <a:sysClr val="windowText" lastClr="000000"/>
              </a:solidFill>
            </a:rPr>
            <a:t> dos </a:t>
          </a:r>
          <a:r>
            <a:rPr lang="en-GB" sz="2400" b="0" kern="1200" dirty="0" err="1" smtClean="0">
              <a:solidFill>
                <a:sysClr val="windowText" lastClr="000000"/>
              </a:solidFill>
            </a:rPr>
            <a:t>mesmos</a:t>
          </a:r>
          <a:endParaRPr lang="en-GB" sz="2400" b="0" kern="1200" dirty="0">
            <a:solidFill>
              <a:sysClr val="windowText" lastClr="00000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b="0" kern="1200" dirty="0" err="1" smtClean="0">
              <a:solidFill>
                <a:sysClr val="windowText" lastClr="000000"/>
              </a:solidFill>
            </a:rPr>
            <a:t>Transporte</a:t>
          </a:r>
          <a:endParaRPr lang="en-GB" sz="2400" b="0" kern="1200" dirty="0">
            <a:solidFill>
              <a:sysClr val="windowText" lastClr="00000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b="0" kern="1200" dirty="0" err="1" smtClean="0">
              <a:solidFill>
                <a:sysClr val="windowText" lastClr="000000"/>
              </a:solidFill>
            </a:rPr>
            <a:t>Capacidade</a:t>
          </a:r>
          <a:r>
            <a:rPr lang="en-GB" sz="2400" b="0" kern="1200" dirty="0" smtClean="0">
              <a:solidFill>
                <a:sysClr val="windowText" lastClr="000000"/>
              </a:solidFill>
            </a:rPr>
            <a:t> de </a:t>
          </a:r>
          <a:r>
            <a:rPr lang="en-GB" sz="2400" b="0" kern="1200" dirty="0" err="1" smtClean="0">
              <a:solidFill>
                <a:sysClr val="windowText" lastClr="000000"/>
              </a:solidFill>
            </a:rPr>
            <a:t>mudança</a:t>
          </a:r>
          <a:r>
            <a:rPr lang="en-GB" sz="2400" b="0" kern="1200" dirty="0" smtClean="0">
              <a:solidFill>
                <a:sysClr val="windowText" lastClr="000000"/>
              </a:solidFill>
            </a:rPr>
            <a:t> da </a:t>
          </a:r>
          <a:r>
            <a:rPr lang="en-GB" sz="2400" b="0" kern="1200" dirty="0" err="1" smtClean="0">
              <a:solidFill>
                <a:sysClr val="windowText" lastClr="000000"/>
              </a:solidFill>
            </a:rPr>
            <a:t>comunidade</a:t>
          </a:r>
          <a:r>
            <a:rPr lang="en-GB" sz="2400" b="0" kern="1200" dirty="0" smtClean="0">
              <a:solidFill>
                <a:sysClr val="windowText" lastClr="000000"/>
              </a:solidFill>
            </a:rPr>
            <a:t> </a:t>
          </a:r>
          <a:r>
            <a:rPr lang="en-GB" sz="2400" b="0" kern="1200" dirty="0" err="1" smtClean="0">
              <a:solidFill>
                <a:sysClr val="windowText" lastClr="000000"/>
              </a:solidFill>
            </a:rPr>
            <a:t>em</a:t>
          </a:r>
          <a:r>
            <a:rPr lang="en-GB" sz="2400" b="0" kern="1200" dirty="0" smtClean="0">
              <a:solidFill>
                <a:sysClr val="windowText" lastClr="000000"/>
              </a:solidFill>
            </a:rPr>
            <a:t> </a:t>
          </a:r>
          <a:r>
            <a:rPr lang="en-GB" sz="2400" b="0" kern="1200" dirty="0" err="1" smtClean="0">
              <a:solidFill>
                <a:sysClr val="windowText" lastClr="000000"/>
              </a:solidFill>
            </a:rPr>
            <a:t>geral</a:t>
          </a:r>
          <a:r>
            <a:rPr lang="en-GB" sz="2400" b="0" kern="1200" dirty="0" smtClean="0">
              <a:solidFill>
                <a:sysClr val="windowText" lastClr="000000"/>
              </a:solidFill>
            </a:rPr>
            <a:t> / escolar</a:t>
          </a:r>
          <a:endParaRPr lang="en-GB" sz="2400" b="0" kern="1200" dirty="0">
            <a:solidFill>
              <a:sysClr val="windowText" lastClr="00000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400" b="0" kern="1200" dirty="0">
            <a:solidFill>
              <a:sysClr val="windowText" lastClr="000000"/>
            </a:solidFill>
          </a:endParaRPr>
        </a:p>
      </dsp:txBody>
      <dsp:txXfrm rot="-5400000">
        <a:off x="2165869" y="260135"/>
        <a:ext cx="8997560" cy="4808520"/>
      </dsp:txXfrm>
    </dsp:sp>
    <dsp:sp modelId="{3FCDEA05-4969-49EC-8939-16D3435E4E47}">
      <dsp:nvSpPr>
        <dsp:cNvPr id="0" name=""/>
        <dsp:cNvSpPr/>
      </dsp:nvSpPr>
      <dsp:spPr>
        <a:xfrm>
          <a:off x="100793" y="1249625"/>
          <a:ext cx="2161029" cy="2584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b="1" kern="1200" dirty="0" smtClean="0"/>
            <a:t>Contexto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b="1" kern="1200" dirty="0" smtClean="0"/>
            <a:t>Educativo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b="1" kern="1200" dirty="0" smtClean="0"/>
            <a:t>E Desportivo</a:t>
          </a:r>
          <a:endParaRPr lang="pt-PT" sz="2800" kern="1200" dirty="0"/>
        </a:p>
      </dsp:txBody>
      <dsp:txXfrm>
        <a:off x="206286" y="1355118"/>
        <a:ext cx="1950043" cy="23739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7CD073-01C0-48DB-ADEE-93C25C8B1922}">
      <dsp:nvSpPr>
        <dsp:cNvPr id="0" name=""/>
        <dsp:cNvSpPr/>
      </dsp:nvSpPr>
      <dsp:spPr>
        <a:xfrm rot="5400000">
          <a:off x="6149259" y="-3835924"/>
          <a:ext cx="1125723" cy="8833148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000" b="1" kern="1200" dirty="0" smtClean="0">
              <a:latin typeface="+mn-lt"/>
            </a:rPr>
            <a:t>Construir um envolvimento físico e social facilitador</a:t>
          </a:r>
          <a:endParaRPr lang="pt-PT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b="0" kern="1200" dirty="0" err="1" smtClean="0">
              <a:solidFill>
                <a:sysClr val="windowText" lastClr="000000"/>
              </a:solidFill>
            </a:rPr>
            <a:t>Estruturar</a:t>
          </a:r>
          <a:r>
            <a:rPr lang="en-GB" sz="2000" b="0" kern="1200" dirty="0" smtClean="0">
              <a:solidFill>
                <a:sysClr val="windowText" lastClr="000000"/>
              </a:solidFill>
            </a:rPr>
            <a:t> o </a:t>
          </a:r>
          <a:r>
            <a:rPr lang="en-GB" sz="2000" b="0" kern="1200" dirty="0" err="1" smtClean="0">
              <a:solidFill>
                <a:sysClr val="windowText" lastClr="000000"/>
              </a:solidFill>
            </a:rPr>
            <a:t>espaço</a:t>
          </a:r>
          <a:r>
            <a:rPr lang="en-GB" sz="2000" b="0" kern="1200" dirty="0" smtClean="0">
              <a:solidFill>
                <a:sysClr val="windowText" lastClr="000000"/>
              </a:solidFill>
            </a:rPr>
            <a:t> entre </a:t>
          </a:r>
          <a:r>
            <a:rPr lang="en-GB" sz="2000" b="0" kern="1200" dirty="0" err="1" smtClean="0">
              <a:solidFill>
                <a:sysClr val="windowText" lastClr="000000"/>
              </a:solidFill>
            </a:rPr>
            <a:t>os</a:t>
          </a:r>
          <a:r>
            <a:rPr lang="en-GB" sz="2000" b="0" kern="1200" dirty="0" smtClean="0">
              <a:solidFill>
                <a:sysClr val="windowText" lastClr="000000"/>
              </a:solidFill>
            </a:rPr>
            <a:t> </a:t>
          </a:r>
          <a:r>
            <a:rPr lang="en-GB" sz="2000" b="0" kern="1200" dirty="0" err="1" smtClean="0">
              <a:solidFill>
                <a:sysClr val="windowText" lastClr="000000"/>
              </a:solidFill>
            </a:rPr>
            <a:t>materiais</a:t>
          </a:r>
          <a:r>
            <a:rPr lang="en-GB" sz="2000" b="0" kern="1200" dirty="0" smtClean="0">
              <a:solidFill>
                <a:sysClr val="windowText" lastClr="000000"/>
              </a:solidFill>
            </a:rPr>
            <a:t> </a:t>
          </a:r>
          <a:r>
            <a:rPr lang="en-GB" sz="2000" b="0" kern="1200" dirty="0" err="1" smtClean="0">
              <a:solidFill>
                <a:sysClr val="windowText" lastClr="000000"/>
              </a:solidFill>
            </a:rPr>
            <a:t>facilitando</a:t>
          </a:r>
          <a:r>
            <a:rPr lang="en-GB" sz="2000" b="0" kern="1200" dirty="0" smtClean="0">
              <a:solidFill>
                <a:sysClr val="windowText" lastClr="000000"/>
              </a:solidFill>
            </a:rPr>
            <a:t> a </a:t>
          </a:r>
          <a:r>
            <a:rPr lang="en-GB" sz="2000" b="0" kern="1200" dirty="0" err="1" smtClean="0">
              <a:solidFill>
                <a:sysClr val="windowText" lastClr="000000"/>
              </a:solidFill>
            </a:rPr>
            <a:t>mobilidade</a:t>
          </a:r>
          <a:r>
            <a:rPr lang="en-GB" sz="2000" b="0" kern="1200" dirty="0" smtClean="0">
              <a:solidFill>
                <a:sysClr val="windowText" lastClr="000000"/>
              </a:solidFill>
            </a:rPr>
            <a:t> e a </a:t>
          </a:r>
          <a:r>
            <a:rPr lang="en-GB" sz="2000" b="0" kern="1200" dirty="0" err="1" smtClean="0">
              <a:solidFill>
                <a:sysClr val="windowText" lastClr="000000"/>
              </a:solidFill>
            </a:rPr>
            <a:t>circulação</a:t>
          </a:r>
          <a:endParaRPr lang="en-GB" sz="2000" b="0" kern="1200" dirty="0">
            <a:solidFill>
              <a:sysClr val="windowText" lastClr="00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b="0" strike="noStrike" kern="1200" dirty="0" err="1" smtClean="0">
              <a:solidFill>
                <a:sysClr val="windowText" lastClr="000000"/>
              </a:solidFill>
            </a:rPr>
            <a:t>Criar</a:t>
          </a:r>
          <a:r>
            <a:rPr lang="en-GB" sz="2000" b="0" strike="noStrike" kern="1200" dirty="0" smtClean="0">
              <a:solidFill>
                <a:sysClr val="windowText" lastClr="000000"/>
              </a:solidFill>
            </a:rPr>
            <a:t> </a:t>
          </a:r>
          <a:r>
            <a:rPr lang="en-GB" sz="2000" b="0" strike="noStrike" kern="1200" dirty="0" err="1" smtClean="0">
              <a:solidFill>
                <a:sysClr val="windowText" lastClr="000000"/>
              </a:solidFill>
            </a:rPr>
            <a:t>pontos</a:t>
          </a:r>
          <a:r>
            <a:rPr lang="en-GB" sz="2000" b="0" strike="noStrike" kern="1200" dirty="0" smtClean="0">
              <a:solidFill>
                <a:sysClr val="windowText" lastClr="000000"/>
              </a:solidFill>
            </a:rPr>
            <a:t> de </a:t>
          </a:r>
          <a:r>
            <a:rPr lang="en-GB" sz="2000" b="0" strike="noStrike" kern="1200" dirty="0" err="1" smtClean="0">
              <a:solidFill>
                <a:sysClr val="windowText" lastClr="000000"/>
              </a:solidFill>
            </a:rPr>
            <a:t>referência</a:t>
          </a:r>
          <a:r>
            <a:rPr lang="en-GB" sz="2000" b="0" strike="noStrike" kern="1200" dirty="0" smtClean="0">
              <a:solidFill>
                <a:sysClr val="windowText" lastClr="000000"/>
              </a:solidFill>
            </a:rPr>
            <a:t> </a:t>
          </a:r>
          <a:r>
            <a:rPr lang="en-GB" sz="2000" strike="noStrike" kern="1200" dirty="0" smtClean="0">
              <a:solidFill>
                <a:sysClr val="windowText" lastClr="000000"/>
              </a:solidFill>
            </a:rPr>
            <a:t>de </a:t>
          </a:r>
          <a:r>
            <a:rPr lang="en-GB" sz="2000" kern="1200" dirty="0" err="1" smtClean="0">
              <a:solidFill>
                <a:sysClr val="windowText" lastClr="000000"/>
              </a:solidFill>
            </a:rPr>
            <a:t>natureza</a:t>
          </a:r>
          <a:r>
            <a:rPr lang="en-GB" sz="2000" kern="1200" dirty="0" smtClean="0">
              <a:solidFill>
                <a:sysClr val="windowText" lastClr="000000"/>
              </a:solidFill>
            </a:rPr>
            <a:t> visual e </a:t>
          </a:r>
          <a:r>
            <a:rPr lang="en-GB" sz="2000" kern="1200" dirty="0" err="1" smtClean="0">
              <a:solidFill>
                <a:sysClr val="windowText" lastClr="000000"/>
              </a:solidFill>
            </a:rPr>
            <a:t>tátil</a:t>
          </a:r>
          <a:r>
            <a:rPr lang="en-GB" sz="2000" kern="1200" dirty="0" smtClean="0">
              <a:solidFill>
                <a:sysClr val="windowText" lastClr="000000"/>
              </a:solidFill>
            </a:rPr>
            <a:t> </a:t>
          </a:r>
          <a:endParaRPr lang="en-GB" sz="2000" b="0" kern="1200" dirty="0">
            <a:solidFill>
              <a:sysClr val="windowText" lastClr="00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000" kern="1200" dirty="0" smtClean="0">
              <a:solidFill>
                <a:sysClr val="windowText" lastClr="000000"/>
              </a:solidFill>
            </a:rPr>
            <a:t>Organizar o grupo </a:t>
          </a:r>
          <a:r>
            <a:rPr lang="en-GB" sz="2000" b="0" kern="1200" dirty="0" err="1" smtClean="0">
              <a:solidFill>
                <a:sysClr val="windowText" lastClr="000000"/>
              </a:solidFill>
            </a:rPr>
            <a:t>facilitando</a:t>
          </a:r>
          <a:r>
            <a:rPr lang="en-GB" sz="2000" b="0" kern="1200" dirty="0" smtClean="0">
              <a:solidFill>
                <a:sysClr val="windowText" lastClr="000000"/>
              </a:solidFill>
            </a:rPr>
            <a:t> a</a:t>
          </a:r>
          <a:r>
            <a:rPr lang="pt-PT" sz="2000" kern="1200" dirty="0" smtClean="0"/>
            <a:t> comunicação e a entreajuda </a:t>
          </a:r>
          <a:endParaRPr lang="en-GB" sz="2000" b="0" kern="1200" dirty="0"/>
        </a:p>
      </dsp:txBody>
      <dsp:txXfrm rot="-5400000">
        <a:off x="2295547" y="72741"/>
        <a:ext cx="8778195" cy="1015817"/>
      </dsp:txXfrm>
    </dsp:sp>
    <dsp:sp modelId="{3FCDEA05-4969-49EC-8939-16D3435E4E47}">
      <dsp:nvSpPr>
        <dsp:cNvPr id="0" name=""/>
        <dsp:cNvSpPr/>
      </dsp:nvSpPr>
      <dsp:spPr>
        <a:xfrm>
          <a:off x="976" y="3222"/>
          <a:ext cx="2294570" cy="11548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700" b="1" kern="1200" dirty="0" smtClean="0"/>
            <a:t>Contexto</a:t>
          </a:r>
          <a:endParaRPr lang="pt-PT" sz="2700" kern="1200" dirty="0"/>
        </a:p>
      </dsp:txBody>
      <dsp:txXfrm>
        <a:off x="57351" y="59597"/>
        <a:ext cx="2181820" cy="1042105"/>
      </dsp:txXfrm>
    </dsp:sp>
    <dsp:sp modelId="{AC5266C4-5E3A-4869-8B3B-2193FCE38013}">
      <dsp:nvSpPr>
        <dsp:cNvPr id="0" name=""/>
        <dsp:cNvSpPr/>
      </dsp:nvSpPr>
      <dsp:spPr>
        <a:xfrm rot="5400000">
          <a:off x="5937793" y="-2390151"/>
          <a:ext cx="1492545" cy="8891701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000" b="1" kern="1200" dirty="0" smtClean="0">
              <a:solidFill>
                <a:sysClr val="windowText" lastClr="000000"/>
              </a:solidFill>
            </a:rPr>
            <a:t>Alterar a forma de realizar a atividade e a sessão</a:t>
          </a:r>
          <a:r>
            <a:rPr lang="pt-PT" sz="2000" kern="1200" dirty="0" smtClean="0">
              <a:solidFill>
                <a:sysClr val="windowText" lastClr="000000"/>
              </a:solidFill>
            </a:rPr>
            <a:t>:</a:t>
          </a:r>
          <a:endParaRPr lang="pt-PT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000" kern="1200" dirty="0" smtClean="0">
              <a:solidFill>
                <a:sysClr val="windowText" lastClr="000000"/>
              </a:solidFill>
            </a:rPr>
            <a:t>Reduzir o número e a complexidade de r</a:t>
          </a:r>
          <a:r>
            <a:rPr lang="pt-PT" sz="2000" kern="1200" dirty="0" smtClean="0">
              <a:solidFill>
                <a:sysClr val="windowText" lastClr="000000"/>
              </a:solidFill>
              <a:latin typeface="+mn-lt"/>
            </a:rPr>
            <a:t>egras </a:t>
          </a:r>
          <a:r>
            <a:rPr lang="pt-PT" sz="2000" strike="noStrike" kern="1200" dirty="0" smtClean="0">
              <a:solidFill>
                <a:sysClr val="windowText" lastClr="000000"/>
              </a:solidFill>
              <a:latin typeface="+mn-lt"/>
            </a:rPr>
            <a:t>e normas </a:t>
          </a:r>
          <a:endParaRPr lang="en-GB" sz="2000" strike="noStrike" kern="1200" dirty="0">
            <a:solidFill>
              <a:sysClr val="windowText" lastClr="00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000" kern="1200" dirty="0" smtClean="0">
              <a:solidFill>
                <a:sysClr val="windowText" lastClr="000000"/>
              </a:solidFill>
            </a:rPr>
            <a:t>Decompor a atividade em tarefas mais simples e / ou  de curta duração </a:t>
          </a:r>
          <a:endParaRPr lang="en-GB" sz="2000" kern="1200" dirty="0">
            <a:solidFill>
              <a:sysClr val="windowText" lastClr="00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b="0" kern="1200" dirty="0" err="1" smtClean="0">
              <a:solidFill>
                <a:sysClr val="windowText" lastClr="000000"/>
              </a:solidFill>
            </a:rPr>
            <a:t>Utilizar</a:t>
          </a:r>
          <a:r>
            <a:rPr lang="en-GB" sz="2000" b="0" kern="1200" dirty="0" smtClean="0">
              <a:solidFill>
                <a:sysClr val="windowText" lastClr="000000"/>
              </a:solidFill>
            </a:rPr>
            <a:t> </a:t>
          </a:r>
          <a:r>
            <a:rPr lang="en-GB" sz="2000" b="0" kern="1200" dirty="0" err="1" smtClean="0">
              <a:solidFill>
                <a:sysClr val="windowText" lastClr="000000"/>
              </a:solidFill>
            </a:rPr>
            <a:t>mediadores</a:t>
          </a:r>
          <a:r>
            <a:rPr lang="en-GB" sz="2000" b="0" kern="1200" dirty="0" smtClean="0">
              <a:solidFill>
                <a:sysClr val="windowText" lastClr="000000"/>
              </a:solidFill>
            </a:rPr>
            <a:t> (</a:t>
          </a:r>
          <a:r>
            <a:rPr lang="en-GB" sz="2000" b="0" kern="1200" dirty="0" err="1" smtClean="0">
              <a:solidFill>
                <a:sysClr val="windowText" lastClr="000000"/>
              </a:solidFill>
            </a:rPr>
            <a:t>colega</a:t>
          </a:r>
          <a:r>
            <a:rPr lang="en-GB" sz="2000" b="0" kern="1200" dirty="0" smtClean="0">
              <a:solidFill>
                <a:sysClr val="windowText" lastClr="000000"/>
              </a:solidFill>
            </a:rPr>
            <a:t>, </a:t>
          </a:r>
          <a:r>
            <a:rPr lang="en-GB" sz="2000" b="0" kern="1200" dirty="0" err="1" smtClean="0">
              <a:solidFill>
                <a:sysClr val="windowText" lastClr="000000"/>
              </a:solidFill>
            </a:rPr>
            <a:t>técnico</a:t>
          </a:r>
          <a:r>
            <a:rPr lang="en-GB" sz="2000" b="0" kern="1200" dirty="0" smtClean="0">
              <a:solidFill>
                <a:sysClr val="windowText" lastClr="000000"/>
              </a:solidFill>
            </a:rPr>
            <a:t>, material...)</a:t>
          </a:r>
          <a:endParaRPr lang="en-GB" sz="2000" kern="1200" dirty="0">
            <a:solidFill>
              <a:sysClr val="windowText" lastClr="000000"/>
            </a:solidFill>
          </a:endParaRPr>
        </a:p>
      </dsp:txBody>
      <dsp:txXfrm rot="-5400000">
        <a:off x="2238215" y="1382287"/>
        <a:ext cx="8818841" cy="1346825"/>
      </dsp:txXfrm>
    </dsp:sp>
    <dsp:sp modelId="{547E0A06-01D5-4AE6-8129-1E9A3FBBCA05}">
      <dsp:nvSpPr>
        <dsp:cNvPr id="0" name=""/>
        <dsp:cNvSpPr/>
      </dsp:nvSpPr>
      <dsp:spPr>
        <a:xfrm>
          <a:off x="976" y="1449798"/>
          <a:ext cx="2236263" cy="11708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700" b="1" kern="1200" dirty="0" smtClean="0"/>
            <a:t>Regras</a:t>
          </a:r>
          <a:endParaRPr lang="pt-PT" sz="2700" kern="1200" dirty="0"/>
        </a:p>
      </dsp:txBody>
      <dsp:txXfrm>
        <a:off x="58132" y="1506954"/>
        <a:ext cx="2121951" cy="1056536"/>
      </dsp:txXfrm>
    </dsp:sp>
    <dsp:sp modelId="{E4CA2329-4216-4B7C-970A-8EBA0A446BC6}">
      <dsp:nvSpPr>
        <dsp:cNvPr id="0" name=""/>
        <dsp:cNvSpPr/>
      </dsp:nvSpPr>
      <dsp:spPr>
        <a:xfrm rot="5400000">
          <a:off x="6061850" y="-1008125"/>
          <a:ext cx="1184101" cy="8952031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000" b="1" kern="1200" dirty="0" smtClean="0"/>
            <a:t>Transmitir a mensagem</a:t>
          </a:r>
          <a:endParaRPr lang="pt-PT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000" b="0" kern="1200" dirty="0" smtClean="0"/>
            <a:t>Associar à verbalização outras formas de informação sensorial</a:t>
          </a:r>
          <a:endParaRPr lang="pt-PT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000" b="0" kern="1200" dirty="0" smtClean="0">
              <a:solidFill>
                <a:sysClr val="windowText" lastClr="000000"/>
              </a:solidFill>
            </a:rPr>
            <a:t>Criar oportunidades que </a:t>
          </a:r>
          <a:r>
            <a:rPr lang="pt-PT" sz="2000" kern="1200" dirty="0" smtClean="0">
              <a:solidFill>
                <a:sysClr val="windowText" lastClr="000000"/>
              </a:solidFill>
            </a:rPr>
            <a:t>permitam escolhas e tomadas de decisão </a:t>
          </a:r>
          <a:endParaRPr lang="pt-PT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000" kern="1200" dirty="0" smtClean="0"/>
            <a:t>Realçar os papéis e atividades de entreajuda </a:t>
          </a:r>
          <a:r>
            <a:rPr lang="pt-PT" sz="2000" kern="1200" dirty="0" smtClean="0">
              <a:solidFill>
                <a:sysClr val="windowText" lastClr="000000"/>
              </a:solidFill>
            </a:rPr>
            <a:t>criando empatia e coesão no grupo</a:t>
          </a:r>
          <a:endParaRPr lang="en-GB" sz="2000" kern="1200" dirty="0">
            <a:solidFill>
              <a:sysClr val="windowText" lastClr="000000"/>
            </a:solidFill>
          </a:endParaRPr>
        </a:p>
      </dsp:txBody>
      <dsp:txXfrm rot="-5400000">
        <a:off x="2177886" y="2933642"/>
        <a:ext cx="8894228" cy="1068495"/>
      </dsp:txXfrm>
    </dsp:sp>
    <dsp:sp modelId="{4CB22594-99B2-4BA9-AF05-572EA6CE7F04}">
      <dsp:nvSpPr>
        <dsp:cNvPr id="0" name=""/>
        <dsp:cNvSpPr/>
      </dsp:nvSpPr>
      <dsp:spPr>
        <a:xfrm>
          <a:off x="51917" y="2870345"/>
          <a:ext cx="2170699" cy="11773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700" b="1" kern="1200" dirty="0" smtClean="0"/>
            <a:t>Instrução</a:t>
          </a:r>
          <a:endParaRPr lang="pt-PT" sz="2700" kern="1200" dirty="0"/>
        </a:p>
      </dsp:txBody>
      <dsp:txXfrm>
        <a:off x="109393" y="2927821"/>
        <a:ext cx="2055747" cy="1062446"/>
      </dsp:txXfrm>
    </dsp:sp>
    <dsp:sp modelId="{6981DD2D-5BBC-48C5-92F6-EB78B2BB7449}">
      <dsp:nvSpPr>
        <dsp:cNvPr id="0" name=""/>
        <dsp:cNvSpPr/>
      </dsp:nvSpPr>
      <dsp:spPr>
        <a:xfrm>
          <a:off x="81712" y="4261615"/>
          <a:ext cx="2291031" cy="10139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700" b="1" kern="1200" dirty="0" smtClean="0"/>
            <a:t>Equipamento</a:t>
          </a:r>
          <a:endParaRPr lang="pt-PT" sz="2700" kern="1200" dirty="0"/>
        </a:p>
      </dsp:txBody>
      <dsp:txXfrm>
        <a:off x="131207" y="4311110"/>
        <a:ext cx="2192041" cy="9149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30DCC-D821-4059-9BFC-28B90209B787}" type="datetimeFigureOut">
              <a:rPr lang="pt-PT" smtClean="0"/>
              <a:t>11/07/2022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10CFF-BC2C-49C4-888A-23F3EB6CFC2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651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10CFF-BC2C-49C4-888A-23F3EB6CFC26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9387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10CFF-BC2C-49C4-888A-23F3EB6CFC26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807298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10CFF-BC2C-49C4-888A-23F3EB6CFC26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44322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10CFF-BC2C-49C4-888A-23F3EB6CFC26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93890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10CFF-BC2C-49C4-888A-23F3EB6CFC26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78403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10CFF-BC2C-49C4-888A-23F3EB6CFC26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429641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10CFF-BC2C-49C4-888A-23F3EB6CFC26}" type="slidenum">
              <a:rPr lang="pt-PT" smtClean="0"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475260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10CFF-BC2C-49C4-888A-23F3EB6CFC26}" type="slidenum">
              <a:rPr lang="pt-PT" smtClean="0"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988995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10CFF-BC2C-49C4-888A-23F3EB6CFC26}" type="slidenum">
              <a:rPr lang="pt-PT" smtClean="0"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827377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10CFF-BC2C-49C4-888A-23F3EB6CFC26}" type="slidenum">
              <a:rPr lang="pt-PT" smtClean="0"/>
              <a:t>25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343581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10CFF-BC2C-49C4-888A-23F3EB6CFC26}" type="slidenum">
              <a:rPr lang="pt-PT" smtClean="0"/>
              <a:t>26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5342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10CFF-BC2C-49C4-888A-23F3EB6CFC26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743327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10CFF-BC2C-49C4-888A-23F3EB6CFC26}" type="slidenum">
              <a:rPr lang="pt-PT" smtClean="0"/>
              <a:t>27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27762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10CFF-BC2C-49C4-888A-23F3EB6CFC26}" type="slidenum">
              <a:rPr lang="pt-PT" smtClean="0"/>
              <a:t>28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135485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10CFF-BC2C-49C4-888A-23F3EB6CFC26}" type="slidenum">
              <a:rPr lang="pt-PT" smtClean="0"/>
              <a:t>29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343587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10CFF-BC2C-49C4-888A-23F3EB6CFC26}" type="slidenum">
              <a:rPr lang="pt-PT" smtClean="0"/>
              <a:t>30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460660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10CFF-BC2C-49C4-888A-23F3EB6CFC26}" type="slidenum">
              <a:rPr lang="pt-PT" smtClean="0"/>
              <a:t>31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652911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10CFF-BC2C-49C4-888A-23F3EB6CFC26}" type="slidenum">
              <a:rPr lang="pt-PT" smtClean="0"/>
              <a:t>32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705496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10CFF-BC2C-49C4-888A-23F3EB6CFC26}" type="slidenum">
              <a:rPr lang="pt-PT" smtClean="0"/>
              <a:t>33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53907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10CFF-BC2C-49C4-888A-23F3EB6CFC26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74652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10CFF-BC2C-49C4-888A-23F3EB6CFC26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6120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10CFF-BC2C-49C4-888A-23F3EB6CFC26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2497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10CFF-BC2C-49C4-888A-23F3EB6CFC26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3206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10CFF-BC2C-49C4-888A-23F3EB6CFC26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48206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10CFF-BC2C-49C4-888A-23F3EB6CFC26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63461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10CFF-BC2C-49C4-888A-23F3EB6CFC26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59913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11.07.2022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0364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11.07.2022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6635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11.07.2022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7111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11.07.2022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4677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11.07.2022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5361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11.07.2022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036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11.07.2022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770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11.07.2022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0331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11.07.2022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1956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11.07.2022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6004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11.07.2022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6898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FAF59-80FD-42F8-B77B-6179688B7234}" type="datetimeFigureOut">
              <a:rPr lang="de-DE" smtClean="0"/>
              <a:t>11.07.2022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89FD0-501B-4C6F-9CB2-8996B7BF4EFE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87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microsoft.com/office/2007/relationships/hdphoto" Target="../media/hdphoto1.wdp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2.xml"/><Relationship Id="rId10" Type="http://schemas.microsoft.com/office/2007/relationships/hdphoto" Target="../media/hdphoto1.wdp"/><Relationship Id="rId4" Type="http://schemas.openxmlformats.org/officeDocument/2006/relationships/diagramData" Target="../diagrams/data2.xml"/><Relationship Id="rId9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3.xml"/><Relationship Id="rId10" Type="http://schemas.microsoft.com/office/2007/relationships/hdphoto" Target="../media/hdphoto1.wdp"/><Relationship Id="rId4" Type="http://schemas.openxmlformats.org/officeDocument/2006/relationships/diagramData" Target="../diagrams/data3.xml"/><Relationship Id="rId9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#_ENREF_46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ubtítulo 2">
            <a:extLst>
              <a:ext uri="{FF2B5EF4-FFF2-40B4-BE49-F238E27FC236}">
                <a16:creationId xmlns:a16="http://schemas.microsoft.com/office/drawing/2014/main" id="{C7D4742E-0807-4818-81FF-F38F77846B57}"/>
              </a:ext>
            </a:extLst>
          </p:cNvPr>
          <p:cNvSpPr txBox="1">
            <a:spLocks/>
          </p:cNvSpPr>
          <p:nvPr/>
        </p:nvSpPr>
        <p:spPr>
          <a:xfrm>
            <a:off x="3306940" y="4409767"/>
            <a:ext cx="5578117" cy="7209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Leonor Moniz Pereira</a:t>
            </a:r>
            <a:endParaRPr lang="pt-PT" sz="28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sz="750" dirty="0" smtClean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leonormpereira@campus.ul.pt</a:t>
            </a:r>
            <a:endParaRPr lang="pt-PT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5225180D-6911-426D-B8C5-CFEC60766E22}"/>
              </a:ext>
            </a:extLst>
          </p:cNvPr>
          <p:cNvSpPr txBox="1"/>
          <p:nvPr/>
        </p:nvSpPr>
        <p:spPr>
          <a:xfrm>
            <a:off x="9403573" y="5566629"/>
            <a:ext cx="2340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PT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Desporto Escolar</a:t>
            </a:r>
          </a:p>
          <a:p>
            <a:pPr algn="ctr"/>
            <a:r>
              <a:rPr lang="pt-PT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 7/ 2022</a:t>
            </a:r>
            <a:endParaRPr lang="pt-PT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tângulo 57">
            <a:extLst>
              <a:ext uri="{FF2B5EF4-FFF2-40B4-BE49-F238E27FC236}">
                <a16:creationId xmlns:a16="http://schemas.microsoft.com/office/drawing/2014/main" id="{CA28D798-13FB-4D33-AAF5-43BC7BA67B1E}"/>
              </a:ext>
            </a:extLst>
          </p:cNvPr>
          <p:cNvSpPr/>
          <p:nvPr/>
        </p:nvSpPr>
        <p:spPr>
          <a:xfrm>
            <a:off x="0" y="3730897"/>
            <a:ext cx="12191999" cy="107749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254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Subtítulo 2">
            <a:extLst>
              <a:ext uri="{FF2B5EF4-FFF2-40B4-BE49-F238E27FC236}">
                <a16:creationId xmlns:a16="http://schemas.microsoft.com/office/drawing/2014/main" id="{DD22BD33-9A7F-44D4-BA6B-B88AE9F8E021}"/>
              </a:ext>
            </a:extLst>
          </p:cNvPr>
          <p:cNvSpPr txBox="1">
            <a:spLocks/>
          </p:cNvSpPr>
          <p:nvPr/>
        </p:nvSpPr>
        <p:spPr>
          <a:xfrm>
            <a:off x="899389" y="1333384"/>
            <a:ext cx="11050954" cy="1711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76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884" indent="0" algn="ctr" defTabSz="68576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766" indent="0" algn="ctr" defTabSz="68576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649" indent="0" algn="ctr" defTabSz="68576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532" indent="0" algn="ctr" defTabSz="68576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415" indent="0" algn="ctr" defTabSz="68576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297" indent="0" algn="ctr" defTabSz="68576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180" indent="0" algn="ctr" defTabSz="68576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064" indent="0" algn="ctr" defTabSz="68576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pt-PT" sz="3200" b="1" dirty="0" smtClean="0">
                <a:solidFill>
                  <a:srgbClr val="00A0A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Atividade </a:t>
            </a:r>
            <a:r>
              <a:rPr lang="pt-PT" sz="3200" b="1" dirty="0">
                <a:solidFill>
                  <a:srgbClr val="00A0A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física e desporto para pessoas com</a:t>
            </a:r>
          </a:p>
          <a:p>
            <a:pPr lvl="0">
              <a:defRPr/>
            </a:pPr>
            <a:r>
              <a:rPr lang="pt-PT" sz="3200" b="1" dirty="0" smtClean="0">
                <a:solidFill>
                  <a:srgbClr val="00A0A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Deficiência</a:t>
            </a:r>
          </a:p>
          <a:p>
            <a:pPr lvl="0">
              <a:defRPr/>
            </a:pPr>
            <a:r>
              <a:rPr lang="pt-PT" sz="3200" b="1" dirty="0" smtClean="0">
                <a:solidFill>
                  <a:srgbClr val="00A0A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Conceitos Modelos </a:t>
            </a:r>
            <a:r>
              <a:rPr lang="pt-PT" sz="3200" b="1" dirty="0">
                <a:solidFill>
                  <a:srgbClr val="00A0A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estratégias </a:t>
            </a:r>
            <a:r>
              <a:rPr lang="pt-PT" sz="3200" b="1" dirty="0" smtClean="0">
                <a:solidFill>
                  <a:srgbClr val="00A0A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Inclusão em </a:t>
            </a:r>
            <a:r>
              <a:rPr lang="pt-PT" sz="3200" b="1" dirty="0">
                <a:solidFill>
                  <a:srgbClr val="00A0A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pt-PT" sz="3200" b="1" dirty="0" smtClean="0">
                <a:solidFill>
                  <a:srgbClr val="00A0A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dução </a:t>
            </a:r>
            <a:r>
              <a:rPr lang="pt-PT" sz="3200" b="1" dirty="0">
                <a:solidFill>
                  <a:srgbClr val="00A0A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pt-PT" sz="3200" b="1" dirty="0" smtClean="0">
                <a:solidFill>
                  <a:srgbClr val="00A0A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ísica</a:t>
            </a:r>
            <a:endParaRPr kumimoji="0" lang="pt-PT" sz="3200" b="1" i="0" u="none" strike="noStrike" kern="1200" cap="none" spc="0" normalizeH="0" baseline="0" noProof="0" dirty="0">
              <a:ln>
                <a:noFill/>
              </a:ln>
              <a:solidFill>
                <a:srgbClr val="00A0A8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127A97E-B25C-4389-9518-D8201B6B9D6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89" y="323744"/>
            <a:ext cx="2333491" cy="93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825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ângulo 28">
            <a:extLst>
              <a:ext uri="{FF2B5EF4-FFF2-40B4-BE49-F238E27FC236}">
                <a16:creationId xmlns:a16="http://schemas.microsoft.com/office/drawing/2014/main" id="{978780AE-A10F-4AF9-85A7-587D58892444}"/>
              </a:ext>
            </a:extLst>
          </p:cNvPr>
          <p:cNvSpPr/>
          <p:nvPr/>
        </p:nvSpPr>
        <p:spPr>
          <a:xfrm flipV="1">
            <a:off x="0" y="942403"/>
            <a:ext cx="12133005" cy="457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 dirty="0"/>
          </a:p>
        </p:txBody>
      </p:sp>
      <p:pic>
        <p:nvPicPr>
          <p:cNvPr id="44" name="Imagem 43">
            <a:extLst>
              <a:ext uri="{FF2B5EF4-FFF2-40B4-BE49-F238E27FC236}">
                <a16:creationId xmlns:a16="http://schemas.microsoft.com/office/drawing/2014/main" id="{7237C05B-1FE9-4B26-BD70-6FB8FA569F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31" y="112409"/>
            <a:ext cx="1245831" cy="643210"/>
          </a:xfrm>
          <a:prstGeom prst="rect">
            <a:avLst/>
          </a:prstGeom>
        </p:spPr>
      </p:pic>
      <p:pic>
        <p:nvPicPr>
          <p:cNvPr id="45" name="Picture 2">
            <a:extLst>
              <a:ext uri="{FF2B5EF4-FFF2-40B4-BE49-F238E27FC236}">
                <a16:creationId xmlns:a16="http://schemas.microsoft.com/office/drawing/2014/main" id="{8A1BFABD-C5A5-4B74-868E-C85E046AA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C3E9D3"/>
              </a:clrFrom>
              <a:clrTo>
                <a:srgbClr val="C3E9D3">
                  <a:alpha val="0"/>
                </a:srgbClr>
              </a:clrTo>
            </a:clrChange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788" y="108865"/>
            <a:ext cx="455939" cy="58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3">
            <a:extLst>
              <a:ext uri="{FF2B5EF4-FFF2-40B4-BE49-F238E27FC236}">
                <a16:creationId xmlns:a16="http://schemas.microsoft.com/office/drawing/2014/main" id="{DB3CEB88-A7E9-4099-AF27-1A5F70B20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C3E9D3"/>
              </a:clrFrom>
              <a:clrTo>
                <a:srgbClr val="C3E9D3">
                  <a:alpha val="0"/>
                </a:srgbClr>
              </a:clrTo>
            </a:clrChange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457" y="121714"/>
            <a:ext cx="766729" cy="585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344673" y="108865"/>
            <a:ext cx="7378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b="1" dirty="0" smtClean="0">
                <a:solidFill>
                  <a:srgbClr val="0070C0"/>
                </a:solidFill>
              </a:rPr>
              <a:t>O Direito à EF e ao Desporto</a:t>
            </a:r>
            <a:endParaRPr lang="pt-PT" sz="3600" b="1" dirty="0">
              <a:solidFill>
                <a:srgbClr val="0070C0"/>
              </a:solidFill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11376329" y="362875"/>
            <a:ext cx="756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/>
              <a:t>LMP </a:t>
            </a:r>
            <a:r>
              <a:rPr lang="pt-PT" sz="1200" dirty="0" smtClean="0"/>
              <a:t>10</a:t>
            </a:r>
            <a:endParaRPr lang="pt-PT" sz="12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241145" y="1057725"/>
            <a:ext cx="11777785" cy="583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PT" dirty="0" smtClean="0">
                <a:solidFill>
                  <a:srgbClr val="0070C0"/>
                </a:solidFill>
              </a:rPr>
              <a:t> </a:t>
            </a:r>
            <a:r>
              <a:rPr lang="pt-PT" sz="2800" b="1" u="sng" dirty="0">
                <a:solidFill>
                  <a:srgbClr val="000000"/>
                </a:solidFill>
              </a:rPr>
              <a:t>Problema Base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dirty="0">
                <a:solidFill>
                  <a:srgbClr val="000000"/>
                </a:solidFill>
              </a:rPr>
              <a:t>Encontrar formas de organização das escolas e do trabalho das turmas de modo a que todas as crianças e jovens possam experienciar </a:t>
            </a:r>
            <a:r>
              <a:rPr lang="pt-PT" sz="2800" b="1" dirty="0">
                <a:solidFill>
                  <a:srgbClr val="000000"/>
                </a:solidFill>
              </a:rPr>
              <a:t>uma aprendizagem com sucesso </a:t>
            </a:r>
            <a:r>
              <a:rPr lang="pt-PT" sz="1400" dirty="0">
                <a:solidFill>
                  <a:srgbClr val="000000"/>
                </a:solidFill>
              </a:rPr>
              <a:t>(UNESCO, 1994).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dirty="0">
                <a:solidFill>
                  <a:srgbClr val="000000"/>
                </a:solidFill>
              </a:rPr>
              <a:t>Em </a:t>
            </a:r>
            <a:r>
              <a:rPr lang="pt-PT" sz="2800" b="1" u="sng" dirty="0">
                <a:solidFill>
                  <a:srgbClr val="000000"/>
                </a:solidFill>
              </a:rPr>
              <a:t>EF</a:t>
            </a:r>
            <a:r>
              <a:rPr lang="pt-PT" sz="2800" dirty="0">
                <a:solidFill>
                  <a:srgbClr val="000000"/>
                </a:solidFill>
              </a:rPr>
              <a:t> é necessário desenvolver: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PT" sz="2800" dirty="0">
                <a:solidFill>
                  <a:srgbClr val="000000"/>
                </a:solidFill>
              </a:rPr>
              <a:t>uma estrutura que favoreça mais oportunidades de </a:t>
            </a:r>
            <a:r>
              <a:rPr lang="pt-PT" sz="2800" dirty="0">
                <a:solidFill>
                  <a:schemeClr val="accent4">
                    <a:lumMod val="10000"/>
                  </a:schemeClr>
                </a:solidFill>
              </a:rPr>
              <a:t>acesso aos serviços,  recursos e programas comunitários. </a:t>
            </a:r>
            <a:endParaRPr lang="pt-PT" sz="2800" dirty="0">
              <a:solidFill>
                <a:srgbClr val="000000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PT" sz="2800" dirty="0">
                <a:solidFill>
                  <a:srgbClr val="000000"/>
                </a:solidFill>
              </a:rPr>
              <a:t>um  processo de ensino aprendizagem que vise 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PT" sz="2800" dirty="0">
                <a:solidFill>
                  <a:srgbClr val="000000"/>
                </a:solidFill>
              </a:rPr>
              <a:t>a existência  de </a:t>
            </a:r>
            <a:r>
              <a:rPr lang="pt-PT" sz="2800" b="1" dirty="0" err="1">
                <a:solidFill>
                  <a:srgbClr val="000000"/>
                </a:solidFill>
              </a:rPr>
              <a:t>percepções</a:t>
            </a:r>
            <a:r>
              <a:rPr lang="pt-PT" sz="2800" b="1" dirty="0">
                <a:solidFill>
                  <a:srgbClr val="000000"/>
                </a:solidFill>
              </a:rPr>
              <a:t> </a:t>
            </a:r>
            <a:r>
              <a:rPr lang="pt-PT" sz="2800" dirty="0">
                <a:solidFill>
                  <a:srgbClr val="000000"/>
                </a:solidFill>
              </a:rPr>
              <a:t>e </a:t>
            </a:r>
            <a:r>
              <a:rPr lang="pt-PT" sz="2800" b="1" dirty="0">
                <a:solidFill>
                  <a:srgbClr val="000000"/>
                </a:solidFill>
              </a:rPr>
              <a:t>experiencias motoras positivas 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PT" sz="2800" b="1" dirty="0">
                <a:solidFill>
                  <a:srgbClr val="000000"/>
                </a:solidFill>
              </a:rPr>
              <a:t> </a:t>
            </a:r>
            <a:r>
              <a:rPr lang="pt-PT" sz="2800" dirty="0">
                <a:solidFill>
                  <a:srgbClr val="000000"/>
                </a:solidFill>
              </a:rPr>
              <a:t>o</a:t>
            </a:r>
            <a:r>
              <a:rPr lang="pt-PT" sz="2800" b="1" dirty="0">
                <a:solidFill>
                  <a:srgbClr val="000000"/>
                </a:solidFill>
              </a:rPr>
              <a:t> </a:t>
            </a:r>
            <a:r>
              <a:rPr lang="pt-PT" sz="2800" dirty="0">
                <a:solidFill>
                  <a:srgbClr val="000000"/>
                </a:solidFill>
              </a:rPr>
              <a:t>aumento da </a:t>
            </a:r>
            <a:r>
              <a:rPr lang="pt-PT" sz="2800" b="1" dirty="0">
                <a:solidFill>
                  <a:srgbClr val="000000"/>
                </a:solidFill>
              </a:rPr>
              <a:t>auto estima </a:t>
            </a:r>
            <a:r>
              <a:rPr lang="pt-PT" sz="2800" dirty="0">
                <a:solidFill>
                  <a:srgbClr val="000000"/>
                </a:solidFill>
              </a:rPr>
              <a:t>e confiança</a:t>
            </a:r>
            <a:endParaRPr lang="pt-PT" sz="2800" b="1" dirty="0">
              <a:solidFill>
                <a:srgbClr val="000000"/>
              </a:solidFill>
            </a:endParaRP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PT" sz="2800" dirty="0">
                <a:solidFill>
                  <a:srgbClr val="000000"/>
                </a:solidFill>
              </a:rPr>
              <a:t>a aquisição de </a:t>
            </a:r>
            <a:r>
              <a:rPr lang="pt-PT" sz="2800" b="1" dirty="0">
                <a:solidFill>
                  <a:srgbClr val="000000"/>
                </a:solidFill>
              </a:rPr>
              <a:t>estilos de vida saudáveis.</a:t>
            </a:r>
            <a:endParaRPr lang="pt-PT" sz="28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3366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3C6BBB46-3AAE-49B1-8F56-3535CC357FEB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upo 79">
            <a:extLst>
              <a:ext uri="{FF2B5EF4-FFF2-40B4-BE49-F238E27FC236}">
                <a16:creationId xmlns:a16="http://schemas.microsoft.com/office/drawing/2014/main" id="{D26D1D18-B9D8-4DEA-AB85-8FC1532BFAFB}"/>
              </a:ext>
            </a:extLst>
          </p:cNvPr>
          <p:cNvGrpSpPr/>
          <p:nvPr/>
        </p:nvGrpSpPr>
        <p:grpSpPr>
          <a:xfrm>
            <a:off x="395416" y="92188"/>
            <a:ext cx="11688143" cy="567751"/>
            <a:chOff x="2608376" y="59137"/>
            <a:chExt cx="9583623" cy="567751"/>
          </a:xfrm>
        </p:grpSpPr>
        <p:sp>
          <p:nvSpPr>
            <p:cNvPr id="85" name="Retângulo 84">
              <a:extLst>
                <a:ext uri="{FF2B5EF4-FFF2-40B4-BE49-F238E27FC236}">
                  <a16:creationId xmlns:a16="http://schemas.microsoft.com/office/drawing/2014/main" id="{B3FE6131-880F-4A08-8BE0-57A5B9B2EE00}"/>
                </a:ext>
              </a:extLst>
            </p:cNvPr>
            <p:cNvSpPr/>
            <p:nvPr/>
          </p:nvSpPr>
          <p:spPr>
            <a:xfrm>
              <a:off x="2608376" y="581169"/>
              <a:ext cx="9583623" cy="4571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350" dirty="0"/>
            </a:p>
          </p:txBody>
        </p:sp>
        <p:pic>
          <p:nvPicPr>
            <p:cNvPr id="86" name="Imagem 85">
              <a:extLst>
                <a:ext uri="{FF2B5EF4-FFF2-40B4-BE49-F238E27FC236}">
                  <a16:creationId xmlns:a16="http://schemas.microsoft.com/office/drawing/2014/main" id="{D483B759-AB73-465B-AA65-84497E370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duotone>
                <a:prstClr val="black"/>
                <a:schemeClr val="bg1">
                  <a:lumMod val="85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7435" y="59137"/>
              <a:ext cx="1245831" cy="498333"/>
            </a:xfrm>
            <a:prstGeom prst="rect">
              <a:avLst/>
            </a:prstGeom>
          </p:spPr>
        </p:pic>
        <p:pic>
          <p:nvPicPr>
            <p:cNvPr id="87" name="Picture 2">
              <a:extLst>
                <a:ext uri="{FF2B5EF4-FFF2-40B4-BE49-F238E27FC236}">
                  <a16:creationId xmlns:a16="http://schemas.microsoft.com/office/drawing/2014/main" id="{D8E54528-E1F3-49F5-B94F-FF9E3CB9E5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clrChange>
                <a:clrFrom>
                  <a:srgbClr val="C3E9D3"/>
                </a:clrFrom>
                <a:clrTo>
                  <a:srgbClr val="C3E9D3">
                    <a:alpha val="0"/>
                  </a:srgbClr>
                </a:clrTo>
              </a:clrChange>
              <a:duotone>
                <a:prstClr val="black"/>
                <a:schemeClr val="bg1">
                  <a:lumMod val="85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2869" y="63786"/>
              <a:ext cx="455939" cy="4310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8" name="Picture 3">
              <a:extLst>
                <a:ext uri="{FF2B5EF4-FFF2-40B4-BE49-F238E27FC236}">
                  <a16:creationId xmlns:a16="http://schemas.microsoft.com/office/drawing/2014/main" id="{A3600451-DCAA-4CF5-A651-CCA0FD770C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C3E9D3"/>
                </a:clrFrom>
                <a:clrTo>
                  <a:srgbClr val="C3E9D3">
                    <a:alpha val="0"/>
                  </a:srgbClr>
                </a:clrTo>
              </a:clrChange>
              <a:duotone>
                <a:prstClr val="black"/>
                <a:schemeClr val="bg1">
                  <a:lumMod val="85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32731" y="63786"/>
              <a:ext cx="766729" cy="431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72" name="Marcador de Posição de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7403432"/>
              </p:ext>
            </p:extLst>
          </p:nvPr>
        </p:nvGraphicFramePr>
        <p:xfrm>
          <a:off x="1051811" y="979553"/>
          <a:ext cx="7398200" cy="5663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4" name="Título 1"/>
          <p:cNvSpPr txBox="1">
            <a:spLocks/>
          </p:cNvSpPr>
          <p:nvPr/>
        </p:nvSpPr>
        <p:spPr>
          <a:xfrm>
            <a:off x="6256408" y="862184"/>
            <a:ext cx="5827151" cy="222744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5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- 5 a 10% dos alunos </a:t>
            </a:r>
            <a:r>
              <a:rPr lang="pt-PT" sz="2400" b="1" dirty="0" smtClean="0"/>
              <a:t/>
            </a:r>
            <a:br>
              <a:rPr lang="pt-PT" sz="2400" b="1" dirty="0" smtClean="0"/>
            </a:br>
            <a:r>
              <a:rPr lang="pt-PT" sz="2400" b="1" dirty="0" smtClean="0"/>
              <a:t>    - </a:t>
            </a:r>
            <a:r>
              <a:rPr lang="pt-PT" sz="2400" dirty="0" smtClean="0"/>
              <a:t>Ensino individualizado /PEI </a:t>
            </a:r>
            <a:br>
              <a:rPr lang="pt-PT" sz="2400" dirty="0" smtClean="0"/>
            </a:br>
            <a:r>
              <a:rPr lang="pt-PT" sz="2400" dirty="0" smtClean="0"/>
              <a:t>     - Modificação de conteúdos e de materiais</a:t>
            </a:r>
            <a:br>
              <a:rPr lang="pt-PT" sz="2400" dirty="0" smtClean="0"/>
            </a:br>
            <a:r>
              <a:rPr lang="pt-PT" sz="2400" dirty="0" smtClean="0"/>
              <a:t>     - sessões mais longas e /ou frequentes </a:t>
            </a:r>
            <a:br>
              <a:rPr lang="pt-PT" sz="2400" dirty="0" smtClean="0"/>
            </a:br>
            <a:r>
              <a:rPr lang="pt-PT" sz="2400" dirty="0" smtClean="0"/>
              <a:t>     - locais segregados se necessário</a:t>
            </a:r>
            <a:endParaRPr lang="pt-PT" sz="2400" dirty="0"/>
          </a:p>
        </p:txBody>
      </p:sp>
      <p:sp>
        <p:nvSpPr>
          <p:cNvPr id="75" name="CaixaDeTexto 74"/>
          <p:cNvSpPr txBox="1"/>
          <p:nvPr/>
        </p:nvSpPr>
        <p:spPr>
          <a:xfrm flipH="1">
            <a:off x="6943048" y="2873447"/>
            <a:ext cx="4018150" cy="166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560" b="1" dirty="0" smtClean="0">
                <a:solidFill>
                  <a:schemeClr val="accent5">
                    <a:lumMod val="75000"/>
                  </a:schemeClr>
                </a:solidFill>
              </a:rPr>
              <a:t>10 </a:t>
            </a:r>
            <a:r>
              <a:rPr lang="pt-PT" sz="2560" b="1" dirty="0">
                <a:solidFill>
                  <a:schemeClr val="accent5">
                    <a:lumMod val="75000"/>
                  </a:schemeClr>
                </a:solidFill>
              </a:rPr>
              <a:t>a 15% dos alunos</a:t>
            </a:r>
          </a:p>
          <a:p>
            <a:pPr algn="ctr"/>
            <a:r>
              <a:rPr lang="pt-PT" sz="2560" b="1" dirty="0">
                <a:solidFill>
                  <a:srgbClr val="FFFF00"/>
                </a:solidFill>
              </a:rPr>
              <a:t> </a:t>
            </a:r>
            <a:r>
              <a:rPr lang="pt-PT" sz="2560" dirty="0"/>
              <a:t>pequenos grupos integrados</a:t>
            </a:r>
          </a:p>
          <a:p>
            <a:pPr algn="ctr"/>
            <a:r>
              <a:rPr lang="pt-PT" sz="2560" dirty="0"/>
              <a:t>Ensino com pares ou </a:t>
            </a:r>
            <a:r>
              <a:rPr lang="pt-PT" sz="2560" dirty="0" err="1"/>
              <a:t>paraeducadores</a:t>
            </a:r>
            <a:r>
              <a:rPr lang="pt-PT" sz="2560" dirty="0"/>
              <a:t> treinados</a:t>
            </a:r>
          </a:p>
        </p:txBody>
      </p:sp>
      <p:sp>
        <p:nvSpPr>
          <p:cNvPr id="76" name="CaixaDeTexto 75"/>
          <p:cNvSpPr txBox="1"/>
          <p:nvPr/>
        </p:nvSpPr>
        <p:spPr>
          <a:xfrm>
            <a:off x="8259655" y="5032354"/>
            <a:ext cx="2995533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560" b="1" dirty="0" smtClean="0">
                <a:solidFill>
                  <a:schemeClr val="accent5">
                    <a:lumMod val="75000"/>
                  </a:schemeClr>
                </a:solidFill>
              </a:rPr>
              <a:t>- </a:t>
            </a:r>
            <a:r>
              <a:rPr lang="pt-PT" sz="2560" b="1" dirty="0">
                <a:solidFill>
                  <a:schemeClr val="accent5">
                    <a:lumMod val="75000"/>
                  </a:schemeClr>
                </a:solidFill>
              </a:rPr>
              <a:t>75 a 85% dos alunos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421533" y="5910018"/>
            <a:ext cx="6838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Diferenciação do ensino, avaliação baseada no </a:t>
            </a:r>
            <a:r>
              <a:rPr lang="pt-PT" dirty="0" smtClean="0">
                <a:solidFill>
                  <a:schemeClr val="bg1"/>
                </a:solidFill>
              </a:rPr>
              <a:t>currículo EF, </a:t>
            </a:r>
            <a:r>
              <a:rPr lang="pt-PT" dirty="0">
                <a:solidFill>
                  <a:schemeClr val="bg1"/>
                </a:solidFill>
              </a:rPr>
              <a:t>apoio positivo ao comportamento, ensino de qualidade para todos os </a:t>
            </a:r>
            <a:r>
              <a:rPr lang="pt-PT" dirty="0" smtClean="0">
                <a:solidFill>
                  <a:schemeClr val="bg1"/>
                </a:solidFill>
              </a:rPr>
              <a:t>alunos</a:t>
            </a:r>
            <a:endParaRPr lang="pt-PT" dirty="0">
              <a:solidFill>
                <a:schemeClr val="bg1"/>
              </a:solidFill>
            </a:endParaRPr>
          </a:p>
          <a:p>
            <a:endParaRPr lang="pt-PT" dirty="0"/>
          </a:p>
        </p:txBody>
      </p:sp>
      <p:sp>
        <p:nvSpPr>
          <p:cNvPr id="3" name="CaixaDeTexto 2"/>
          <p:cNvSpPr txBox="1"/>
          <p:nvPr/>
        </p:nvSpPr>
        <p:spPr>
          <a:xfrm>
            <a:off x="3610217" y="35553"/>
            <a:ext cx="4110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>
                <a:solidFill>
                  <a:srgbClr val="0070C0"/>
                </a:solidFill>
              </a:rPr>
              <a:t>População Alvo</a:t>
            </a:r>
            <a:endParaRPr lang="pt-PT" sz="3600" b="1" dirty="0">
              <a:solidFill>
                <a:srgbClr val="0070C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1055159" y="286656"/>
            <a:ext cx="102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/>
              <a:t>LMP 11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19497947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sosceles Triangle 17"/>
          <p:cNvSpPr/>
          <p:nvPr/>
        </p:nvSpPr>
        <p:spPr>
          <a:xfrm rot="10800000">
            <a:off x="2351584" y="778982"/>
            <a:ext cx="6624736" cy="5589240"/>
          </a:xfrm>
          <a:prstGeom prst="triangle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746840" y="5954960"/>
            <a:ext cx="2133600" cy="365125"/>
          </a:xfrm>
        </p:spPr>
        <p:txBody>
          <a:bodyPr/>
          <a:lstStyle/>
          <a:p>
            <a:r>
              <a:rPr lang="pt-PT" dirty="0" smtClean="0"/>
              <a:t>LMP, </a:t>
            </a:r>
            <a:fld id="{3D8E374F-CFA1-4869-B56E-4463B44874F9}" type="slidenum">
              <a:rPr lang="pt-PT" smtClean="0"/>
              <a:pPr/>
              <a:t>12</a:t>
            </a:fld>
            <a:endParaRPr lang="pt-PT" dirty="0"/>
          </a:p>
        </p:txBody>
      </p:sp>
      <p:sp>
        <p:nvSpPr>
          <p:cNvPr id="12" name="TextBox 11"/>
          <p:cNvSpPr txBox="1"/>
          <p:nvPr/>
        </p:nvSpPr>
        <p:spPr>
          <a:xfrm>
            <a:off x="8706544" y="1542277"/>
            <a:ext cx="26024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pt-PT" dirty="0">
                <a:latin typeface="Calibri" pitchFamily="34" charset="0"/>
              </a:rPr>
              <a:t> </a:t>
            </a:r>
            <a:r>
              <a:rPr lang="pt-PT" b="1" dirty="0">
                <a:latin typeface="Calibri" pitchFamily="34" charset="0"/>
              </a:rPr>
              <a:t>A</a:t>
            </a:r>
            <a:r>
              <a:rPr lang="pt-PT" dirty="0">
                <a:latin typeface="Calibri" pitchFamily="34" charset="0"/>
              </a:rPr>
              <a:t>  programa geral</a:t>
            </a:r>
          </a:p>
          <a:p>
            <a:pPr>
              <a:buFontTx/>
              <a:buChar char="-"/>
            </a:pPr>
            <a:r>
              <a:rPr lang="pt-PT" dirty="0">
                <a:latin typeface="Calibri" pitchFamily="34" charset="0"/>
              </a:rPr>
              <a:t> </a:t>
            </a:r>
            <a:r>
              <a:rPr lang="pt-PT" b="1" dirty="0">
                <a:latin typeface="Calibri" pitchFamily="34" charset="0"/>
              </a:rPr>
              <a:t>B</a:t>
            </a:r>
            <a:r>
              <a:rPr lang="pt-PT" dirty="0">
                <a:latin typeface="Calibri" pitchFamily="34" charset="0"/>
              </a:rPr>
              <a:t> programa geral com apoio</a:t>
            </a:r>
          </a:p>
          <a:p>
            <a:pPr marL="285750" indent="-285750">
              <a:buFontTx/>
              <a:buChar char="-"/>
            </a:pPr>
            <a:r>
              <a:rPr lang="pt-PT" b="1" dirty="0" smtClean="0">
                <a:latin typeface="Calibri" pitchFamily="34" charset="0"/>
              </a:rPr>
              <a:t>C</a:t>
            </a:r>
            <a:r>
              <a:rPr lang="pt-PT" dirty="0" smtClean="0">
                <a:latin typeface="Calibri" pitchFamily="34" charset="0"/>
              </a:rPr>
              <a:t> programa especifico </a:t>
            </a:r>
          </a:p>
          <a:p>
            <a:pPr marL="285750" indent="-285750">
              <a:buFontTx/>
              <a:buChar char="-"/>
            </a:pPr>
            <a:r>
              <a:rPr lang="pt-PT" dirty="0" smtClean="0">
                <a:latin typeface="Calibri" pitchFamily="34" charset="0"/>
              </a:rPr>
              <a:t>EFA </a:t>
            </a:r>
            <a:r>
              <a:rPr lang="pt-PT" dirty="0">
                <a:latin typeface="Calibri" pitchFamily="34" charset="0"/>
              </a:rPr>
              <a:t>elaborado por especialista AFA?</a:t>
            </a:r>
          </a:p>
          <a:p>
            <a:endParaRPr lang="en-GB" dirty="0"/>
          </a:p>
        </p:txBody>
      </p:sp>
      <p:grpSp>
        <p:nvGrpSpPr>
          <p:cNvPr id="62" name="Group 61"/>
          <p:cNvGrpSpPr/>
          <p:nvPr/>
        </p:nvGrpSpPr>
        <p:grpSpPr>
          <a:xfrm>
            <a:off x="2495600" y="900509"/>
            <a:ext cx="6480720" cy="4329772"/>
            <a:chOff x="899592" y="1052736"/>
            <a:chExt cx="6480720" cy="4329772"/>
          </a:xfrm>
        </p:grpSpPr>
        <p:sp>
          <p:nvSpPr>
            <p:cNvPr id="5" name="TextBox 4"/>
            <p:cNvSpPr txBox="1"/>
            <p:nvPr/>
          </p:nvSpPr>
          <p:spPr>
            <a:xfrm>
              <a:off x="899592" y="1052736"/>
              <a:ext cx="648072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>
                  <a:solidFill>
                    <a:schemeClr val="tx2">
                      <a:lumMod val="25000"/>
                    </a:schemeClr>
                  </a:solidFill>
                  <a:latin typeface="Calibri" pitchFamily="34" charset="0"/>
                </a:rPr>
                <a:t>Tempo inteiro no programa geral de EF (A) </a:t>
              </a:r>
              <a:r>
                <a:rPr lang="pt-PT" dirty="0">
                  <a:solidFill>
                    <a:srgbClr val="00B050"/>
                  </a:solidFill>
                  <a:latin typeface="Calibri" pitchFamily="34" charset="0"/>
                </a:rPr>
                <a:t> </a:t>
              </a:r>
              <a:r>
                <a:rPr lang="pt-PT" b="1" dirty="0" err="1">
                  <a:solidFill>
                    <a:srgbClr val="00B050"/>
                  </a:solidFill>
                  <a:latin typeface="Calibri" pitchFamily="34" charset="0"/>
                </a:rPr>
                <a:t>objetivos</a:t>
              </a:r>
              <a:r>
                <a:rPr lang="pt-PT" b="1" dirty="0">
                  <a:solidFill>
                    <a:srgbClr val="00B050"/>
                  </a:solidFill>
                  <a:latin typeface="Calibri" pitchFamily="34" charset="0"/>
                </a:rPr>
                <a:t> não são	desenvolvidos especificamente para o PEI </a:t>
              </a:r>
              <a:r>
                <a:rPr lang="pt-PT" b="1" dirty="0">
                  <a:solidFill>
                    <a:schemeClr val="tx2">
                      <a:lumMod val="25000"/>
                    </a:schemeClr>
                  </a:solidFill>
                  <a:latin typeface="Calibri" pitchFamily="34" charset="0"/>
                </a:rPr>
                <a:t> </a:t>
              </a:r>
            </a:p>
            <a:p>
              <a:r>
                <a:rPr lang="pt-PT" dirty="0"/>
                <a:t> </a:t>
              </a:r>
              <a:endParaRPr lang="en-GB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76672" y="1751433"/>
              <a:ext cx="597666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dirty="0">
                  <a:solidFill>
                    <a:schemeClr val="tx2">
                      <a:lumMod val="25000"/>
                    </a:schemeClr>
                  </a:solidFill>
                  <a:latin typeface="Calibri" pitchFamily="34" charset="0"/>
                </a:rPr>
                <a:t>no programa geral com apoio (B) </a:t>
              </a:r>
            </a:p>
            <a:p>
              <a:pPr algn="ctr"/>
              <a:r>
                <a:rPr lang="pt-PT" dirty="0">
                  <a:solidFill>
                    <a:schemeClr val="tx2">
                      <a:lumMod val="25000"/>
                    </a:schemeClr>
                  </a:solidFill>
                  <a:latin typeface="Calibri" pitchFamily="34" charset="0"/>
                </a:rPr>
                <a:t>num programa especifico com  ajuda de </a:t>
              </a:r>
            </a:p>
            <a:p>
              <a:pPr algn="ctr"/>
              <a:r>
                <a:rPr lang="pt-PT" dirty="0">
                  <a:solidFill>
                    <a:schemeClr val="tx2">
                      <a:lumMod val="25000"/>
                    </a:schemeClr>
                  </a:solidFill>
                  <a:latin typeface="Calibri" pitchFamily="34" charset="0"/>
                </a:rPr>
                <a:t>pares  inclusão inversa (C) </a:t>
              </a:r>
            </a:p>
            <a:p>
              <a:r>
                <a:rPr lang="pt-PT" dirty="0">
                  <a:latin typeface="Calibri" pitchFamily="34" charset="0"/>
                </a:rPr>
                <a:t> </a:t>
              </a:r>
              <a:endParaRPr lang="en-GB" dirty="0">
                <a:latin typeface="Calibri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07704" y="2924944"/>
              <a:ext cx="4968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>
                  <a:solidFill>
                    <a:schemeClr val="accent5">
                      <a:lumMod val="75000"/>
                    </a:schemeClr>
                  </a:solidFill>
                  <a:latin typeface="Calibri" pitchFamily="34" charset="0"/>
                </a:rPr>
                <a:t>    Meio tempo em aulas separadas + PG A</a:t>
              </a:r>
              <a:endParaRPr lang="en-GB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6084168" y="3356992"/>
              <a:ext cx="1080120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217643" y="3611490"/>
              <a:ext cx="367240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dirty="0">
                  <a:solidFill>
                    <a:schemeClr val="accent5">
                      <a:lumMod val="75000"/>
                    </a:schemeClr>
                  </a:solidFill>
                  <a:latin typeface="Calibri" pitchFamily="34" charset="0"/>
                </a:rPr>
                <a:t>aulas separadas </a:t>
              </a:r>
            </a:p>
            <a:p>
              <a:pPr algn="ctr"/>
              <a:r>
                <a:rPr lang="pt-PT" dirty="0">
                  <a:solidFill>
                    <a:schemeClr val="accent5">
                      <a:lumMod val="75000"/>
                    </a:schemeClr>
                  </a:solidFill>
                  <a:latin typeface="Calibri" pitchFamily="34" charset="0"/>
                </a:rPr>
                <a:t>Tempo inteiro  </a:t>
              </a:r>
            </a:p>
            <a:p>
              <a:pPr algn="ctr"/>
              <a:r>
                <a:rPr lang="pt-PT" dirty="0" smtClean="0">
                  <a:solidFill>
                    <a:schemeClr val="accent5">
                      <a:lumMod val="75000"/>
                    </a:schemeClr>
                  </a:solidFill>
                  <a:latin typeface="Calibri" pitchFamily="34" charset="0"/>
                </a:rPr>
                <a:t>AFA</a:t>
              </a:r>
              <a:endParaRPr lang="en-GB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1205880" y="1665006"/>
              <a:ext cx="5670376" cy="29498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799692" y="2710166"/>
              <a:ext cx="4536504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310363" y="3553585"/>
              <a:ext cx="3506243" cy="1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987824" y="4691527"/>
              <a:ext cx="2160240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3419872" y="5013176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dirty="0">
                  <a:solidFill>
                    <a:schemeClr val="accent5">
                      <a:lumMod val="75000"/>
                    </a:schemeClr>
                  </a:solidFill>
                  <a:latin typeface="Calibri" pitchFamily="34" charset="0"/>
                </a:rPr>
                <a:t>Casa</a:t>
              </a:r>
              <a:endParaRPr lang="en-GB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351584" y="76236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b="1" dirty="0" smtClean="0">
                <a:solidFill>
                  <a:srgbClr val="0070C0"/>
                </a:solidFill>
              </a:rPr>
              <a:t> Opções </a:t>
            </a:r>
            <a:r>
              <a:rPr lang="pt-PT" sz="3600" b="1" dirty="0">
                <a:solidFill>
                  <a:srgbClr val="0070C0"/>
                </a:solidFill>
              </a:rPr>
              <a:t>de colocação </a:t>
            </a:r>
            <a:r>
              <a:rPr lang="pt-PT" sz="3600" b="1" dirty="0" smtClean="0">
                <a:solidFill>
                  <a:srgbClr val="0070C0"/>
                </a:solidFill>
              </a:rPr>
              <a:t>e Apoios</a:t>
            </a:r>
            <a:endParaRPr lang="en-GB" sz="3600" b="1" dirty="0">
              <a:solidFill>
                <a:srgbClr val="0070C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104112" y="5373217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Calibri" pitchFamily="34" charset="0"/>
              </a:rPr>
              <a:t>Com preparação </a:t>
            </a:r>
          </a:p>
          <a:p>
            <a:r>
              <a:rPr lang="pt-PT" dirty="0">
                <a:latin typeface="Calibri" pitchFamily="34" charset="0"/>
              </a:rPr>
              <a:t>de atitudes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38" name="Left Brace 37"/>
          <p:cNvSpPr/>
          <p:nvPr/>
        </p:nvSpPr>
        <p:spPr>
          <a:xfrm>
            <a:off x="8760296" y="5229200"/>
            <a:ext cx="216024" cy="122413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9161920" y="5038388"/>
            <a:ext cx="16916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Calibri" pitchFamily="34" charset="0"/>
              </a:rPr>
              <a:t>Ajudantes</a:t>
            </a:r>
          </a:p>
          <a:p>
            <a:r>
              <a:rPr lang="pt-PT" dirty="0">
                <a:latin typeface="Calibri" pitchFamily="34" charset="0"/>
              </a:rPr>
              <a:t>parceiros</a:t>
            </a:r>
          </a:p>
          <a:p>
            <a:r>
              <a:rPr lang="pt-PT" dirty="0">
                <a:latin typeface="Calibri" pitchFamily="34" charset="0"/>
              </a:rPr>
              <a:t>Pares Professores</a:t>
            </a:r>
          </a:p>
          <a:p>
            <a:r>
              <a:rPr lang="pt-PT" dirty="0">
                <a:latin typeface="Calibri" pitchFamily="34" charset="0"/>
              </a:rPr>
              <a:t>Inclusão</a:t>
            </a:r>
            <a:r>
              <a:rPr lang="en-GB" dirty="0">
                <a:latin typeface="Calibri" pitchFamily="34" charset="0"/>
              </a:rPr>
              <a:t> </a:t>
            </a:r>
            <a:r>
              <a:rPr lang="pt-PT" dirty="0">
                <a:latin typeface="Calibri" pitchFamily="34" charset="0"/>
              </a:rPr>
              <a:t>inversa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13451" y="2025916"/>
            <a:ext cx="492443" cy="36353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PT" sz="2000" b="1" dirty="0"/>
              <a:t>Parceria Comunidade----Escola </a:t>
            </a:r>
            <a:endParaRPr lang="en-GB" sz="2000" b="1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279576" y="5733256"/>
            <a:ext cx="0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495600" y="3068960"/>
            <a:ext cx="93610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2178135" y="1654369"/>
            <a:ext cx="1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2169477" y="1182237"/>
            <a:ext cx="0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2169477" y="1170729"/>
            <a:ext cx="28803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2351584" y="6165304"/>
            <a:ext cx="295232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2279576" y="6309320"/>
            <a:ext cx="0" cy="54868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248128" y="4461505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Calibri" pitchFamily="34" charset="0"/>
              </a:rPr>
              <a:t>Relação 1/10</a:t>
            </a:r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D26D1D18-B9D8-4DEA-AB85-8FC1532BFAFB}"/>
              </a:ext>
            </a:extLst>
          </p:cNvPr>
          <p:cNvGrpSpPr/>
          <p:nvPr/>
        </p:nvGrpSpPr>
        <p:grpSpPr>
          <a:xfrm>
            <a:off x="90585" y="109065"/>
            <a:ext cx="11515262" cy="621470"/>
            <a:chOff x="2608376" y="5418"/>
            <a:chExt cx="9583623" cy="621470"/>
          </a:xfrm>
        </p:grpSpPr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B3FE6131-880F-4A08-8BE0-57A5B9B2EE00}"/>
                </a:ext>
              </a:extLst>
            </p:cNvPr>
            <p:cNvSpPr/>
            <p:nvPr/>
          </p:nvSpPr>
          <p:spPr>
            <a:xfrm>
              <a:off x="2608376" y="581169"/>
              <a:ext cx="9583623" cy="4571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350" dirty="0"/>
            </a:p>
          </p:txBody>
        </p:sp>
        <p:pic>
          <p:nvPicPr>
            <p:cNvPr id="32" name="Imagem 31">
              <a:extLst>
                <a:ext uri="{FF2B5EF4-FFF2-40B4-BE49-F238E27FC236}">
                  <a16:creationId xmlns:a16="http://schemas.microsoft.com/office/drawing/2014/main" id="{D483B759-AB73-465B-AA65-84497E370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duotone>
                <a:prstClr val="black"/>
                <a:schemeClr val="bg1">
                  <a:lumMod val="85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7435" y="59137"/>
              <a:ext cx="1245831" cy="498333"/>
            </a:xfrm>
            <a:prstGeom prst="rect">
              <a:avLst/>
            </a:prstGeom>
          </p:spPr>
        </p:pic>
        <p:pic>
          <p:nvPicPr>
            <p:cNvPr id="33" name="Picture 2">
              <a:extLst>
                <a:ext uri="{FF2B5EF4-FFF2-40B4-BE49-F238E27FC236}">
                  <a16:creationId xmlns:a16="http://schemas.microsoft.com/office/drawing/2014/main" id="{D8E54528-E1F3-49F5-B94F-FF9E3CB9E5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clrChange>
                <a:clrFrom>
                  <a:srgbClr val="C3E9D3"/>
                </a:clrFrom>
                <a:clrTo>
                  <a:srgbClr val="C3E9D3">
                    <a:alpha val="0"/>
                  </a:srgbClr>
                </a:clrTo>
              </a:clrChange>
              <a:duotone>
                <a:prstClr val="black"/>
                <a:schemeClr val="bg1">
                  <a:lumMod val="85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4651" y="38036"/>
              <a:ext cx="369181" cy="396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3">
              <a:extLst>
                <a:ext uri="{FF2B5EF4-FFF2-40B4-BE49-F238E27FC236}">
                  <a16:creationId xmlns:a16="http://schemas.microsoft.com/office/drawing/2014/main" id="{A3600451-DCAA-4CF5-A651-CCA0FD770C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C3E9D3"/>
                </a:clrFrom>
                <a:clrTo>
                  <a:srgbClr val="C3E9D3">
                    <a:alpha val="0"/>
                  </a:srgbClr>
                </a:clrTo>
              </a:clrChange>
              <a:duotone>
                <a:prstClr val="black"/>
                <a:schemeClr val="bg1">
                  <a:lumMod val="85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80794" y="5418"/>
              <a:ext cx="665808" cy="44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Retângulo 3"/>
          <p:cNvSpPr/>
          <p:nvPr/>
        </p:nvSpPr>
        <p:spPr>
          <a:xfrm>
            <a:off x="11308976" y="276591"/>
            <a:ext cx="6527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dirty="0"/>
              <a:t>LMP </a:t>
            </a:r>
            <a:r>
              <a:rPr lang="pt-PT" sz="1200" dirty="0" smtClean="0"/>
              <a:t>12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355695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upo 79">
            <a:extLst>
              <a:ext uri="{FF2B5EF4-FFF2-40B4-BE49-F238E27FC236}">
                <a16:creationId xmlns:a16="http://schemas.microsoft.com/office/drawing/2014/main" id="{D26D1D18-B9D8-4DEA-AB85-8FC1532BFAFB}"/>
              </a:ext>
            </a:extLst>
          </p:cNvPr>
          <p:cNvGrpSpPr/>
          <p:nvPr/>
        </p:nvGrpSpPr>
        <p:grpSpPr>
          <a:xfrm>
            <a:off x="1271947" y="137485"/>
            <a:ext cx="9583623" cy="615610"/>
            <a:chOff x="2608376" y="11278"/>
            <a:chExt cx="9583623" cy="615610"/>
          </a:xfrm>
        </p:grpSpPr>
        <p:sp>
          <p:nvSpPr>
            <p:cNvPr id="85" name="Retângulo 84">
              <a:extLst>
                <a:ext uri="{FF2B5EF4-FFF2-40B4-BE49-F238E27FC236}">
                  <a16:creationId xmlns:a16="http://schemas.microsoft.com/office/drawing/2014/main" id="{B3FE6131-880F-4A08-8BE0-57A5B9B2EE00}"/>
                </a:ext>
              </a:extLst>
            </p:cNvPr>
            <p:cNvSpPr/>
            <p:nvPr/>
          </p:nvSpPr>
          <p:spPr>
            <a:xfrm>
              <a:off x="2608376" y="581169"/>
              <a:ext cx="9583623" cy="4571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350" dirty="0"/>
            </a:p>
          </p:txBody>
        </p:sp>
        <p:pic>
          <p:nvPicPr>
            <p:cNvPr id="86" name="Imagem 85">
              <a:extLst>
                <a:ext uri="{FF2B5EF4-FFF2-40B4-BE49-F238E27FC236}">
                  <a16:creationId xmlns:a16="http://schemas.microsoft.com/office/drawing/2014/main" id="{D483B759-AB73-465B-AA65-84497E370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duotone>
                <a:prstClr val="black"/>
                <a:schemeClr val="bg1">
                  <a:lumMod val="85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7435" y="59137"/>
              <a:ext cx="1245831" cy="498333"/>
            </a:xfrm>
            <a:prstGeom prst="rect">
              <a:avLst/>
            </a:prstGeom>
          </p:spPr>
        </p:pic>
        <p:pic>
          <p:nvPicPr>
            <p:cNvPr id="87" name="Picture 2">
              <a:extLst>
                <a:ext uri="{FF2B5EF4-FFF2-40B4-BE49-F238E27FC236}">
                  <a16:creationId xmlns:a16="http://schemas.microsoft.com/office/drawing/2014/main" id="{D8E54528-E1F3-49F5-B94F-FF9E3CB9E5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clrChange>
                <a:clrFrom>
                  <a:srgbClr val="C3E9D3"/>
                </a:clrFrom>
                <a:clrTo>
                  <a:srgbClr val="C3E9D3">
                    <a:alpha val="0"/>
                  </a:srgbClr>
                </a:clrTo>
              </a:clrChange>
              <a:duotone>
                <a:prstClr val="black"/>
                <a:schemeClr val="bg1">
                  <a:lumMod val="85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36060" y="24731"/>
              <a:ext cx="455939" cy="4310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8" name="Picture 3">
              <a:extLst>
                <a:ext uri="{FF2B5EF4-FFF2-40B4-BE49-F238E27FC236}">
                  <a16:creationId xmlns:a16="http://schemas.microsoft.com/office/drawing/2014/main" id="{A3600451-DCAA-4CF5-A651-CCA0FD770C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C3E9D3"/>
                </a:clrFrom>
                <a:clrTo>
                  <a:srgbClr val="C3E9D3">
                    <a:alpha val="0"/>
                  </a:srgbClr>
                </a:clrTo>
              </a:clrChange>
              <a:duotone>
                <a:prstClr val="black"/>
                <a:schemeClr val="bg1">
                  <a:lumMod val="85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5979" y="11278"/>
              <a:ext cx="766729" cy="431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8" name="pasted-image.pdf"/>
          <p:cNvPicPr>
            <a:picLocks noChangeAspect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>
          <a:xfrm>
            <a:off x="418125" y="1359895"/>
            <a:ext cx="3894224" cy="413820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5298831" y="953477"/>
            <a:ext cx="6830646" cy="583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009">
              <a:spcBef>
                <a:spcPts val="200"/>
              </a:spcBef>
              <a:spcAft>
                <a:spcPts val="200"/>
              </a:spcAft>
            </a:pPr>
            <a:r>
              <a:rPr lang="pt-PT" sz="28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PEI - Componentes </a:t>
            </a:r>
            <a:r>
              <a:rPr lang="pt-PT" sz="2800" dirty="0">
                <a:solidFill>
                  <a:srgbClr val="00B0F0"/>
                </a:solidFill>
                <a:latin typeface="Calibri" panose="020F0502020204030204" pitchFamily="34" charset="0"/>
              </a:rPr>
              <a:t>especificas da </a:t>
            </a:r>
            <a:r>
              <a:rPr lang="pt-PT" sz="28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EF (EUA)</a:t>
            </a:r>
            <a:endParaRPr lang="pt-PT" sz="2800" dirty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483209" indent="-45720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PT" sz="2800" dirty="0" smtClean="0">
                <a:latin typeface="Calibri" panose="020F0502020204030204" pitchFamily="34" charset="0"/>
              </a:rPr>
              <a:t>Nível </a:t>
            </a:r>
            <a:r>
              <a:rPr lang="pt-PT" sz="2800" dirty="0">
                <a:latin typeface="Calibri" panose="020F0502020204030204" pitchFamily="34" charset="0"/>
              </a:rPr>
              <a:t>atual de desempenho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PT" sz="2800" dirty="0">
                <a:latin typeface="Calibri" panose="020F0502020204030204" pitchFamily="34" charset="0"/>
              </a:rPr>
              <a:t>Objetivos anuais e de curto termo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PT" sz="2800" dirty="0">
                <a:latin typeface="Calibri" panose="020F0502020204030204" pitchFamily="34" charset="0"/>
              </a:rPr>
              <a:t>Serviços de apoio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PT" sz="2800" dirty="0">
                <a:latin typeface="Calibri" panose="020F0502020204030204" pitchFamily="34" charset="0"/>
              </a:rPr>
              <a:t>Apoio de pessoal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PT" sz="2800" dirty="0">
                <a:latin typeface="Calibri" panose="020F0502020204030204" pitchFamily="34" charset="0"/>
              </a:rPr>
              <a:t>Equipamento de Apoio 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PT" sz="2800" dirty="0">
                <a:latin typeface="Calibri" panose="020F0502020204030204" pitchFamily="34" charset="0"/>
              </a:rPr>
              <a:t>Participação na aula de EF 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PT" sz="2800" dirty="0">
                <a:latin typeface="Calibri" panose="020F0502020204030204" pitchFamily="34" charset="0"/>
              </a:rPr>
              <a:t>Modificação e Procedimentos de avaliação 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PT" sz="2800" dirty="0">
                <a:latin typeface="Calibri" panose="020F0502020204030204" pitchFamily="34" charset="0"/>
              </a:rPr>
              <a:t>Horários estabelecidos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PT" sz="2800" dirty="0">
                <a:latin typeface="Calibri" panose="020F0502020204030204" pitchFamily="34" charset="0"/>
              </a:rPr>
              <a:t>Serviços para a transição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PT" sz="2800" dirty="0">
                <a:latin typeface="Calibri" panose="020F0502020204030204" pitchFamily="34" charset="0"/>
              </a:rPr>
              <a:t>Avaliação dos </a:t>
            </a:r>
            <a:r>
              <a:rPr lang="pt-PT" sz="2800" dirty="0" smtClean="0">
                <a:latin typeface="Calibri" panose="020F0502020204030204" pitchFamily="34" charset="0"/>
              </a:rPr>
              <a:t>progressos</a:t>
            </a:r>
            <a:endParaRPr lang="pt-PT" sz="2800" dirty="0">
              <a:latin typeface="Calibri" panose="020F050202020403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1085102" y="352245"/>
            <a:ext cx="6527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dirty="0" smtClean="0"/>
              <a:t>LMP 13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3851398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ângulo 28">
            <a:extLst>
              <a:ext uri="{FF2B5EF4-FFF2-40B4-BE49-F238E27FC236}">
                <a16:creationId xmlns:a16="http://schemas.microsoft.com/office/drawing/2014/main" id="{978780AE-A10F-4AF9-85A7-587D58892444}"/>
              </a:ext>
            </a:extLst>
          </p:cNvPr>
          <p:cNvSpPr/>
          <p:nvPr/>
        </p:nvSpPr>
        <p:spPr>
          <a:xfrm flipV="1">
            <a:off x="58995" y="862790"/>
            <a:ext cx="12133005" cy="457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 dirty="0"/>
          </a:p>
        </p:txBody>
      </p:sp>
      <p:pic>
        <p:nvPicPr>
          <p:cNvPr id="44" name="Imagem 43">
            <a:extLst>
              <a:ext uri="{FF2B5EF4-FFF2-40B4-BE49-F238E27FC236}">
                <a16:creationId xmlns:a16="http://schemas.microsoft.com/office/drawing/2014/main" id="{7237C05B-1FE9-4B26-BD70-6FB8FA569F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31" y="112409"/>
            <a:ext cx="1245831" cy="643210"/>
          </a:xfrm>
          <a:prstGeom prst="rect">
            <a:avLst/>
          </a:prstGeom>
        </p:spPr>
      </p:pic>
      <p:pic>
        <p:nvPicPr>
          <p:cNvPr id="45" name="Picture 2">
            <a:extLst>
              <a:ext uri="{FF2B5EF4-FFF2-40B4-BE49-F238E27FC236}">
                <a16:creationId xmlns:a16="http://schemas.microsoft.com/office/drawing/2014/main" id="{8A1BFABD-C5A5-4B74-868E-C85E046AA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C3E9D3"/>
              </a:clrFrom>
              <a:clrTo>
                <a:srgbClr val="C3E9D3">
                  <a:alpha val="0"/>
                </a:srgbClr>
              </a:clrTo>
            </a:clrChange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788" y="101049"/>
            <a:ext cx="455939" cy="58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3">
            <a:extLst>
              <a:ext uri="{FF2B5EF4-FFF2-40B4-BE49-F238E27FC236}">
                <a16:creationId xmlns:a16="http://schemas.microsoft.com/office/drawing/2014/main" id="{DB3CEB88-A7E9-4099-AF27-1A5F70B20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C3E9D3"/>
              </a:clrFrom>
              <a:clrTo>
                <a:srgbClr val="C3E9D3">
                  <a:alpha val="0"/>
                </a:srgbClr>
              </a:clrTo>
            </a:clrChange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457" y="121714"/>
            <a:ext cx="766729" cy="585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39664" y="1605687"/>
            <a:ext cx="4687159" cy="3322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640"/>
              </a:spcBef>
              <a:spcAft>
                <a:spcPts val="640"/>
              </a:spcAft>
            </a:pPr>
            <a:r>
              <a:rPr lang="pt-PT" sz="2400" u="sng" dirty="0"/>
              <a:t>Adaptação</a:t>
            </a:r>
            <a:r>
              <a:rPr lang="pt-PT" sz="2400" dirty="0"/>
              <a:t> - </a:t>
            </a:r>
            <a:r>
              <a:rPr lang="pt-PT" sz="2400" dirty="0">
                <a:solidFill>
                  <a:schemeClr val="accent5">
                    <a:lumMod val="50000"/>
                  </a:schemeClr>
                </a:solidFill>
              </a:rPr>
              <a:t>visa a manutenção do </a:t>
            </a:r>
            <a:r>
              <a:rPr lang="pt-PT" sz="2400" dirty="0" smtClean="0">
                <a:solidFill>
                  <a:schemeClr val="accent5">
                    <a:lumMod val="50000"/>
                  </a:schemeClr>
                </a:solidFill>
              </a:rPr>
              <a:t>atleta </a:t>
            </a:r>
            <a:r>
              <a:rPr lang="pt-PT" sz="2400" dirty="0">
                <a:solidFill>
                  <a:schemeClr val="accent5">
                    <a:lumMod val="50000"/>
                  </a:schemeClr>
                </a:solidFill>
              </a:rPr>
              <a:t>na atividade através de mudanças no envolvimento facilitadoras  da  interação entre ele e o contexto de forma a que </a:t>
            </a:r>
            <a:r>
              <a:rPr lang="pt-PT" sz="2400" dirty="0" smtClean="0">
                <a:solidFill>
                  <a:schemeClr val="accent5">
                    <a:lumMod val="50000"/>
                  </a:schemeClr>
                </a:solidFill>
              </a:rPr>
              <a:t>participe </a:t>
            </a:r>
            <a:r>
              <a:rPr lang="pt-PT" sz="2400" dirty="0">
                <a:solidFill>
                  <a:schemeClr val="accent5">
                    <a:lumMod val="50000"/>
                  </a:schemeClr>
                </a:solidFill>
              </a:rPr>
              <a:t>e </a:t>
            </a:r>
            <a:r>
              <a:rPr lang="pt-PT" sz="2400" dirty="0" smtClean="0">
                <a:solidFill>
                  <a:schemeClr val="accent5">
                    <a:lumMod val="50000"/>
                  </a:schemeClr>
                </a:solidFill>
              </a:rPr>
              <a:t>aprenda, isto é tenha em consideração as suas capacidades e interesses.</a:t>
            </a:r>
            <a:endParaRPr lang="pt-PT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642338" y="119380"/>
            <a:ext cx="5228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>
                <a:solidFill>
                  <a:srgbClr val="0070C0"/>
                </a:solidFill>
              </a:rPr>
              <a:t>Adaptação</a:t>
            </a:r>
            <a:endParaRPr lang="pt-PT" sz="3600" b="1" dirty="0">
              <a:solidFill>
                <a:srgbClr val="0070C0"/>
              </a:solidFill>
            </a:endParaRPr>
          </a:p>
        </p:txBody>
      </p:sp>
      <p:sp>
        <p:nvSpPr>
          <p:cNvPr id="12" name="Rectangle 5"/>
          <p:cNvSpPr/>
          <p:nvPr/>
        </p:nvSpPr>
        <p:spPr>
          <a:xfrm>
            <a:off x="6842777" y="1305832"/>
            <a:ext cx="4787603" cy="1231006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</a:rPr>
              <a:t>As solicitações da atividade e da sua estrutura organizativa excedem as capacidades funcionais</a:t>
            </a:r>
            <a:endParaRPr lang="pt-PT" sz="2400" b="1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0"/>
          <p:cNvCxnSpPr/>
          <p:nvPr/>
        </p:nvCxnSpPr>
        <p:spPr>
          <a:xfrm>
            <a:off x="8458240" y="4410558"/>
            <a:ext cx="504056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Triangle 3"/>
          <p:cNvSpPr/>
          <p:nvPr/>
        </p:nvSpPr>
        <p:spPr>
          <a:xfrm>
            <a:off x="5659914" y="3490361"/>
            <a:ext cx="3302382" cy="3168352"/>
          </a:xfrm>
          <a:prstGeom prst="rtTriangl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Right Triangle 4"/>
          <p:cNvSpPr/>
          <p:nvPr/>
        </p:nvSpPr>
        <p:spPr>
          <a:xfrm rot="11429797">
            <a:off x="7174971" y="3289568"/>
            <a:ext cx="4071268" cy="2582969"/>
          </a:xfrm>
          <a:prstGeom prst="rtTriangl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TextBox 6"/>
          <p:cNvSpPr txBox="1"/>
          <p:nvPr/>
        </p:nvSpPr>
        <p:spPr>
          <a:xfrm>
            <a:off x="9353658" y="3750055"/>
            <a:ext cx="2323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Solicitações da atividade</a:t>
            </a:r>
            <a:endParaRPr lang="pt-PT" dirty="0"/>
          </a:p>
        </p:txBody>
      </p:sp>
      <p:sp>
        <p:nvSpPr>
          <p:cNvPr id="23" name="TextBox 7"/>
          <p:cNvSpPr txBox="1"/>
          <p:nvPr/>
        </p:nvSpPr>
        <p:spPr>
          <a:xfrm>
            <a:off x="6287619" y="5387325"/>
            <a:ext cx="1434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Capacidades do atleta</a:t>
            </a:r>
            <a:endParaRPr lang="pt-PT" dirty="0"/>
          </a:p>
        </p:txBody>
      </p:sp>
      <p:sp>
        <p:nvSpPr>
          <p:cNvPr id="24" name="TextBox 8"/>
          <p:cNvSpPr txBox="1"/>
          <p:nvPr/>
        </p:nvSpPr>
        <p:spPr>
          <a:xfrm>
            <a:off x="7026243" y="4211720"/>
            <a:ext cx="1795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Limitação</a:t>
            </a:r>
          </a:p>
          <a:p>
            <a:pPr algn="ctr"/>
            <a:r>
              <a:rPr lang="pt-PT" dirty="0" smtClean="0"/>
              <a:t>Fosso</a:t>
            </a:r>
          </a:p>
        </p:txBody>
      </p:sp>
      <p:cxnSp>
        <p:nvCxnSpPr>
          <p:cNvPr id="26" name="Straight Arrow Connector 12"/>
          <p:cNvCxnSpPr/>
          <p:nvPr/>
        </p:nvCxnSpPr>
        <p:spPr>
          <a:xfrm flipH="1" flipV="1">
            <a:off x="6842777" y="4454128"/>
            <a:ext cx="513612" cy="1565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11444583" y="362875"/>
            <a:ext cx="669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/>
              <a:t>LMP </a:t>
            </a:r>
            <a:r>
              <a:rPr lang="pt-PT" sz="1200" dirty="0" smtClean="0"/>
              <a:t>14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31124435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ângulo 28">
            <a:extLst>
              <a:ext uri="{FF2B5EF4-FFF2-40B4-BE49-F238E27FC236}">
                <a16:creationId xmlns:a16="http://schemas.microsoft.com/office/drawing/2014/main" id="{978780AE-A10F-4AF9-85A7-587D58892444}"/>
              </a:ext>
            </a:extLst>
          </p:cNvPr>
          <p:cNvSpPr/>
          <p:nvPr/>
        </p:nvSpPr>
        <p:spPr>
          <a:xfrm flipV="1">
            <a:off x="0" y="942403"/>
            <a:ext cx="12133005" cy="457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 dirty="0"/>
          </a:p>
        </p:txBody>
      </p:sp>
      <p:pic>
        <p:nvPicPr>
          <p:cNvPr id="44" name="Imagem 43">
            <a:extLst>
              <a:ext uri="{FF2B5EF4-FFF2-40B4-BE49-F238E27FC236}">
                <a16:creationId xmlns:a16="http://schemas.microsoft.com/office/drawing/2014/main" id="{7237C05B-1FE9-4B26-BD70-6FB8FA569F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31" y="112409"/>
            <a:ext cx="1245831" cy="643210"/>
          </a:xfrm>
          <a:prstGeom prst="rect">
            <a:avLst/>
          </a:prstGeom>
        </p:spPr>
      </p:pic>
      <p:pic>
        <p:nvPicPr>
          <p:cNvPr id="45" name="Picture 2">
            <a:extLst>
              <a:ext uri="{FF2B5EF4-FFF2-40B4-BE49-F238E27FC236}">
                <a16:creationId xmlns:a16="http://schemas.microsoft.com/office/drawing/2014/main" id="{8A1BFABD-C5A5-4B74-868E-C85E046AA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C3E9D3"/>
              </a:clrFrom>
              <a:clrTo>
                <a:srgbClr val="C3E9D3">
                  <a:alpha val="0"/>
                </a:srgbClr>
              </a:clrTo>
            </a:clrChange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788" y="108865"/>
            <a:ext cx="455939" cy="58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3">
            <a:extLst>
              <a:ext uri="{FF2B5EF4-FFF2-40B4-BE49-F238E27FC236}">
                <a16:creationId xmlns:a16="http://schemas.microsoft.com/office/drawing/2014/main" id="{DB3CEB88-A7E9-4099-AF27-1A5F70B20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C3E9D3"/>
              </a:clrFrom>
              <a:clrTo>
                <a:srgbClr val="C3E9D3">
                  <a:alpha val="0"/>
                </a:srgbClr>
              </a:clrTo>
            </a:clrChange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457" y="121714"/>
            <a:ext cx="766729" cy="585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344673" y="108865"/>
            <a:ext cx="7378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b="1">
                <a:solidFill>
                  <a:schemeClr val="accent1"/>
                </a:solidFill>
              </a:rPr>
              <a:t>Adaptação - Modelo CRIE</a:t>
            </a:r>
            <a:endParaRPr lang="pt-PT" sz="3600" b="1" dirty="0">
              <a:solidFill>
                <a:schemeClr val="accent1"/>
              </a:solidFill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11444583" y="416957"/>
            <a:ext cx="6884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/>
              <a:t>LMP </a:t>
            </a:r>
            <a:r>
              <a:rPr lang="pt-PT" sz="1200" dirty="0" smtClean="0"/>
              <a:t>15</a:t>
            </a:r>
            <a:endParaRPr lang="pt-PT" sz="12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241145" y="1057725"/>
            <a:ext cx="1177778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PT" dirty="0" smtClean="0">
                <a:solidFill>
                  <a:srgbClr val="0070C0"/>
                </a:solidFill>
              </a:rPr>
              <a:t> </a:t>
            </a:r>
            <a:r>
              <a:rPr lang="pt-PT" sz="2800" b="1" dirty="0"/>
              <a:t>Contexto: Envolvimento físico</a:t>
            </a:r>
            <a:r>
              <a:rPr lang="pt-PT" sz="2800" dirty="0"/>
              <a:t> (estratégias que aumentam a autonomia alterando o espaço e o ambiente (mais sinalética, mais luz, mais som) facilitando a orientação e a mobilidade no recinto desportivo mantendo sempre a segurança), </a:t>
            </a:r>
            <a:r>
              <a:rPr lang="pt-PT" sz="2800" b="1" dirty="0"/>
              <a:t>envolvimento social</a:t>
            </a:r>
            <a:r>
              <a:rPr lang="pt-PT" sz="2800" dirty="0"/>
              <a:t> (atitudes e crenças em relação ao desporto regulamentos, </a:t>
            </a:r>
            <a:r>
              <a:rPr lang="pt-PT" sz="2800" dirty="0" err="1"/>
              <a:t>etc</a:t>
            </a:r>
            <a:r>
              <a:rPr lang="pt-PT" sz="2800" dirty="0"/>
              <a:t>)</a:t>
            </a:r>
          </a:p>
          <a:p>
            <a:pPr lvl="0"/>
            <a:r>
              <a:rPr lang="pt-PT" sz="2800" b="1" dirty="0"/>
              <a:t>Regras</a:t>
            </a:r>
            <a:r>
              <a:rPr lang="pt-PT" sz="2800" dirty="0"/>
              <a:t> que estabelecem as estratégias que visam diminuir o fosso entre as capacidades de desempenho dos atletas e as “exigências” da ação motora a desempenhar (padrão motor).</a:t>
            </a:r>
          </a:p>
          <a:p>
            <a:pPr lvl="0"/>
            <a:r>
              <a:rPr lang="pt-PT" sz="2800" b="1" dirty="0"/>
              <a:t>Instrução / interação </a:t>
            </a:r>
            <a:r>
              <a:rPr lang="pt-PT" sz="2800" dirty="0"/>
              <a:t>O treinador deve adequar ao grupo a sua forma de comunicar, demonstrar e dar feedback, e fomentar o trabalho de grupo como forma de aumentar a autoconfiança e o empoderamento dos praticantes. </a:t>
            </a:r>
          </a:p>
          <a:p>
            <a:pPr lvl="0"/>
            <a:r>
              <a:rPr lang="pt-PT" sz="2800" b="1" dirty="0"/>
              <a:t>Equipamento / Material Especifico</a:t>
            </a:r>
            <a:r>
              <a:rPr lang="pt-PT" sz="2800" dirty="0"/>
              <a:t> adaptação dos materiais a </a:t>
            </a:r>
            <a:r>
              <a:rPr lang="pt-PT" sz="2800" dirty="0" smtClean="0"/>
              <a:t>utilizar </a:t>
            </a:r>
            <a:r>
              <a:rPr lang="pt-PT" sz="2800" dirty="0"/>
              <a:t>de forma a facilitar a participação e o </a:t>
            </a:r>
            <a:r>
              <a:rPr lang="pt-PT" sz="2800" dirty="0" smtClean="0"/>
              <a:t>desempenho</a:t>
            </a: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34567466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>
            <a:extLst>
              <a:ext uri="{FF2B5EF4-FFF2-40B4-BE49-F238E27FC236}">
                <a16:creationId xmlns:a16="http://schemas.microsoft.com/office/drawing/2014/main" id="{407E3AA2-679E-4924-AC1B-FE6C3A02C251}"/>
              </a:ext>
            </a:extLst>
          </p:cNvPr>
          <p:cNvSpPr txBox="1"/>
          <p:nvPr/>
        </p:nvSpPr>
        <p:spPr>
          <a:xfrm rot="16200000">
            <a:off x="10950838" y="3293184"/>
            <a:ext cx="1992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0EEF0"/>
                </a:solidFill>
                <a:latin typeface="Tw Cen MT" panose="020B0602020104020603" pitchFamily="34" charset="0"/>
              </a:rPr>
              <a:t>Introduction</a:t>
            </a:r>
            <a:endParaRPr lang="en-US" sz="24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sp>
        <p:nvSpPr>
          <p:cNvPr id="85" name="Retângulo 84">
            <a:extLst>
              <a:ext uri="{FF2B5EF4-FFF2-40B4-BE49-F238E27FC236}">
                <a16:creationId xmlns:a16="http://schemas.microsoft.com/office/drawing/2014/main" id="{B3FE6131-880F-4A08-8BE0-57A5B9B2EE00}"/>
              </a:ext>
            </a:extLst>
          </p:cNvPr>
          <p:cNvSpPr/>
          <p:nvPr/>
        </p:nvSpPr>
        <p:spPr>
          <a:xfrm>
            <a:off x="1" y="1052061"/>
            <a:ext cx="12192000" cy="7587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 dirty="0"/>
          </a:p>
        </p:txBody>
      </p:sp>
      <p:sp>
        <p:nvSpPr>
          <p:cNvPr id="2" name="CaixaDeTexto 1"/>
          <p:cNvSpPr txBox="1"/>
          <p:nvPr/>
        </p:nvSpPr>
        <p:spPr>
          <a:xfrm>
            <a:off x="2981216" y="267204"/>
            <a:ext cx="6494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b="1" dirty="0" smtClean="0">
                <a:solidFill>
                  <a:schemeClr val="accent1"/>
                </a:solidFill>
              </a:rPr>
              <a:t>Adaptação - Modelo CRIE</a:t>
            </a:r>
            <a:endParaRPr lang="pt-PT" sz="3600" b="1" dirty="0">
              <a:solidFill>
                <a:schemeClr val="accent1"/>
              </a:solidFill>
            </a:endParaRPr>
          </a:p>
        </p:txBody>
      </p:sp>
      <p:pic>
        <p:nvPicPr>
          <p:cNvPr id="68" name="Imagem 67">
            <a:extLst>
              <a:ext uri="{FF2B5EF4-FFF2-40B4-BE49-F238E27FC236}">
                <a16:creationId xmlns:a16="http://schemas.microsoft.com/office/drawing/2014/main" id="{7237C05B-1FE9-4B26-BD70-6FB8FA569F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14" y="276676"/>
            <a:ext cx="1245831" cy="498333"/>
          </a:xfrm>
          <a:prstGeom prst="rect">
            <a:avLst/>
          </a:prstGeom>
        </p:spPr>
      </p:pic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3794528209"/>
              </p:ext>
            </p:extLst>
          </p:nvPr>
        </p:nvGraphicFramePr>
        <p:xfrm>
          <a:off x="367323" y="1278333"/>
          <a:ext cx="11426093" cy="5328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tângulo 2"/>
          <p:cNvSpPr/>
          <p:nvPr/>
        </p:nvSpPr>
        <p:spPr>
          <a:xfrm>
            <a:off x="11249574" y="636536"/>
            <a:ext cx="10876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dirty="0" smtClean="0"/>
              <a:t>LMP  16</a:t>
            </a:r>
            <a:endParaRPr lang="pt-PT" sz="1200" dirty="0"/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DB3CEB88-A7E9-4099-AF27-1A5F70B20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C3E9D3"/>
              </a:clrFrom>
              <a:clrTo>
                <a:srgbClr val="C3E9D3">
                  <a:alpha val="0"/>
                </a:srgbClr>
              </a:clrTo>
            </a:clrChange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0492" y="343342"/>
            <a:ext cx="766729" cy="585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8A1BFABD-C5A5-4B74-868E-C85E046AA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clrChange>
              <a:clrFrom>
                <a:srgbClr val="C3E9D3"/>
              </a:clrFrom>
              <a:clrTo>
                <a:srgbClr val="C3E9D3">
                  <a:alpha val="0"/>
                </a:srgbClr>
              </a:clrTo>
            </a:clrChange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969" y="297823"/>
            <a:ext cx="455939" cy="58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67873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>
            <a:extLst>
              <a:ext uri="{FF2B5EF4-FFF2-40B4-BE49-F238E27FC236}">
                <a16:creationId xmlns:a16="http://schemas.microsoft.com/office/drawing/2014/main" id="{407E3AA2-679E-4924-AC1B-FE6C3A02C251}"/>
              </a:ext>
            </a:extLst>
          </p:cNvPr>
          <p:cNvSpPr txBox="1"/>
          <p:nvPr/>
        </p:nvSpPr>
        <p:spPr>
          <a:xfrm rot="16200000">
            <a:off x="10950838" y="3293184"/>
            <a:ext cx="1992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0EEF0"/>
                </a:solidFill>
                <a:latin typeface="Tw Cen MT" panose="020B0602020104020603" pitchFamily="34" charset="0"/>
              </a:rPr>
              <a:t>Introduction</a:t>
            </a:r>
            <a:endParaRPr lang="en-US" sz="24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sp>
        <p:nvSpPr>
          <p:cNvPr id="85" name="Retângulo 84">
            <a:extLst>
              <a:ext uri="{FF2B5EF4-FFF2-40B4-BE49-F238E27FC236}">
                <a16:creationId xmlns:a16="http://schemas.microsoft.com/office/drawing/2014/main" id="{B3FE6131-880F-4A08-8BE0-57A5B9B2EE00}"/>
              </a:ext>
            </a:extLst>
          </p:cNvPr>
          <p:cNvSpPr/>
          <p:nvPr/>
        </p:nvSpPr>
        <p:spPr>
          <a:xfrm>
            <a:off x="1" y="1052061"/>
            <a:ext cx="12192000" cy="7587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 dirty="0"/>
          </a:p>
        </p:txBody>
      </p:sp>
      <p:sp>
        <p:nvSpPr>
          <p:cNvPr id="2" name="CaixaDeTexto 1"/>
          <p:cNvSpPr txBox="1"/>
          <p:nvPr/>
        </p:nvSpPr>
        <p:spPr>
          <a:xfrm>
            <a:off x="2102338" y="267204"/>
            <a:ext cx="7373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b="1" dirty="0" smtClean="0">
                <a:solidFill>
                  <a:schemeClr val="accent1"/>
                </a:solidFill>
              </a:rPr>
              <a:t>Adaptação - Modelo </a:t>
            </a:r>
            <a:r>
              <a:rPr lang="pt-PT" sz="3600" b="1" dirty="0" smtClean="0">
                <a:solidFill>
                  <a:schemeClr val="accent1"/>
                </a:solidFill>
              </a:rPr>
              <a:t>CRIE – Aula EF</a:t>
            </a:r>
            <a:endParaRPr lang="pt-PT" sz="3600" b="1" dirty="0">
              <a:solidFill>
                <a:schemeClr val="accent1"/>
              </a:solidFill>
            </a:endParaRPr>
          </a:p>
        </p:txBody>
      </p:sp>
      <p:pic>
        <p:nvPicPr>
          <p:cNvPr id="68" name="Imagem 67">
            <a:extLst>
              <a:ext uri="{FF2B5EF4-FFF2-40B4-BE49-F238E27FC236}">
                <a16:creationId xmlns:a16="http://schemas.microsoft.com/office/drawing/2014/main" id="{7237C05B-1FE9-4B26-BD70-6FB8FA569F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14" y="276676"/>
            <a:ext cx="1245831" cy="498333"/>
          </a:xfrm>
          <a:prstGeom prst="rect">
            <a:avLst/>
          </a:prstGeom>
        </p:spPr>
      </p:pic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12392654"/>
              </p:ext>
            </p:extLst>
          </p:nvPr>
        </p:nvGraphicFramePr>
        <p:xfrm>
          <a:off x="663499" y="1278333"/>
          <a:ext cx="11129917" cy="5328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2976876" y="5406793"/>
            <a:ext cx="881654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2000" b="1" dirty="0"/>
              <a:t>Variar as características do </a:t>
            </a:r>
            <a:r>
              <a:rPr lang="pt-PT" sz="2000" b="1" dirty="0" smtClean="0"/>
              <a:t>material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 err="1" smtClean="0">
                <a:solidFill>
                  <a:sysClr val="windowText" lastClr="000000"/>
                </a:solidFill>
              </a:rPr>
              <a:t>Utilizar</a:t>
            </a:r>
            <a:r>
              <a:rPr lang="en-GB" sz="2000" dirty="0" smtClean="0">
                <a:solidFill>
                  <a:sysClr val="windowText" lastClr="000000"/>
                </a:solidFill>
              </a:rPr>
              <a:t> </a:t>
            </a:r>
            <a:r>
              <a:rPr lang="en-GB" sz="2000" dirty="0" err="1">
                <a:solidFill>
                  <a:sysClr val="windowText" lastClr="000000"/>
                </a:solidFill>
              </a:rPr>
              <a:t>materiais</a:t>
            </a:r>
            <a:r>
              <a:rPr lang="en-GB" sz="2000" dirty="0">
                <a:solidFill>
                  <a:sysClr val="windowText" lastClr="000000"/>
                </a:solidFill>
              </a:rPr>
              <a:t> com </a:t>
            </a:r>
            <a:r>
              <a:rPr lang="en-GB" sz="2000" dirty="0" err="1">
                <a:solidFill>
                  <a:sysClr val="windowText" lastClr="000000"/>
                </a:solidFill>
              </a:rPr>
              <a:t>indicadores</a:t>
            </a:r>
            <a:r>
              <a:rPr lang="en-GB" sz="2000" dirty="0">
                <a:solidFill>
                  <a:sysClr val="windowText" lastClr="000000"/>
                </a:solidFill>
              </a:rPr>
              <a:t> </a:t>
            </a:r>
            <a:r>
              <a:rPr lang="en-GB" sz="2000" dirty="0" err="1">
                <a:solidFill>
                  <a:sysClr val="windowText" lastClr="000000"/>
                </a:solidFill>
              </a:rPr>
              <a:t>visuais</a:t>
            </a:r>
            <a:r>
              <a:rPr lang="en-GB" sz="2000" dirty="0">
                <a:solidFill>
                  <a:sysClr val="windowText" lastClr="000000"/>
                </a:solidFill>
              </a:rPr>
              <a:t>, </a:t>
            </a:r>
            <a:r>
              <a:rPr lang="en-GB" sz="2000" dirty="0" err="1">
                <a:solidFill>
                  <a:sysClr val="windowText" lastClr="000000"/>
                </a:solidFill>
              </a:rPr>
              <a:t>auditivos</a:t>
            </a:r>
            <a:r>
              <a:rPr lang="en-GB" sz="2000" dirty="0">
                <a:solidFill>
                  <a:sysClr val="windowText" lastClr="000000"/>
                </a:solidFill>
              </a:rPr>
              <a:t> e /</a:t>
            </a:r>
            <a:r>
              <a:rPr lang="en-GB" sz="2000" dirty="0" err="1">
                <a:solidFill>
                  <a:sysClr val="windowText" lastClr="000000"/>
                </a:solidFill>
              </a:rPr>
              <a:t>ou</a:t>
            </a:r>
            <a:r>
              <a:rPr lang="en-GB" sz="2000" dirty="0">
                <a:solidFill>
                  <a:sysClr val="windowText" lastClr="000000"/>
                </a:solidFill>
              </a:rPr>
              <a:t> </a:t>
            </a:r>
            <a:r>
              <a:rPr lang="en-GB" sz="2000" dirty="0" err="1">
                <a:solidFill>
                  <a:sysClr val="windowText" lastClr="000000"/>
                </a:solidFill>
              </a:rPr>
              <a:t>tatilo-quinestésicos</a:t>
            </a:r>
            <a:r>
              <a:rPr lang="en-GB" sz="2000" dirty="0">
                <a:solidFill>
                  <a:sysClr val="windowText" lastClr="000000"/>
                </a:solidFill>
              </a:rPr>
              <a:t> </a:t>
            </a:r>
            <a:endParaRPr lang="pt-PT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 err="1"/>
              <a:t>Utilizar</a:t>
            </a:r>
            <a:r>
              <a:rPr lang="en-GB" sz="2000" dirty="0"/>
              <a:t> </a:t>
            </a:r>
            <a:r>
              <a:rPr lang="en-GB" sz="2000" dirty="0" err="1"/>
              <a:t>materiais</a:t>
            </a:r>
            <a:r>
              <a:rPr lang="en-GB" sz="2000" dirty="0"/>
              <a:t> </a:t>
            </a:r>
            <a:r>
              <a:rPr lang="en-GB" sz="2000" dirty="0" err="1"/>
              <a:t>diversificados</a:t>
            </a:r>
            <a:r>
              <a:rPr lang="en-GB" sz="2000" dirty="0"/>
              <a:t> e </a:t>
            </a:r>
            <a:r>
              <a:rPr lang="en-GB" sz="2000" dirty="0" err="1">
                <a:solidFill>
                  <a:sysClr val="windowText" lastClr="000000"/>
                </a:solidFill>
              </a:rPr>
              <a:t>personalizados</a:t>
            </a:r>
            <a:r>
              <a:rPr lang="en-GB" sz="2000" dirty="0">
                <a:solidFill>
                  <a:sysClr val="windowText" lastClr="000000"/>
                </a:solidFill>
              </a:rPr>
              <a:t> para </a:t>
            </a:r>
            <a:r>
              <a:rPr lang="en-GB" sz="2000" dirty="0" err="1">
                <a:solidFill>
                  <a:sysClr val="windowText" lastClr="000000"/>
                </a:solidFill>
              </a:rPr>
              <a:t>facilitar</a:t>
            </a:r>
            <a:r>
              <a:rPr lang="en-GB" sz="2000" dirty="0">
                <a:solidFill>
                  <a:sysClr val="windowText" lastClr="000000"/>
                </a:solidFill>
              </a:rPr>
              <a:t> o </a:t>
            </a:r>
            <a:r>
              <a:rPr lang="en-GB" sz="2000" dirty="0" err="1">
                <a:solidFill>
                  <a:sysClr val="windowText" lastClr="000000"/>
                </a:solidFill>
              </a:rPr>
              <a:t>desempenho</a:t>
            </a:r>
            <a:r>
              <a:rPr lang="en-GB" sz="2000" dirty="0">
                <a:solidFill>
                  <a:sysClr val="windowText" lastClr="000000"/>
                </a:solidFill>
              </a:rPr>
              <a:t> e / </a:t>
            </a:r>
            <a:r>
              <a:rPr lang="en-GB" sz="2000" dirty="0" err="1">
                <a:solidFill>
                  <a:sysClr val="windowText" lastClr="000000"/>
                </a:solidFill>
              </a:rPr>
              <a:t>ou</a:t>
            </a:r>
            <a:r>
              <a:rPr lang="en-GB" sz="2000" dirty="0">
                <a:solidFill>
                  <a:sysClr val="windowText" lastClr="000000"/>
                </a:solidFill>
              </a:rPr>
              <a:t> </a:t>
            </a:r>
            <a:r>
              <a:rPr lang="en-GB" sz="2000" dirty="0" err="1">
                <a:solidFill>
                  <a:sysClr val="windowText" lastClr="000000"/>
                </a:solidFill>
              </a:rPr>
              <a:t>captar</a:t>
            </a:r>
            <a:r>
              <a:rPr lang="en-GB" sz="2000" dirty="0">
                <a:solidFill>
                  <a:sysClr val="windowText" lastClr="000000"/>
                </a:solidFill>
              </a:rPr>
              <a:t> a </a:t>
            </a:r>
            <a:r>
              <a:rPr lang="en-GB" sz="2000" dirty="0" err="1">
                <a:solidFill>
                  <a:sysClr val="windowText" lastClr="000000"/>
                </a:solidFill>
              </a:rPr>
              <a:t>atenção</a:t>
            </a:r>
            <a:r>
              <a:rPr lang="en-GB" sz="2000" dirty="0">
                <a:solidFill>
                  <a:sysClr val="windowText" lastClr="000000"/>
                </a:solidFill>
              </a:rPr>
              <a:t> do </a:t>
            </a:r>
            <a:r>
              <a:rPr lang="en-GB" sz="2000" dirty="0" err="1">
                <a:solidFill>
                  <a:sysClr val="windowText" lastClr="000000"/>
                </a:solidFill>
              </a:rPr>
              <a:t>participante</a:t>
            </a:r>
            <a:endParaRPr lang="pt-PT" sz="2000" dirty="0"/>
          </a:p>
        </p:txBody>
      </p:sp>
      <p:sp>
        <p:nvSpPr>
          <p:cNvPr id="3" name="Retângulo 2"/>
          <p:cNvSpPr/>
          <p:nvPr/>
        </p:nvSpPr>
        <p:spPr>
          <a:xfrm>
            <a:off x="11249574" y="624669"/>
            <a:ext cx="10876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dirty="0"/>
              <a:t>LMP </a:t>
            </a:r>
            <a:r>
              <a:rPr lang="pt-PT" sz="1200" dirty="0" smtClean="0"/>
              <a:t>17</a:t>
            </a:r>
            <a:endParaRPr lang="pt-PT" sz="1200" dirty="0"/>
          </a:p>
        </p:txBody>
      </p:sp>
      <p:sp>
        <p:nvSpPr>
          <p:cNvPr id="4" name="Retângulo 3"/>
          <p:cNvSpPr/>
          <p:nvPr/>
        </p:nvSpPr>
        <p:spPr>
          <a:xfrm>
            <a:off x="8949182" y="6124026"/>
            <a:ext cx="3328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chemeClr val="accent1"/>
                </a:solidFill>
              </a:rPr>
              <a:t>(adaptado de Mª João Campos)</a:t>
            </a:r>
            <a:r>
              <a:rPr lang="pt-PT" sz="4800" b="1" dirty="0">
                <a:solidFill>
                  <a:schemeClr val="accent1"/>
                </a:solidFill>
              </a:rPr>
              <a:t> </a:t>
            </a:r>
            <a:endParaRPr lang="pt-PT" dirty="0"/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DB3CEB88-A7E9-4099-AF27-1A5F70B20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C3E9D3"/>
              </a:clrFrom>
              <a:clrTo>
                <a:srgbClr val="C3E9D3">
                  <a:alpha val="0"/>
                </a:srgbClr>
              </a:clrTo>
            </a:clrChange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0492" y="343342"/>
            <a:ext cx="766729" cy="585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8A1BFABD-C5A5-4B74-868E-C85E046AA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clrChange>
              <a:clrFrom>
                <a:srgbClr val="C3E9D3"/>
              </a:clrFrom>
              <a:clrTo>
                <a:srgbClr val="C3E9D3">
                  <a:alpha val="0"/>
                </a:srgbClr>
              </a:clrTo>
            </a:clrChange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969" y="297823"/>
            <a:ext cx="455939" cy="58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71040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ângulo 28">
            <a:extLst>
              <a:ext uri="{FF2B5EF4-FFF2-40B4-BE49-F238E27FC236}">
                <a16:creationId xmlns:a16="http://schemas.microsoft.com/office/drawing/2014/main" id="{978780AE-A10F-4AF9-85A7-587D58892444}"/>
              </a:ext>
            </a:extLst>
          </p:cNvPr>
          <p:cNvSpPr/>
          <p:nvPr/>
        </p:nvSpPr>
        <p:spPr>
          <a:xfrm flipV="1">
            <a:off x="0" y="942403"/>
            <a:ext cx="12133005" cy="457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 dirty="0"/>
          </a:p>
        </p:txBody>
      </p:sp>
      <p:pic>
        <p:nvPicPr>
          <p:cNvPr id="44" name="Imagem 43">
            <a:extLst>
              <a:ext uri="{FF2B5EF4-FFF2-40B4-BE49-F238E27FC236}">
                <a16:creationId xmlns:a16="http://schemas.microsoft.com/office/drawing/2014/main" id="{7237C05B-1FE9-4B26-BD70-6FB8FA569F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31" y="112409"/>
            <a:ext cx="1245831" cy="643210"/>
          </a:xfrm>
          <a:prstGeom prst="rect">
            <a:avLst/>
          </a:prstGeom>
        </p:spPr>
      </p:pic>
      <p:pic>
        <p:nvPicPr>
          <p:cNvPr id="45" name="Picture 2">
            <a:extLst>
              <a:ext uri="{FF2B5EF4-FFF2-40B4-BE49-F238E27FC236}">
                <a16:creationId xmlns:a16="http://schemas.microsoft.com/office/drawing/2014/main" id="{8A1BFABD-C5A5-4B74-868E-C85E046AA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C3E9D3"/>
              </a:clrFrom>
              <a:clrTo>
                <a:srgbClr val="C3E9D3">
                  <a:alpha val="0"/>
                </a:srgbClr>
              </a:clrTo>
            </a:clrChange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788" y="108865"/>
            <a:ext cx="455939" cy="58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3">
            <a:extLst>
              <a:ext uri="{FF2B5EF4-FFF2-40B4-BE49-F238E27FC236}">
                <a16:creationId xmlns:a16="http://schemas.microsoft.com/office/drawing/2014/main" id="{DB3CEB88-A7E9-4099-AF27-1A5F70B20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C3E9D3"/>
              </a:clrFrom>
              <a:clrTo>
                <a:srgbClr val="C3E9D3">
                  <a:alpha val="0"/>
                </a:srgbClr>
              </a:clrTo>
            </a:clrChange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457" y="121714"/>
            <a:ext cx="766729" cy="585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751411" y="91093"/>
            <a:ext cx="7378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PT" sz="3600" b="1" dirty="0">
                <a:solidFill>
                  <a:schemeClr val="accent1"/>
                </a:solidFill>
              </a:rPr>
              <a:t>Princípios básicos da adaptação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1376329" y="562914"/>
            <a:ext cx="756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/>
              <a:t>LMP 18 </a:t>
            </a:r>
            <a:endParaRPr lang="pt-PT" sz="12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241145" y="1114305"/>
            <a:ext cx="11777785" cy="562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PT" sz="2800" dirty="0" smtClean="0"/>
              <a:t>Incluir </a:t>
            </a:r>
            <a:r>
              <a:rPr lang="pt-PT" sz="2800" dirty="0"/>
              <a:t>sempre que possível </a:t>
            </a:r>
            <a:r>
              <a:rPr lang="pt-PT" sz="2800" dirty="0" smtClean="0"/>
              <a:t>o aluno / atleta nas </a:t>
            </a:r>
            <a:r>
              <a:rPr lang="pt-PT" sz="2800" dirty="0"/>
              <a:t>decisões de adaptação, de forma a perceber se aceita de bom grado essa modificação</a:t>
            </a:r>
            <a:r>
              <a:rPr lang="pt-PT" sz="2800" dirty="0" smtClean="0"/>
              <a:t>. </a:t>
            </a:r>
            <a:r>
              <a:rPr lang="pt-PT" sz="2800" b="1" dirty="0">
                <a:solidFill>
                  <a:srgbClr val="0070C0"/>
                </a:solidFill>
                <a:latin typeface="Calibri" pitchFamily="34" charset="0"/>
              </a:rPr>
              <a:t>T</a:t>
            </a:r>
            <a:r>
              <a:rPr lang="pt-PT" sz="2800" b="1" dirty="0">
                <a:solidFill>
                  <a:srgbClr val="0070C0"/>
                </a:solidFill>
                <a:latin typeface="Calibri" pitchFamily="34" charset="0"/>
              </a:rPr>
              <a:t>e</a:t>
            </a:r>
            <a:r>
              <a:rPr lang="pt-PT" sz="2800" b="1" dirty="0">
                <a:solidFill>
                  <a:srgbClr val="0070C0"/>
                </a:solidFill>
                <a:latin typeface="Calibri" pitchFamily="34" charset="0"/>
              </a:rPr>
              <a:t>r</a:t>
            </a:r>
            <a:r>
              <a:rPr lang="pt-PT" sz="2800" dirty="0" smtClean="0"/>
              <a:t> </a:t>
            </a:r>
            <a:r>
              <a:rPr lang="pt-PT" sz="2800" b="1" dirty="0" smtClean="0">
                <a:solidFill>
                  <a:srgbClr val="0070C0"/>
                </a:solidFill>
                <a:latin typeface="Calibri" pitchFamily="34" charset="0"/>
              </a:rPr>
              <a:t>Presença</a:t>
            </a:r>
            <a:endParaRPr lang="pt-PT" sz="2800" dirty="0" smtClean="0"/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PT" sz="2800" dirty="0" smtClean="0"/>
              <a:t>Dar </a:t>
            </a:r>
            <a:r>
              <a:rPr lang="pt-PT" sz="2800" dirty="0"/>
              <a:t>ao aluno / atleta </a:t>
            </a:r>
            <a:r>
              <a:rPr lang="pt-PT" sz="2800" dirty="0" smtClean="0"/>
              <a:t>a </a:t>
            </a:r>
            <a:r>
              <a:rPr lang="pt-PT" sz="2800" dirty="0"/>
              <a:t>hipótese de escolher entre </a:t>
            </a:r>
            <a:r>
              <a:rPr lang="pt-PT" sz="2800" dirty="0" smtClean="0"/>
              <a:t>as soluções </a:t>
            </a:r>
            <a:r>
              <a:rPr lang="pt-PT" sz="2800" dirty="0"/>
              <a:t>possíveis. </a:t>
            </a:r>
            <a:r>
              <a:rPr lang="pt-PT" sz="2800" b="1" dirty="0">
                <a:solidFill>
                  <a:srgbClr val="0070C0"/>
                </a:solidFill>
                <a:latin typeface="Calibri" pitchFamily="34" charset="0"/>
              </a:rPr>
              <a:t>Ter</a:t>
            </a:r>
            <a:r>
              <a:rPr lang="pt-PT" sz="2800" dirty="0"/>
              <a:t> </a:t>
            </a:r>
            <a:r>
              <a:rPr lang="pt-PT" sz="2800" b="1" dirty="0" smtClean="0">
                <a:solidFill>
                  <a:srgbClr val="0070C0"/>
                </a:solidFill>
                <a:latin typeface="Calibri" pitchFamily="34" charset="0"/>
              </a:rPr>
              <a:t>Escolha / Voz Ativa</a:t>
            </a:r>
            <a:endParaRPr lang="pt-PT" sz="2800" dirty="0" smtClean="0"/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PT" sz="2800" dirty="0" smtClean="0"/>
              <a:t>Avaliar </a:t>
            </a:r>
            <a:r>
              <a:rPr lang="pt-PT" sz="2800" dirty="0"/>
              <a:t>adaptação </a:t>
            </a:r>
            <a:r>
              <a:rPr lang="pt-PT" sz="2800" dirty="0" smtClean="0"/>
              <a:t>para </a:t>
            </a:r>
            <a:r>
              <a:rPr lang="pt-PT" sz="2800" dirty="0"/>
              <a:t>verificar se resulta </a:t>
            </a:r>
            <a:r>
              <a:rPr lang="pt-PT" sz="2800" dirty="0" smtClean="0"/>
              <a:t>e </a:t>
            </a:r>
            <a:r>
              <a:rPr lang="pt-PT" sz="2800" dirty="0"/>
              <a:t>se justifica </a:t>
            </a:r>
            <a:r>
              <a:rPr lang="pt-PT" sz="2800" dirty="0" smtClean="0"/>
              <a:t>de acordo com </a:t>
            </a:r>
            <a:r>
              <a:rPr lang="pt-PT" sz="2800" dirty="0"/>
              <a:t>a evolução do aluno / </a:t>
            </a:r>
            <a:r>
              <a:rPr lang="pt-PT" sz="2800" dirty="0" smtClean="0"/>
              <a:t>atleta. </a:t>
            </a:r>
            <a:r>
              <a:rPr lang="pt-PT" sz="2800" b="1" dirty="0">
                <a:solidFill>
                  <a:srgbClr val="0070C0"/>
                </a:solidFill>
                <a:latin typeface="Calibri" pitchFamily="34" charset="0"/>
              </a:rPr>
              <a:t>Ter</a:t>
            </a:r>
            <a:r>
              <a:rPr lang="pt-PT" sz="2800" dirty="0" smtClean="0"/>
              <a:t> </a:t>
            </a:r>
            <a:r>
              <a:rPr lang="pt-PT" sz="2800" b="1" dirty="0" smtClean="0">
                <a:solidFill>
                  <a:srgbClr val="0070C0"/>
                </a:solidFill>
                <a:latin typeface="Calibri" pitchFamily="34" charset="0"/>
              </a:rPr>
              <a:t>Competência</a:t>
            </a:r>
            <a:r>
              <a:rPr lang="pt-PT" sz="2800" dirty="0" smtClean="0"/>
              <a:t> </a:t>
            </a:r>
          </a:p>
          <a:p>
            <a:pPr lvl="0">
              <a:lnSpc>
                <a:spcPct val="120000"/>
              </a:lnSpc>
            </a:pPr>
            <a:r>
              <a:rPr lang="pt-PT" b="1" dirty="0" smtClean="0">
                <a:latin typeface="Calibri" pitchFamily="34" charset="0"/>
              </a:rPr>
              <a:t>	</a:t>
            </a:r>
            <a:r>
              <a:rPr lang="pt-PT" sz="2400" b="1" dirty="0" smtClean="0">
                <a:latin typeface="Calibri" pitchFamily="34" charset="0"/>
              </a:rPr>
              <a:t>Dimensões </a:t>
            </a:r>
            <a:r>
              <a:rPr lang="pt-PT" sz="2400" b="1" dirty="0">
                <a:latin typeface="Calibri" pitchFamily="34" charset="0"/>
              </a:rPr>
              <a:t>de avaliação</a:t>
            </a:r>
            <a:r>
              <a:rPr lang="pt-PT" sz="2400" dirty="0">
                <a:latin typeface="Calibri" pitchFamily="34" charset="0"/>
              </a:rPr>
              <a:t>:</a:t>
            </a:r>
            <a:endParaRPr lang="en-GB" sz="2400" dirty="0">
              <a:latin typeface="Calibri" pitchFamily="34" charset="0"/>
            </a:endParaRPr>
          </a:p>
          <a:p>
            <a:pPr>
              <a:lnSpc>
                <a:spcPct val="120000"/>
              </a:lnSpc>
            </a:pPr>
            <a:r>
              <a:rPr lang="pt-PT" sz="2400" dirty="0">
                <a:latin typeface="Calibri" pitchFamily="34" charset="0"/>
              </a:rPr>
              <a:t>	- Nível de integração </a:t>
            </a:r>
            <a:r>
              <a:rPr lang="pt-PT" sz="2400" dirty="0">
                <a:solidFill>
                  <a:srgbClr val="0070C0"/>
                </a:solidFill>
                <a:latin typeface="Calibri" pitchFamily="34" charset="0"/>
              </a:rPr>
              <a:t>(tempo de permanência com os outros)</a:t>
            </a:r>
            <a:endParaRPr lang="en-GB" sz="2400" dirty="0">
              <a:solidFill>
                <a:srgbClr val="0070C0"/>
              </a:solidFill>
              <a:latin typeface="Calibri" pitchFamily="34" charset="0"/>
            </a:endParaRPr>
          </a:p>
          <a:p>
            <a:pPr>
              <a:lnSpc>
                <a:spcPct val="120000"/>
              </a:lnSpc>
            </a:pPr>
            <a:r>
              <a:rPr lang="pt-PT" sz="2400" dirty="0">
                <a:latin typeface="Calibri" pitchFamily="34" charset="0"/>
              </a:rPr>
              <a:t>	- Nível de participação </a:t>
            </a:r>
            <a:r>
              <a:rPr lang="pt-PT" sz="2400" dirty="0">
                <a:solidFill>
                  <a:srgbClr val="0070C0"/>
                </a:solidFill>
                <a:latin typeface="Calibri" pitchFamily="34" charset="0"/>
              </a:rPr>
              <a:t>( </a:t>
            </a:r>
            <a:r>
              <a:rPr lang="pt-PT" sz="2400" dirty="0" smtClean="0">
                <a:solidFill>
                  <a:srgbClr val="0070C0"/>
                </a:solidFill>
                <a:latin typeface="Calibri" pitchFamily="34" charset="0"/>
              </a:rPr>
              <a:t>nº </a:t>
            </a:r>
            <a:r>
              <a:rPr lang="pt-PT" sz="2400" dirty="0">
                <a:solidFill>
                  <a:srgbClr val="0070C0"/>
                </a:solidFill>
                <a:latin typeface="Calibri" pitchFamily="34" charset="0"/>
              </a:rPr>
              <a:t>de atividades em que participa </a:t>
            </a:r>
            <a:r>
              <a:rPr lang="pt-PT" sz="2400" dirty="0" smtClean="0">
                <a:solidFill>
                  <a:srgbClr val="0070C0"/>
                </a:solidFill>
                <a:latin typeface="Calibri" pitchFamily="34" charset="0"/>
              </a:rPr>
              <a:t>e </a:t>
            </a:r>
            <a:r>
              <a:rPr lang="pt-PT" sz="2400" dirty="0">
                <a:solidFill>
                  <a:srgbClr val="0070C0"/>
                </a:solidFill>
                <a:latin typeface="Calibri" pitchFamily="34" charset="0"/>
              </a:rPr>
              <a:t>tipo de </a:t>
            </a:r>
            <a:r>
              <a:rPr lang="pt-PT" sz="2400" dirty="0" smtClean="0">
                <a:solidFill>
                  <a:srgbClr val="0070C0"/>
                </a:solidFill>
                <a:latin typeface="Calibri" pitchFamily="34" charset="0"/>
              </a:rPr>
              <a:t>interação que estabelece </a:t>
            </a:r>
            <a:r>
              <a:rPr lang="pt-PT" sz="2400" dirty="0">
                <a:solidFill>
                  <a:srgbClr val="0070C0"/>
                </a:solidFill>
                <a:latin typeface="Calibri" pitchFamily="34" charset="0"/>
              </a:rPr>
              <a:t>com os </a:t>
            </a:r>
            <a:r>
              <a:rPr lang="pt-PT" sz="2400" dirty="0" smtClean="0">
                <a:solidFill>
                  <a:srgbClr val="0070C0"/>
                </a:solidFill>
                <a:latin typeface="Calibri" pitchFamily="34" charset="0"/>
              </a:rPr>
              <a:t>outros)</a:t>
            </a:r>
            <a:endParaRPr lang="en-GB" sz="2400" dirty="0">
              <a:solidFill>
                <a:srgbClr val="0070C0"/>
              </a:solidFill>
              <a:latin typeface="Calibri" pitchFamily="34" charset="0"/>
            </a:endParaRPr>
          </a:p>
          <a:p>
            <a:pPr>
              <a:lnSpc>
                <a:spcPct val="120000"/>
              </a:lnSpc>
            </a:pPr>
            <a:r>
              <a:rPr lang="pt-PT" sz="2400" dirty="0">
                <a:latin typeface="Calibri" pitchFamily="34" charset="0"/>
              </a:rPr>
              <a:t>	- Intensidade </a:t>
            </a:r>
            <a:r>
              <a:rPr lang="pt-PT" sz="2400" dirty="0" smtClean="0">
                <a:latin typeface="Calibri" pitchFamily="34" charset="0"/>
              </a:rPr>
              <a:t>e tempo de apoio </a:t>
            </a:r>
            <a:r>
              <a:rPr lang="pt-PT" sz="2400" dirty="0" smtClean="0">
                <a:solidFill>
                  <a:srgbClr val="0070C0"/>
                </a:solidFill>
                <a:latin typeface="Calibri" pitchFamily="34" charset="0"/>
              </a:rPr>
              <a:t>(frequência e duração </a:t>
            </a:r>
            <a:r>
              <a:rPr lang="pt-PT" sz="2400" dirty="0">
                <a:solidFill>
                  <a:srgbClr val="0070C0"/>
                </a:solidFill>
                <a:latin typeface="Calibri" pitchFamily="34" charset="0"/>
              </a:rPr>
              <a:t>/ período tempo  de apoio)</a:t>
            </a:r>
            <a:r>
              <a:rPr lang="en-GB" sz="2400" dirty="0" smtClean="0">
                <a:latin typeface="Calibri" pitchFamily="34" charset="0"/>
              </a:rPr>
              <a:t>.</a:t>
            </a:r>
            <a:endParaRPr lang="pt-PT" sz="2800" dirty="0" smtClean="0"/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PT" sz="2800" dirty="0"/>
              <a:t>O </a:t>
            </a:r>
            <a:r>
              <a:rPr lang="pt-PT" sz="2800" dirty="0" smtClean="0"/>
              <a:t>planeamento deve conter </a:t>
            </a:r>
            <a:r>
              <a:rPr lang="pt-PT" sz="2800" dirty="0" smtClean="0"/>
              <a:t>as </a:t>
            </a:r>
            <a:r>
              <a:rPr lang="pt-PT" sz="2800" dirty="0"/>
              <a:t>adaptações efetuadas na unidade de </a:t>
            </a:r>
            <a:r>
              <a:rPr lang="pt-PT" sz="2800" dirty="0" smtClean="0"/>
              <a:t>ensino</a:t>
            </a: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27154057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ângulo 28">
            <a:extLst>
              <a:ext uri="{FF2B5EF4-FFF2-40B4-BE49-F238E27FC236}">
                <a16:creationId xmlns:a16="http://schemas.microsoft.com/office/drawing/2014/main" id="{978780AE-A10F-4AF9-85A7-587D58892444}"/>
              </a:ext>
            </a:extLst>
          </p:cNvPr>
          <p:cNvSpPr/>
          <p:nvPr/>
        </p:nvSpPr>
        <p:spPr>
          <a:xfrm flipV="1">
            <a:off x="58995" y="862790"/>
            <a:ext cx="12133005" cy="457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 dirty="0"/>
          </a:p>
        </p:txBody>
      </p:sp>
      <p:pic>
        <p:nvPicPr>
          <p:cNvPr id="44" name="Imagem 43">
            <a:extLst>
              <a:ext uri="{FF2B5EF4-FFF2-40B4-BE49-F238E27FC236}">
                <a16:creationId xmlns:a16="http://schemas.microsoft.com/office/drawing/2014/main" id="{7237C05B-1FE9-4B26-BD70-6FB8FA569F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06" y="192596"/>
            <a:ext cx="1245831" cy="643210"/>
          </a:xfrm>
          <a:prstGeom prst="rect">
            <a:avLst/>
          </a:prstGeom>
        </p:spPr>
      </p:pic>
      <p:pic>
        <p:nvPicPr>
          <p:cNvPr id="45" name="Picture 2">
            <a:extLst>
              <a:ext uri="{FF2B5EF4-FFF2-40B4-BE49-F238E27FC236}">
                <a16:creationId xmlns:a16="http://schemas.microsoft.com/office/drawing/2014/main" id="{8A1BFABD-C5A5-4B74-868E-C85E046AA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C3E9D3"/>
              </a:clrFrom>
              <a:clrTo>
                <a:srgbClr val="C3E9D3">
                  <a:alpha val="0"/>
                </a:srgbClr>
              </a:clrTo>
            </a:clrChange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5337" y="237380"/>
            <a:ext cx="350829" cy="450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3">
            <a:extLst>
              <a:ext uri="{FF2B5EF4-FFF2-40B4-BE49-F238E27FC236}">
                <a16:creationId xmlns:a16="http://schemas.microsoft.com/office/drawing/2014/main" id="{DB3CEB88-A7E9-4099-AF27-1A5F70B20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C3E9D3"/>
              </a:clrFrom>
              <a:clrTo>
                <a:srgbClr val="C3E9D3">
                  <a:alpha val="0"/>
                </a:srgbClr>
              </a:clrTo>
            </a:clrChange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076" y="204750"/>
            <a:ext cx="766729" cy="585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822937" y="243749"/>
            <a:ext cx="7250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>
                <a:solidFill>
                  <a:srgbClr val="0070C0"/>
                </a:solidFill>
              </a:rPr>
              <a:t>Perfis funcionais e Desempenho</a:t>
            </a:r>
            <a:endParaRPr lang="pt-PT" sz="3600" b="1" dirty="0">
              <a:solidFill>
                <a:srgbClr val="0070C0"/>
              </a:solidFill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11484349" y="453660"/>
            <a:ext cx="67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/>
              <a:t>LMP </a:t>
            </a:r>
            <a:r>
              <a:rPr lang="pt-PT" sz="1200" dirty="0" smtClean="0"/>
              <a:t>19</a:t>
            </a:r>
            <a:endParaRPr lang="pt-PT" sz="12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858072"/>
              </p:ext>
            </p:extLst>
          </p:nvPr>
        </p:nvGraphicFramePr>
        <p:xfrm>
          <a:off x="490406" y="1258915"/>
          <a:ext cx="11060732" cy="528632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769347">
                  <a:extLst>
                    <a:ext uri="{9D8B030D-6E8A-4147-A177-3AD203B41FA5}">
                      <a16:colId xmlns:a16="http://schemas.microsoft.com/office/drawing/2014/main" val="1181276825"/>
                    </a:ext>
                  </a:extLst>
                </a:gridCol>
                <a:gridCol w="6291385">
                  <a:extLst>
                    <a:ext uri="{9D8B030D-6E8A-4147-A177-3AD203B41FA5}">
                      <a16:colId xmlns:a16="http://schemas.microsoft.com/office/drawing/2014/main" val="3198779616"/>
                    </a:ext>
                  </a:extLst>
                </a:gridCol>
              </a:tblGrid>
              <a:tr h="8972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Perfis funcionais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t-PT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Movimentos fundamentais</a:t>
                      </a:r>
                      <a:endParaRPr lang="pt-PT" sz="28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407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400" b="1" kern="1200" noProof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Cegas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rowSpan="6">
                  <a:txBody>
                    <a:bodyPr/>
                    <a:lstStyle/>
                    <a:p>
                      <a:r>
                        <a:rPr lang="pt-PT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Estabilidade e equilíbrio </a:t>
                      </a:r>
                      <a:r>
                        <a:rPr lang="pt-PT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manutenção duma posição, a mudança de uma para outra posição, a mudança de posição dumas partes do corpo em relação a outras a sua </a:t>
                      </a:r>
                      <a:r>
                        <a:rPr lang="pt-PT" sz="2400" b="0" dirty="0" smtClean="0">
                          <a:solidFill>
                            <a:schemeClr val="tx1"/>
                          </a:solidFill>
                        </a:rPr>
                        <a:t>Orientação no espaço </a:t>
                      </a:r>
                      <a:r>
                        <a:rPr lang="pt-PT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 o equilíbrio </a:t>
                      </a:r>
                      <a:endParaRPr lang="pt-PT" sz="24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pt-PT" sz="2400" b="1" strike="noStrike" dirty="0" smtClean="0">
                          <a:solidFill>
                            <a:schemeClr val="tx1"/>
                          </a:solidFill>
                        </a:rPr>
                        <a:t>Locomotores </a:t>
                      </a:r>
                      <a:r>
                        <a:rPr lang="pt-PT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andar, subir e descer, correr, saltar, etc. em pé ou em cadeira de rodas</a:t>
                      </a:r>
                      <a:endParaRPr lang="pt-PT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Manipulação</a:t>
                      </a:r>
                      <a:r>
                        <a:rPr lang="pt-PT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controlo dos objetos usando mãos, pés, ou qualquer outra parte do corpo. Inclui agarrar, lançar, receber, pontapear, bater e / ou conduzir de um lugar para outro um objeto</a:t>
                      </a:r>
                      <a:endParaRPr lang="pt-PT" sz="1800" b="1" strike="sngStrik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695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400" b="1" kern="1200" noProof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Baixa visão</a:t>
                      </a:r>
                      <a:endParaRPr lang="pt-PT" sz="2400" b="1" kern="1200" noProof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5501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400" b="1" kern="1200" noProof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Intelectual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952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24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Alterações nos membros superiores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865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4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Alterações nos membros inferiores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287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4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Controlo do tronco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237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92349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ângulo 28">
            <a:extLst>
              <a:ext uri="{FF2B5EF4-FFF2-40B4-BE49-F238E27FC236}">
                <a16:creationId xmlns:a16="http://schemas.microsoft.com/office/drawing/2014/main" id="{978780AE-A10F-4AF9-85A7-587D58892444}"/>
              </a:ext>
            </a:extLst>
          </p:cNvPr>
          <p:cNvSpPr/>
          <p:nvPr/>
        </p:nvSpPr>
        <p:spPr>
          <a:xfrm flipV="1">
            <a:off x="58995" y="862790"/>
            <a:ext cx="12133005" cy="457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 dirty="0"/>
          </a:p>
        </p:txBody>
      </p:sp>
      <p:pic>
        <p:nvPicPr>
          <p:cNvPr id="44" name="Imagem 43">
            <a:extLst>
              <a:ext uri="{FF2B5EF4-FFF2-40B4-BE49-F238E27FC236}">
                <a16:creationId xmlns:a16="http://schemas.microsoft.com/office/drawing/2014/main" id="{7237C05B-1FE9-4B26-BD70-6FB8FA569F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31" y="112409"/>
            <a:ext cx="1245831" cy="643210"/>
          </a:xfrm>
          <a:prstGeom prst="rect">
            <a:avLst/>
          </a:prstGeom>
        </p:spPr>
      </p:pic>
      <p:pic>
        <p:nvPicPr>
          <p:cNvPr id="45" name="Picture 2">
            <a:extLst>
              <a:ext uri="{FF2B5EF4-FFF2-40B4-BE49-F238E27FC236}">
                <a16:creationId xmlns:a16="http://schemas.microsoft.com/office/drawing/2014/main" id="{8A1BFABD-C5A5-4B74-868E-C85E046AA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C3E9D3"/>
              </a:clrFrom>
              <a:clrTo>
                <a:srgbClr val="C3E9D3">
                  <a:alpha val="0"/>
                </a:srgbClr>
              </a:clrTo>
            </a:clrChange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257" y="61916"/>
            <a:ext cx="455939" cy="58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3">
            <a:extLst>
              <a:ext uri="{FF2B5EF4-FFF2-40B4-BE49-F238E27FC236}">
                <a16:creationId xmlns:a16="http://schemas.microsoft.com/office/drawing/2014/main" id="{DB3CEB88-A7E9-4099-AF27-1A5F70B20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C3E9D3"/>
              </a:clrFrom>
              <a:clrTo>
                <a:srgbClr val="C3E9D3">
                  <a:alpha val="0"/>
                </a:srgbClr>
              </a:clrTo>
            </a:clrChange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730" y="48808"/>
            <a:ext cx="766729" cy="585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296A99E-801D-4E1D-ADBB-68039F384CB2}"/>
              </a:ext>
            </a:extLst>
          </p:cNvPr>
          <p:cNvSpPr txBox="1"/>
          <p:nvPr/>
        </p:nvSpPr>
        <p:spPr>
          <a:xfrm>
            <a:off x="5666154" y="914983"/>
            <a:ext cx="605144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2400" b="1" dirty="0" smtClean="0"/>
          </a:p>
          <a:p>
            <a:r>
              <a:rPr lang="pt-PT" sz="2400" b="1" dirty="0" smtClean="0"/>
              <a:t>Sumário</a:t>
            </a:r>
            <a:endParaRPr lang="pt-PT" sz="2400" b="1" dirty="0"/>
          </a:p>
          <a:p>
            <a:endParaRPr lang="pt-PT" sz="1100" b="1" dirty="0" smtClean="0"/>
          </a:p>
          <a:p>
            <a:r>
              <a:rPr lang="pt-PT" sz="2400" b="1" dirty="0" smtClean="0"/>
              <a:t>1- </a:t>
            </a:r>
            <a:r>
              <a:rPr lang="pt-PT" sz="2400" b="1" dirty="0"/>
              <a:t> </a:t>
            </a:r>
            <a:r>
              <a:rPr lang="pt-PT" sz="2400" b="1" dirty="0" smtClean="0"/>
              <a:t>Inclusão e participação no Desporto das pessoas com deficiência </a:t>
            </a:r>
            <a:r>
              <a:rPr lang="pt-PT" sz="2400" i="1" dirty="0">
                <a:solidFill>
                  <a:schemeClr val="accent1"/>
                </a:solidFill>
              </a:rPr>
              <a:t>A inclusão como estratégia de </a:t>
            </a:r>
            <a:r>
              <a:rPr lang="pt-PT" sz="2400" i="1" dirty="0" smtClean="0">
                <a:solidFill>
                  <a:schemeClr val="accent1"/>
                </a:solidFill>
              </a:rPr>
              <a:t>participação. </a:t>
            </a:r>
            <a:r>
              <a:rPr lang="pt-PT" sz="2400" i="1" dirty="0">
                <a:solidFill>
                  <a:schemeClr val="accent1"/>
                </a:solidFill>
              </a:rPr>
              <a:t>Conceito </a:t>
            </a:r>
            <a:r>
              <a:rPr lang="pt-PT" sz="2400" i="1" dirty="0" smtClean="0">
                <a:solidFill>
                  <a:schemeClr val="accent1"/>
                </a:solidFill>
              </a:rPr>
              <a:t>de desporto e de desporto adaptado. </a:t>
            </a:r>
          </a:p>
          <a:p>
            <a:r>
              <a:rPr lang="pt-PT" sz="2400" b="1" dirty="0" smtClean="0"/>
              <a:t>2- A adaptação como estratégia de criação de oportunidades de aprendizagem</a:t>
            </a:r>
            <a:endParaRPr lang="pt-PT" sz="2400" i="1" dirty="0" smtClean="0">
              <a:solidFill>
                <a:srgbClr val="0070C0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PT" sz="2400" i="1" dirty="0" smtClean="0">
                <a:solidFill>
                  <a:srgbClr val="0070C0"/>
                </a:solidFill>
              </a:rPr>
              <a:t>Igualdade e equidade de participação. O direito ao acesso e ao sucesso na aprendizagem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PT" sz="2400" b="1" dirty="0" smtClean="0"/>
              <a:t>3-</a:t>
            </a:r>
            <a:r>
              <a:rPr lang="pt-PT" sz="2400" dirty="0" smtClean="0"/>
              <a:t>  </a:t>
            </a:r>
            <a:r>
              <a:rPr lang="pt-PT" sz="2400" b="1" dirty="0" smtClean="0"/>
              <a:t>O modelo de Adaptação - CRIE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PT" sz="2400" i="1" dirty="0" smtClean="0">
                <a:solidFill>
                  <a:srgbClr val="0070C0"/>
                </a:solidFill>
              </a:rPr>
              <a:t>      Contexto, Regras, Instrução, Equipamento. Sua aplicação no </a:t>
            </a:r>
            <a:r>
              <a:rPr lang="pt-PT" sz="2400" i="1" dirty="0">
                <a:solidFill>
                  <a:srgbClr val="0070C0"/>
                </a:solidFill>
              </a:rPr>
              <a:t>desporto </a:t>
            </a:r>
            <a:r>
              <a:rPr lang="pt-PT" sz="2400" i="1" dirty="0" smtClean="0">
                <a:solidFill>
                  <a:srgbClr val="0070C0"/>
                </a:solidFill>
              </a:rPr>
              <a:t>escolar e na EF.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PT" sz="2400" b="1" dirty="0" smtClean="0"/>
              <a:t>4- Exemplos de adaptação</a:t>
            </a:r>
            <a:endParaRPr lang="pt-PT" sz="2400" b="1" dirty="0" smtClean="0">
              <a:solidFill>
                <a:schemeClr val="accent1"/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0" y="1243273"/>
            <a:ext cx="5091343" cy="5922504"/>
            <a:chOff x="58995" y="1330445"/>
            <a:chExt cx="4887866" cy="5922504"/>
          </a:xfrm>
        </p:grpSpPr>
        <p:pic>
          <p:nvPicPr>
            <p:cNvPr id="40" name="pasted-image.pdf"/>
            <p:cNvPicPr>
              <a:picLocks noChangeAspect="1"/>
            </p:cNvPicPr>
            <p:nvPr/>
          </p:nvPicPr>
          <p:blipFill>
            <a:blip r:embed="rId7">
              <a:extLst/>
            </a:blip>
            <a:srcRect/>
            <a:stretch>
              <a:fillRect/>
            </a:stretch>
          </p:blipFill>
          <p:spPr>
            <a:xfrm>
              <a:off x="58995" y="1330445"/>
              <a:ext cx="4696137" cy="4775388"/>
            </a:xfrm>
            <a:prstGeom prst="rect">
              <a:avLst/>
            </a:prstGeom>
          </p:spPr>
        </p:pic>
        <p:sp>
          <p:nvSpPr>
            <p:cNvPr id="2" name="CaixaDeTexto 1"/>
            <p:cNvSpPr txBox="1"/>
            <p:nvPr/>
          </p:nvSpPr>
          <p:spPr>
            <a:xfrm>
              <a:off x="508819" y="6268064"/>
              <a:ext cx="4438042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000" i="1" dirty="0" smtClean="0">
                  <a:solidFill>
                    <a:srgbClr val="0070C0"/>
                  </a:solidFill>
                </a:rPr>
                <a:t>Desporto Adaptado</a:t>
              </a:r>
            </a:p>
            <a:p>
              <a:pPr algn="ctr"/>
              <a:r>
                <a:rPr lang="pt-PT" sz="2000" i="1" dirty="0" smtClean="0">
                  <a:solidFill>
                    <a:srgbClr val="0070C0"/>
                  </a:solidFill>
                </a:rPr>
                <a:t>Incluir para participar e aprender</a:t>
              </a:r>
              <a:endParaRPr lang="pt-PT" sz="2000" i="1" dirty="0">
                <a:solidFill>
                  <a:srgbClr val="0070C0"/>
                </a:solidFill>
              </a:endParaRPr>
            </a:p>
            <a:p>
              <a:endParaRPr lang="pt-PT" dirty="0"/>
            </a:p>
          </p:txBody>
        </p:sp>
      </p:grpSp>
      <p:sp>
        <p:nvSpPr>
          <p:cNvPr id="10" name="CaixaDeTexto 9"/>
          <p:cNvSpPr txBox="1"/>
          <p:nvPr/>
        </p:nvSpPr>
        <p:spPr>
          <a:xfrm>
            <a:off x="11255187" y="341354"/>
            <a:ext cx="574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/>
              <a:t>LMP 2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3367140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ângulo 28">
            <a:extLst>
              <a:ext uri="{FF2B5EF4-FFF2-40B4-BE49-F238E27FC236}">
                <a16:creationId xmlns:a16="http://schemas.microsoft.com/office/drawing/2014/main" id="{978780AE-A10F-4AF9-85A7-587D58892444}"/>
              </a:ext>
            </a:extLst>
          </p:cNvPr>
          <p:cNvSpPr/>
          <p:nvPr/>
        </p:nvSpPr>
        <p:spPr>
          <a:xfrm flipV="1">
            <a:off x="0" y="942403"/>
            <a:ext cx="12133005" cy="457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 dirty="0"/>
          </a:p>
        </p:txBody>
      </p:sp>
      <p:pic>
        <p:nvPicPr>
          <p:cNvPr id="44" name="Imagem 43">
            <a:extLst>
              <a:ext uri="{FF2B5EF4-FFF2-40B4-BE49-F238E27FC236}">
                <a16:creationId xmlns:a16="http://schemas.microsoft.com/office/drawing/2014/main" id="{7237C05B-1FE9-4B26-BD70-6FB8FA569F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70" y="146954"/>
            <a:ext cx="1245831" cy="643210"/>
          </a:xfrm>
          <a:prstGeom prst="rect">
            <a:avLst/>
          </a:prstGeom>
        </p:spPr>
      </p:pic>
      <p:pic>
        <p:nvPicPr>
          <p:cNvPr id="45" name="Picture 2">
            <a:extLst>
              <a:ext uri="{FF2B5EF4-FFF2-40B4-BE49-F238E27FC236}">
                <a16:creationId xmlns:a16="http://schemas.microsoft.com/office/drawing/2014/main" id="{8A1BFABD-C5A5-4B74-868E-C85E046AA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C3E9D3"/>
              </a:clrFrom>
              <a:clrTo>
                <a:srgbClr val="C3E9D3">
                  <a:alpha val="0"/>
                </a:srgbClr>
              </a:clrTo>
            </a:clrChange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452" y="199131"/>
            <a:ext cx="455939" cy="58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3">
            <a:extLst>
              <a:ext uri="{FF2B5EF4-FFF2-40B4-BE49-F238E27FC236}">
                <a16:creationId xmlns:a16="http://schemas.microsoft.com/office/drawing/2014/main" id="{DB3CEB88-A7E9-4099-AF27-1A5F70B20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C3E9D3"/>
              </a:clrFrom>
              <a:clrTo>
                <a:srgbClr val="C3E9D3">
                  <a:alpha val="0"/>
                </a:srgbClr>
              </a:clrTo>
            </a:clrChange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786" y="205073"/>
            <a:ext cx="766729" cy="585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344673" y="106029"/>
            <a:ext cx="7378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altLang="pt-PT" sz="3600" b="1" dirty="0">
                <a:solidFill>
                  <a:srgbClr val="0070C0"/>
                </a:solidFill>
              </a:rPr>
              <a:t>Exigências da Atividade</a:t>
            </a:r>
            <a:endParaRPr lang="pt-PT" sz="3600" b="1" dirty="0">
              <a:solidFill>
                <a:srgbClr val="0070C0"/>
              </a:solidFill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11376329" y="501374"/>
            <a:ext cx="756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/>
              <a:t>LMP </a:t>
            </a:r>
            <a:r>
              <a:rPr lang="pt-PT" sz="1200" dirty="0" smtClean="0"/>
              <a:t>20</a:t>
            </a:r>
            <a:endParaRPr lang="pt-PT" sz="1200" dirty="0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03738" y="1290651"/>
            <a:ext cx="44196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PT" altLang="pt-PT" sz="2400" dirty="0">
                <a:solidFill>
                  <a:srgbClr val="0070C0"/>
                </a:solidFill>
                <a:latin typeface="Arial" charset="0"/>
              </a:rPr>
              <a:t>Plano Cognitivo</a:t>
            </a:r>
          </a:p>
          <a:p>
            <a:pPr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pt-PT" altLang="pt-PT" sz="2400" dirty="0">
                <a:latin typeface="Arial" charset="0"/>
              </a:rPr>
              <a:t>Complexidade das regras</a:t>
            </a:r>
          </a:p>
          <a:p>
            <a:pPr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pt-PT" altLang="pt-PT" sz="2400" dirty="0">
                <a:latin typeface="Arial" charset="0"/>
              </a:rPr>
              <a:t>Nível de estratégia</a:t>
            </a:r>
          </a:p>
          <a:p>
            <a:pPr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pt-PT" altLang="pt-PT" sz="2400" dirty="0">
                <a:latin typeface="Arial" charset="0"/>
              </a:rPr>
              <a:t>Nível de concentração</a:t>
            </a:r>
          </a:p>
          <a:p>
            <a:pPr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pt-PT" altLang="pt-PT" sz="2400" dirty="0">
                <a:latin typeface="Arial" charset="0"/>
              </a:rPr>
              <a:t>Competências académicas necessárias</a:t>
            </a:r>
          </a:p>
          <a:p>
            <a:pPr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pt-PT" altLang="pt-PT" sz="2400" dirty="0">
                <a:latin typeface="Arial" charset="0"/>
              </a:rPr>
              <a:t>Competências verbais necessárias</a:t>
            </a:r>
          </a:p>
          <a:p>
            <a:pPr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pt-PT" altLang="pt-PT" sz="2400" dirty="0">
                <a:latin typeface="Arial" charset="0"/>
              </a:rPr>
              <a:t>Conceitos de Direccionalidade necessários</a:t>
            </a:r>
          </a:p>
          <a:p>
            <a:pPr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pt-PT" altLang="pt-PT" sz="2400" dirty="0">
                <a:latin typeface="Arial" charset="0"/>
              </a:rPr>
              <a:t>Complexidade da Pontuação</a:t>
            </a:r>
          </a:p>
          <a:p>
            <a:pPr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pt-PT" altLang="pt-PT" sz="2400" dirty="0">
                <a:latin typeface="Arial" charset="0"/>
              </a:rPr>
              <a:t>Memória requerida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GB" altLang="pt-PT" sz="2400" dirty="0">
              <a:latin typeface="Arial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034137" y="1290651"/>
            <a:ext cx="5877169" cy="588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lang="pt-PT" altLang="pt-PT" sz="2400" dirty="0">
                <a:solidFill>
                  <a:srgbClr val="0070C0"/>
                </a:solidFill>
                <a:latin typeface="Arial" charset="0"/>
              </a:rPr>
              <a:t>Plano Motor e psico-motor</a:t>
            </a: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lang="pt-PT" altLang="pt-PT" sz="2400" dirty="0">
                <a:latin typeface="Arial" charset="0"/>
              </a:rPr>
              <a:t>1 </a:t>
            </a:r>
            <a:r>
              <a:rPr lang="pt-PT" altLang="pt-PT" sz="2200" dirty="0">
                <a:latin typeface="Arial" charset="0"/>
              </a:rPr>
              <a:t>Posição do </a:t>
            </a:r>
            <a:r>
              <a:rPr lang="pt-PT" altLang="pt-PT" sz="2200" dirty="0" smtClean="0">
                <a:latin typeface="Arial" charset="0"/>
              </a:rPr>
              <a:t>Corpo </a:t>
            </a: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lang="pt-PT" altLang="pt-PT" sz="2200" dirty="0" smtClean="0">
                <a:latin typeface="Arial" charset="0"/>
              </a:rPr>
              <a:t>2 </a:t>
            </a:r>
            <a:r>
              <a:rPr lang="pt-PT" altLang="pt-PT" sz="2200" dirty="0">
                <a:latin typeface="Arial" charset="0"/>
              </a:rPr>
              <a:t>Movimento </a:t>
            </a:r>
            <a:r>
              <a:rPr lang="pt-PT" altLang="pt-PT" sz="2200" dirty="0" smtClean="0">
                <a:latin typeface="Arial" charset="0"/>
              </a:rPr>
              <a:t>/ Padrão </a:t>
            </a:r>
            <a:r>
              <a:rPr lang="pt-PT" altLang="pt-PT" sz="2200" dirty="0">
                <a:latin typeface="Arial" charset="0"/>
              </a:rPr>
              <a:t>Motor </a:t>
            </a:r>
            <a:endParaRPr lang="pt-PT" altLang="pt-PT" sz="2200" dirty="0" smtClean="0">
              <a:latin typeface="Arial" charset="0"/>
            </a:endParaRP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lang="pt-PT" altLang="pt-PT" sz="2200" dirty="0" smtClean="0">
                <a:latin typeface="Arial" charset="0"/>
              </a:rPr>
              <a:t>    </a:t>
            </a:r>
            <a:r>
              <a:rPr lang="pt-PT" altLang="pt-PT" sz="2200" dirty="0" err="1" smtClean="0">
                <a:latin typeface="Arial" charset="0"/>
              </a:rPr>
              <a:t>ex</a:t>
            </a:r>
            <a:r>
              <a:rPr lang="pt-PT" altLang="pt-PT" sz="2200" dirty="0" smtClean="0">
                <a:latin typeface="Arial" charset="0"/>
              </a:rPr>
              <a:t>: lançar </a:t>
            </a:r>
            <a:r>
              <a:rPr lang="pt-PT" altLang="pt-PT" sz="2200" dirty="0">
                <a:latin typeface="Arial" charset="0"/>
              </a:rPr>
              <a:t>/agarrar a bola</a:t>
            </a: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lang="pt-PT" altLang="pt-PT" sz="2200" dirty="0">
                <a:latin typeface="Arial" charset="0"/>
              </a:rPr>
              <a:t>3 Aptidão Física requerida</a:t>
            </a:r>
          </a:p>
          <a:p>
            <a:pPr eaLnBrk="1" hangingPunct="1">
              <a:spcBef>
                <a:spcPct val="10000"/>
              </a:spcBef>
              <a:buClrTx/>
              <a:buSzTx/>
              <a:buFontTx/>
              <a:buNone/>
            </a:pPr>
            <a:r>
              <a:rPr lang="pt-PT" altLang="pt-PT" sz="2200" dirty="0">
                <a:latin typeface="Arial" charset="0"/>
              </a:rPr>
              <a:t>	a força</a:t>
            </a:r>
          </a:p>
          <a:p>
            <a:pPr eaLnBrk="1" hangingPunct="1">
              <a:spcBef>
                <a:spcPct val="10000"/>
              </a:spcBef>
              <a:buClrTx/>
              <a:buSzTx/>
              <a:buFontTx/>
              <a:buNone/>
            </a:pPr>
            <a:r>
              <a:rPr lang="pt-PT" altLang="pt-PT" sz="2200" dirty="0">
                <a:latin typeface="Arial" charset="0"/>
              </a:rPr>
              <a:t>	b </a:t>
            </a:r>
            <a:r>
              <a:rPr lang="pt-PT" altLang="pt-PT" sz="2200" dirty="0" err="1">
                <a:latin typeface="Arial" charset="0"/>
              </a:rPr>
              <a:t>cardio-vascular</a:t>
            </a:r>
            <a:endParaRPr lang="pt-PT" altLang="pt-PT" sz="2200" dirty="0">
              <a:latin typeface="Arial" charset="0"/>
            </a:endParaRPr>
          </a:p>
          <a:p>
            <a:pPr eaLnBrk="1" hangingPunct="1">
              <a:spcBef>
                <a:spcPct val="10000"/>
              </a:spcBef>
              <a:buClrTx/>
              <a:buSzTx/>
              <a:buFontTx/>
              <a:buNone/>
            </a:pPr>
            <a:r>
              <a:rPr lang="pt-PT" altLang="pt-PT" sz="2200" dirty="0">
                <a:latin typeface="Arial" charset="0"/>
              </a:rPr>
              <a:t>	c velocidade</a:t>
            </a:r>
          </a:p>
          <a:p>
            <a:pPr eaLnBrk="1" hangingPunct="1">
              <a:spcBef>
                <a:spcPct val="10000"/>
              </a:spcBef>
              <a:buClrTx/>
              <a:buSzTx/>
              <a:buFontTx/>
              <a:buNone/>
            </a:pPr>
            <a:r>
              <a:rPr lang="pt-PT" altLang="pt-PT" sz="2200" dirty="0">
                <a:latin typeface="Arial" charset="0"/>
              </a:rPr>
              <a:t>	d flexibilidade</a:t>
            </a:r>
          </a:p>
          <a:p>
            <a:pPr eaLnBrk="1" hangingPunct="1">
              <a:spcBef>
                <a:spcPct val="10000"/>
              </a:spcBef>
              <a:buClrTx/>
              <a:buSzTx/>
              <a:buFontTx/>
              <a:buNone/>
            </a:pPr>
            <a:r>
              <a:rPr lang="pt-PT" altLang="pt-PT" sz="2200" dirty="0">
                <a:latin typeface="Arial" charset="0"/>
              </a:rPr>
              <a:t>	e Agilidade</a:t>
            </a: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lang="pt-PT" altLang="pt-PT" sz="2200" dirty="0">
                <a:latin typeface="Arial" charset="0"/>
              </a:rPr>
              <a:t>4- Coordenação </a:t>
            </a:r>
            <a:r>
              <a:rPr lang="pt-PT" altLang="pt-PT" sz="2200" dirty="0" smtClean="0">
                <a:latin typeface="Arial" charset="0"/>
              </a:rPr>
              <a:t>/ </a:t>
            </a:r>
            <a:r>
              <a:rPr lang="pt-PT" altLang="pt-PT" sz="2200" dirty="0">
                <a:latin typeface="Arial" charset="0"/>
              </a:rPr>
              <a:t>controlo Corporal</a:t>
            </a: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lang="pt-PT" altLang="pt-PT" sz="2200" dirty="0">
                <a:latin typeface="Arial" charset="0"/>
              </a:rPr>
              <a:t>5- </a:t>
            </a:r>
            <a:r>
              <a:rPr lang="pt-PT" altLang="pt-PT" sz="2000" dirty="0">
                <a:latin typeface="Arial" charset="0"/>
              </a:rPr>
              <a:t>Tempo requerido </a:t>
            </a:r>
            <a:endParaRPr lang="pt-PT" altLang="pt-PT" sz="2000" dirty="0" smtClean="0">
              <a:latin typeface="Arial" charset="0"/>
            </a:endParaRP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lang="pt-PT" altLang="pt-PT" sz="2000" dirty="0" smtClean="0">
                <a:latin typeface="Arial" charset="0"/>
              </a:rPr>
              <a:t>6- </a:t>
            </a:r>
            <a:r>
              <a:rPr lang="pt-PT" altLang="pt-PT" sz="2200" dirty="0" smtClean="0">
                <a:latin typeface="Arial" charset="0"/>
              </a:rPr>
              <a:t>Informação sensorial requerida </a:t>
            </a:r>
          </a:p>
          <a:p>
            <a:pPr eaLnBrk="1" hangingPunct="1">
              <a:spcBef>
                <a:spcPct val="30000"/>
              </a:spcBef>
              <a:buClrTx/>
              <a:buSzTx/>
              <a:buNone/>
            </a:pPr>
            <a:endParaRPr lang="en-GB" altLang="pt-PT" sz="2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5393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ângulo 28">
            <a:extLst>
              <a:ext uri="{FF2B5EF4-FFF2-40B4-BE49-F238E27FC236}">
                <a16:creationId xmlns:a16="http://schemas.microsoft.com/office/drawing/2014/main" id="{978780AE-A10F-4AF9-85A7-587D58892444}"/>
              </a:ext>
            </a:extLst>
          </p:cNvPr>
          <p:cNvSpPr/>
          <p:nvPr/>
        </p:nvSpPr>
        <p:spPr>
          <a:xfrm flipV="1">
            <a:off x="0" y="942403"/>
            <a:ext cx="12133005" cy="457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 dirty="0"/>
          </a:p>
        </p:txBody>
      </p:sp>
      <p:pic>
        <p:nvPicPr>
          <p:cNvPr id="44" name="Imagem 43">
            <a:extLst>
              <a:ext uri="{FF2B5EF4-FFF2-40B4-BE49-F238E27FC236}">
                <a16:creationId xmlns:a16="http://schemas.microsoft.com/office/drawing/2014/main" id="{7237C05B-1FE9-4B26-BD70-6FB8FA569F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70" y="146954"/>
            <a:ext cx="1245831" cy="643210"/>
          </a:xfrm>
          <a:prstGeom prst="rect">
            <a:avLst/>
          </a:prstGeom>
        </p:spPr>
      </p:pic>
      <p:pic>
        <p:nvPicPr>
          <p:cNvPr id="45" name="Picture 2">
            <a:extLst>
              <a:ext uri="{FF2B5EF4-FFF2-40B4-BE49-F238E27FC236}">
                <a16:creationId xmlns:a16="http://schemas.microsoft.com/office/drawing/2014/main" id="{8A1BFABD-C5A5-4B74-868E-C85E046AA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C3E9D3"/>
              </a:clrFrom>
              <a:clrTo>
                <a:srgbClr val="C3E9D3">
                  <a:alpha val="0"/>
                </a:srgbClr>
              </a:clrTo>
            </a:clrChange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313" y="161046"/>
            <a:ext cx="455939" cy="58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3">
            <a:extLst>
              <a:ext uri="{FF2B5EF4-FFF2-40B4-BE49-F238E27FC236}">
                <a16:creationId xmlns:a16="http://schemas.microsoft.com/office/drawing/2014/main" id="{DB3CEB88-A7E9-4099-AF27-1A5F70B20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C3E9D3"/>
              </a:clrFrom>
              <a:clrTo>
                <a:srgbClr val="C3E9D3">
                  <a:alpha val="0"/>
                </a:srgbClr>
              </a:clrTo>
            </a:clrChange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3508" y="205073"/>
            <a:ext cx="766729" cy="585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344673" y="108865"/>
            <a:ext cx="7378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altLang="pt-PT" sz="3600" b="1" dirty="0">
                <a:solidFill>
                  <a:srgbClr val="0070C0"/>
                </a:solidFill>
              </a:rPr>
              <a:t>Exigências da Atividade</a:t>
            </a:r>
            <a:endParaRPr lang="pt-PT" sz="3600" b="1" dirty="0">
              <a:solidFill>
                <a:srgbClr val="0070C0"/>
              </a:solidFill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11376329" y="513165"/>
            <a:ext cx="756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/>
              <a:t>LMP </a:t>
            </a:r>
            <a:r>
              <a:rPr lang="pt-PT" sz="1200" dirty="0" smtClean="0"/>
              <a:t>21</a:t>
            </a:r>
            <a:endParaRPr lang="pt-PT" sz="1200" dirty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39615" y="1377461"/>
            <a:ext cx="4343400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PT" altLang="pt-PT" sz="2400" dirty="0" smtClean="0">
                <a:solidFill>
                  <a:srgbClr val="0070C0"/>
                </a:solidFill>
                <a:latin typeface="Arial" charset="0"/>
              </a:rPr>
              <a:t>Nível do Grupo</a:t>
            </a:r>
            <a:endParaRPr lang="pt-PT" altLang="pt-PT" sz="2400" dirty="0">
              <a:solidFill>
                <a:srgbClr val="0070C0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PT" altLang="pt-PT" sz="2400" dirty="0" smtClean="0">
                <a:latin typeface="Arial" charset="0"/>
              </a:rPr>
              <a:t>Nº </a:t>
            </a:r>
            <a:r>
              <a:rPr lang="pt-PT" altLang="pt-PT" sz="2400" dirty="0">
                <a:latin typeface="Arial" charset="0"/>
              </a:rPr>
              <a:t>de participantes necessário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PT" altLang="pt-PT" sz="2400" dirty="0">
                <a:latin typeface="Arial" charset="0"/>
              </a:rPr>
              <a:t>Tipos de interacção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PT" altLang="pt-PT" sz="2400" dirty="0">
                <a:latin typeface="Arial" charset="0"/>
              </a:rPr>
              <a:t>Tipos de Comunicação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PT" altLang="pt-PT" sz="2400" dirty="0">
                <a:latin typeface="Arial" charset="0"/>
              </a:rPr>
              <a:t>Tipo de liderança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PT" altLang="pt-PT" sz="2400" dirty="0">
                <a:latin typeface="Arial" charset="0"/>
              </a:rPr>
              <a:t>Tipo de cooperação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PT" altLang="pt-PT" sz="2400" dirty="0">
                <a:latin typeface="Arial" charset="0"/>
              </a:rPr>
              <a:t>Tipo de competição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PT" altLang="pt-PT" sz="2400" dirty="0">
                <a:latin typeface="Arial" charset="0"/>
              </a:rPr>
              <a:t>Tipo e quantidade de contacto físico requerido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pt-PT" altLang="pt-PT" sz="2400" dirty="0">
              <a:latin typeface="Arial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pt-PT" altLang="pt-PT" sz="2400" dirty="0">
              <a:latin typeface="Arial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GB" altLang="pt-PT" sz="2400" dirty="0">
              <a:latin typeface="Arial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377353" y="1377461"/>
            <a:ext cx="5067229" cy="336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pt-PT" altLang="pt-PT" sz="2400" dirty="0" smtClean="0">
                <a:solidFill>
                  <a:srgbClr val="0070C0"/>
                </a:solidFill>
                <a:latin typeface="Arial" charset="0"/>
              </a:rPr>
              <a:t>Nível do Espaço e do Equipamento</a:t>
            </a:r>
            <a:endParaRPr lang="pt-PT" altLang="pt-PT" sz="2400" dirty="0">
              <a:solidFill>
                <a:srgbClr val="0070C0"/>
              </a:solidFill>
              <a:latin typeface="Arial" charset="0"/>
            </a:endParaRP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pt-PT" altLang="pt-PT" sz="2400" dirty="0" smtClean="0">
                <a:latin typeface="Arial" charset="0"/>
              </a:rPr>
              <a:t> </a:t>
            </a:r>
            <a:r>
              <a:rPr lang="pt-PT" altLang="pt-PT" sz="2400" dirty="0" smtClean="0">
                <a:latin typeface="Arial" charset="0"/>
              </a:rPr>
              <a:t>- Acessibilidade </a:t>
            </a:r>
            <a:r>
              <a:rPr lang="pt-PT" altLang="pt-PT" sz="2400" dirty="0" smtClean="0">
                <a:latin typeface="Arial" charset="0"/>
              </a:rPr>
              <a:t>das Instalações (</a:t>
            </a:r>
            <a:r>
              <a:rPr lang="pt-PT" altLang="pt-PT" sz="2400" dirty="0" smtClean="0">
                <a:latin typeface="Arial" charset="0"/>
              </a:rPr>
              <a:t>ruído, </a:t>
            </a:r>
            <a:r>
              <a:rPr lang="pt-PT" altLang="pt-PT" sz="2400" dirty="0" smtClean="0">
                <a:latin typeface="Arial" charset="0"/>
              </a:rPr>
              <a:t>l</a:t>
            </a:r>
            <a:r>
              <a:rPr lang="pt-PT" altLang="pt-PT" sz="2400" dirty="0" smtClean="0">
                <a:latin typeface="Arial" charset="0"/>
              </a:rPr>
              <a:t>uz</a:t>
            </a:r>
            <a:r>
              <a:rPr lang="pt-PT" altLang="pt-PT" sz="2400" dirty="0" smtClean="0">
                <a:latin typeface="Arial" charset="0"/>
              </a:rPr>
              <a:t>, contraste figura-fundo, barreiras arquitetónicas no ginásio e balneários) </a:t>
            </a:r>
            <a:endParaRPr lang="pt-PT" altLang="pt-PT" sz="2400" dirty="0">
              <a:latin typeface="Arial" charset="0"/>
            </a:endParaRP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pt-PT" altLang="pt-PT" sz="2400" dirty="0">
                <a:latin typeface="Arial" charset="0"/>
              </a:rPr>
              <a:t>-</a:t>
            </a:r>
            <a:r>
              <a:rPr lang="pt-PT" altLang="pt-PT" sz="2400" dirty="0" smtClean="0">
                <a:latin typeface="Arial" charset="0"/>
              </a:rPr>
              <a:t> Equipamento </a:t>
            </a:r>
            <a:r>
              <a:rPr lang="pt-PT" altLang="pt-PT" sz="2400" dirty="0" smtClean="0">
                <a:latin typeface="Arial" charset="0"/>
              </a:rPr>
              <a:t>especifico adaptado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pt-PT" altLang="pt-PT" sz="2400" dirty="0" smtClean="0">
                <a:latin typeface="Arial" charset="0"/>
              </a:rPr>
              <a:t> </a:t>
            </a:r>
            <a:endParaRPr lang="en-GB" altLang="pt-PT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772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0"/>
            <a:ext cx="8229600" cy="720080"/>
          </a:xfrm>
        </p:spPr>
        <p:txBody>
          <a:bodyPr>
            <a:normAutofit/>
          </a:bodyPr>
          <a:lstStyle/>
          <a:p>
            <a:r>
              <a:rPr lang="pt-PT" dirty="0" smtClean="0"/>
              <a:t>Programa /Planeamento 2º Ciclo</a:t>
            </a:r>
            <a:endParaRPr lang="pt-PT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603612" y="793167"/>
          <a:ext cx="7128792" cy="377851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82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2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2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21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9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 b="0" dirty="0">
                          <a:effectLst/>
                        </a:rPr>
                        <a:t>Jogos</a:t>
                      </a:r>
                      <a:endParaRPr lang="pt-PT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 b="0" dirty="0">
                          <a:effectLst/>
                        </a:rPr>
                        <a:t>Futebol</a:t>
                      </a:r>
                      <a:endParaRPr lang="pt-PT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 b="0" dirty="0">
                          <a:effectLst/>
                        </a:rPr>
                        <a:t>Jogos</a:t>
                      </a:r>
                      <a:endParaRPr lang="pt-PT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 b="0" dirty="0">
                          <a:effectLst/>
                        </a:rPr>
                        <a:t>Jogos </a:t>
                      </a:r>
                      <a:endParaRPr lang="pt-PT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Voleibol</a:t>
                      </a:r>
                      <a:endParaRPr lang="pt-PT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Gin. Solo</a:t>
                      </a:r>
                      <a:endParaRPr lang="pt-PT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</a:rPr>
                        <a:t>Basquete</a:t>
                      </a:r>
                      <a:endParaRPr lang="pt-PT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Voleibol</a:t>
                      </a:r>
                      <a:endParaRPr lang="pt-P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>
                          <a:effectLst/>
                        </a:rPr>
                        <a:t>Atletismo</a:t>
                      </a:r>
                      <a:endParaRPr lang="pt-P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 dirty="0">
                          <a:effectLst/>
                        </a:rPr>
                        <a:t>Atletismo</a:t>
                      </a:r>
                      <a:endParaRPr lang="pt-PT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 dirty="0">
                          <a:effectLst/>
                        </a:rPr>
                        <a:t>Gin. </a:t>
                      </a:r>
                      <a:r>
                        <a:rPr lang="en-US" sz="2400" dirty="0" err="1" smtClean="0">
                          <a:effectLst/>
                        </a:rPr>
                        <a:t>Aparel</a:t>
                      </a:r>
                      <a:r>
                        <a:rPr lang="en-US" sz="2400" dirty="0" smtClean="0">
                          <a:effectLst/>
                        </a:rPr>
                        <a:t>.</a:t>
                      </a:r>
                      <a:endParaRPr lang="pt-PT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Gin. Solo</a:t>
                      </a:r>
                      <a:endParaRPr lang="pt-PT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9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 smtClean="0">
                          <a:effectLst/>
                        </a:rPr>
                        <a:t>Patinagem</a:t>
                      </a:r>
                      <a:endParaRPr lang="pt-P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 dirty="0" smtClean="0">
                          <a:effectLst/>
                        </a:rPr>
                        <a:t>Patinagem</a:t>
                      </a:r>
                      <a:endParaRPr lang="pt-PT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 dirty="0" smtClean="0">
                          <a:effectLst/>
                        </a:rPr>
                        <a:t>Patinagem</a:t>
                      </a:r>
                      <a:endParaRPr lang="pt-PT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 smtClean="0">
                          <a:effectLst/>
                        </a:rPr>
                        <a:t>Patinagem</a:t>
                      </a:r>
                      <a:endParaRPr lang="pt-PT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9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>
                          <a:effectLst/>
                        </a:rPr>
                        <a:t>Dança</a:t>
                      </a:r>
                      <a:endParaRPr lang="pt-P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 dirty="0">
                          <a:effectLst/>
                        </a:rPr>
                        <a:t>Dança</a:t>
                      </a:r>
                      <a:endParaRPr lang="pt-PT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>
                          <a:effectLst/>
                        </a:rPr>
                        <a:t>Dança</a:t>
                      </a:r>
                      <a:endParaRPr lang="pt-P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 dirty="0">
                          <a:effectLst/>
                        </a:rPr>
                        <a:t>Dança</a:t>
                      </a:r>
                      <a:endParaRPr lang="pt-PT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9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Gin. </a:t>
                      </a:r>
                      <a:r>
                        <a:rPr lang="en-US" sz="2400" dirty="0" err="1" smtClean="0">
                          <a:effectLst/>
                        </a:rPr>
                        <a:t>Ritmica</a:t>
                      </a:r>
                      <a:endParaRPr lang="pt-PT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 dirty="0">
                          <a:effectLst/>
                        </a:rPr>
                        <a:t>Natação</a:t>
                      </a:r>
                      <a:endParaRPr lang="pt-PT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>
                          <a:effectLst/>
                        </a:rPr>
                        <a:t>Orientação</a:t>
                      </a:r>
                      <a:endParaRPr lang="pt-P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 dirty="0">
                          <a:effectLst/>
                        </a:rPr>
                        <a:t>Gin. </a:t>
                      </a:r>
                      <a:r>
                        <a:rPr lang="pt-PT" sz="2400" dirty="0" err="1" smtClean="0">
                          <a:effectLst/>
                        </a:rPr>
                        <a:t>Ritmica</a:t>
                      </a:r>
                      <a:endParaRPr lang="pt-PT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63604" y="4581128"/>
            <a:ext cx="4896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categoria A – JOGOS</a:t>
            </a:r>
          </a:p>
          <a:p>
            <a:r>
              <a:rPr lang="pt-PT" dirty="0"/>
              <a:t>categoria B – FUT, VOL, BASQ, AND*</a:t>
            </a:r>
          </a:p>
          <a:p>
            <a:r>
              <a:rPr lang="en-US" dirty="0" err="1"/>
              <a:t>categoria</a:t>
            </a:r>
            <a:r>
              <a:rPr lang="en-US" dirty="0"/>
              <a:t> C – GIN SOL, GIN AP</a:t>
            </a:r>
            <a:endParaRPr lang="pt-PT" dirty="0"/>
          </a:p>
          <a:p>
            <a:r>
              <a:rPr lang="pt-PT" dirty="0"/>
              <a:t>categoria D – ATLETISMO</a:t>
            </a:r>
          </a:p>
          <a:p>
            <a:r>
              <a:rPr lang="pt-PT" dirty="0"/>
              <a:t>categoria E – PATINAGEM</a:t>
            </a:r>
          </a:p>
          <a:p>
            <a:r>
              <a:rPr lang="pt-PT" dirty="0"/>
              <a:t>categoria F – DANÇA</a:t>
            </a:r>
          </a:p>
          <a:p>
            <a:r>
              <a:rPr lang="pt-PT" dirty="0"/>
              <a:t>categoria G – OUTRAS (Orientação, Natação, etc.)</a:t>
            </a:r>
          </a:p>
          <a:p>
            <a:endParaRPr lang="pt-PT" dirty="0"/>
          </a:p>
        </p:txBody>
      </p:sp>
      <p:sp>
        <p:nvSpPr>
          <p:cNvPr id="5" name="TextBox 4"/>
          <p:cNvSpPr txBox="1"/>
          <p:nvPr/>
        </p:nvSpPr>
        <p:spPr>
          <a:xfrm>
            <a:off x="6560148" y="4581129"/>
            <a:ext cx="41399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Regras de selecção das matérias</a:t>
            </a:r>
            <a:endParaRPr lang="pt-PT" dirty="0"/>
          </a:p>
          <a:p>
            <a:r>
              <a:rPr lang="pt-PT" dirty="0"/>
              <a:t>- São seleccionadas as </a:t>
            </a:r>
            <a:r>
              <a:rPr lang="pt-PT" b="1" dirty="0"/>
              <a:t>6 “melhores matérias” </a:t>
            </a:r>
            <a:r>
              <a:rPr lang="pt-PT" dirty="0"/>
              <a:t>de cada aluno (onde o aluno revelou melhores níveis de interpretação).</a:t>
            </a:r>
          </a:p>
          <a:p>
            <a:r>
              <a:rPr lang="pt-PT" dirty="0"/>
              <a:t>- Só pode considerar-se para selecção </a:t>
            </a:r>
            <a:r>
              <a:rPr lang="pt-PT" b="1" dirty="0"/>
              <a:t>1 matéria de cada uma das categorias (A </a:t>
            </a:r>
            <a:r>
              <a:rPr lang="pt-PT" b="1" dirty="0" err="1"/>
              <a:t>a</a:t>
            </a:r>
            <a:r>
              <a:rPr lang="pt-PT" b="1" dirty="0"/>
              <a:t> G).</a:t>
            </a:r>
            <a:endParaRPr lang="pt-PT" dirty="0"/>
          </a:p>
        </p:txBody>
      </p:sp>
      <p:sp>
        <p:nvSpPr>
          <p:cNvPr id="6" name="CaixaDeTexto 5"/>
          <p:cNvSpPr txBox="1"/>
          <p:nvPr/>
        </p:nvSpPr>
        <p:spPr>
          <a:xfrm>
            <a:off x="11243467" y="360040"/>
            <a:ext cx="756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/>
              <a:t>LMP </a:t>
            </a:r>
            <a:r>
              <a:rPr lang="pt-PT" sz="1200" dirty="0" smtClean="0"/>
              <a:t>22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258438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0"/>
            <a:ext cx="8229600" cy="720080"/>
          </a:xfrm>
        </p:spPr>
        <p:txBody>
          <a:bodyPr>
            <a:normAutofit/>
          </a:bodyPr>
          <a:lstStyle/>
          <a:p>
            <a:r>
              <a:rPr lang="pt-PT" dirty="0" smtClean="0"/>
              <a:t>Planeamento 3º Ciclo</a:t>
            </a:r>
            <a:endParaRPr lang="pt-PT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613956" y="670384"/>
          <a:ext cx="7128793" cy="352839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82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2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2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21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 b="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Verdana"/>
                        </a:rPr>
                        <a:t>Futebol</a:t>
                      </a:r>
                      <a:endParaRPr lang="pt-PT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 b="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Verdana"/>
                        </a:rPr>
                        <a:t>Basquete</a:t>
                      </a:r>
                      <a:endParaRPr lang="pt-PT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Verdana"/>
                        </a:rPr>
                        <a:t>Futebol</a:t>
                      </a:r>
                      <a:endParaRPr lang="pt-PT" sz="2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Verdana"/>
                        </a:rPr>
                        <a:t>Basquet.</a:t>
                      </a:r>
                      <a:endParaRPr lang="pt-PT" sz="2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Verdana"/>
                        </a:rPr>
                        <a:t>Voleibol</a:t>
                      </a:r>
                      <a:endParaRPr lang="pt-PT" sz="2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Verdana"/>
                        </a:rPr>
                        <a:t>Andebol</a:t>
                      </a:r>
                      <a:endParaRPr lang="pt-PT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Verdana"/>
                        </a:rPr>
                        <a:t>Andebol</a:t>
                      </a:r>
                      <a:endParaRPr lang="pt-PT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Verdana"/>
                        </a:rPr>
                        <a:t>Voleibol</a:t>
                      </a:r>
                      <a:endParaRPr lang="pt-PT" sz="2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Verdana"/>
                        </a:rPr>
                        <a:t>Gin. Solo</a:t>
                      </a:r>
                      <a:endParaRPr lang="pt-PT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Verdana"/>
                        </a:rPr>
                        <a:t>Gin. Apar</a:t>
                      </a:r>
                      <a:endParaRPr lang="pt-PT" sz="2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Verdana"/>
                        </a:rPr>
                        <a:t>Gin. </a:t>
                      </a:r>
                      <a:r>
                        <a:rPr lang="en-US" sz="2400" b="0" dirty="0" err="1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Verdana"/>
                        </a:rPr>
                        <a:t>Apar</a:t>
                      </a:r>
                      <a:r>
                        <a:rPr lang="en-US" sz="2400" b="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Verdana"/>
                        </a:rPr>
                        <a:t>.</a:t>
                      </a:r>
                      <a:endParaRPr lang="pt-PT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Verdana"/>
                        </a:rPr>
                        <a:t>Gin. Acr.</a:t>
                      </a:r>
                      <a:endParaRPr lang="pt-PT" sz="2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Verdana"/>
                        </a:rPr>
                        <a:t>Atletismo</a:t>
                      </a:r>
                      <a:endParaRPr lang="pt-PT" sz="2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Verdana"/>
                        </a:rPr>
                        <a:t>Atletismo</a:t>
                      </a:r>
                      <a:endParaRPr lang="pt-PT" sz="2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Verdana"/>
                        </a:rPr>
                        <a:t>Gin. Solo</a:t>
                      </a:r>
                      <a:endParaRPr lang="pt-PT" sz="2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 b="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Verdana"/>
                        </a:rPr>
                        <a:t>Atletismo</a:t>
                      </a:r>
                      <a:endParaRPr lang="pt-PT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 b="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Verdana"/>
                        </a:rPr>
                        <a:t>Patinagem</a:t>
                      </a:r>
                      <a:endParaRPr lang="pt-PT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Verdana"/>
                        </a:rPr>
                        <a:t>Patinagem</a:t>
                      </a:r>
                      <a:endParaRPr lang="pt-PT" sz="2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Verdana"/>
                        </a:rPr>
                        <a:t>Atletismo</a:t>
                      </a:r>
                      <a:endParaRPr lang="pt-PT" sz="2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 b="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Verdana"/>
                        </a:rPr>
                        <a:t>Patinagem</a:t>
                      </a:r>
                      <a:endParaRPr lang="pt-PT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Verdana"/>
                        </a:rPr>
                        <a:t>Dança</a:t>
                      </a:r>
                      <a:endParaRPr lang="pt-PT" sz="2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Verdana"/>
                        </a:rPr>
                        <a:t>Raquetas</a:t>
                      </a:r>
                      <a:endParaRPr lang="pt-PT" sz="2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 b="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Verdana"/>
                        </a:rPr>
                        <a:t>Raquetas</a:t>
                      </a:r>
                      <a:endParaRPr lang="pt-PT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 b="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Verdana"/>
                        </a:rPr>
                        <a:t>Dança</a:t>
                      </a:r>
                      <a:endParaRPr lang="pt-PT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Verdana"/>
                        </a:rPr>
                        <a:t>Raquetas</a:t>
                      </a:r>
                      <a:endParaRPr lang="pt-PT" sz="2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Verdana"/>
                        </a:rPr>
                        <a:t>Luta</a:t>
                      </a:r>
                      <a:endParaRPr lang="pt-PT" sz="2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Verdana"/>
                        </a:rPr>
                        <a:t>Natação</a:t>
                      </a:r>
                      <a:endParaRPr lang="pt-PT" sz="2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 b="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Verdana"/>
                        </a:rPr>
                        <a:t>Raquetas</a:t>
                      </a:r>
                      <a:endParaRPr lang="pt-PT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03512" y="4272677"/>
            <a:ext cx="4032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categoria</a:t>
            </a:r>
            <a:r>
              <a:rPr lang="en-US" dirty="0"/>
              <a:t> A – FUT, VOL, BASQ, AND</a:t>
            </a:r>
            <a:endParaRPr lang="pt-PT" dirty="0"/>
          </a:p>
          <a:p>
            <a:r>
              <a:rPr lang="en-US" dirty="0" err="1"/>
              <a:t>categoria</a:t>
            </a:r>
            <a:r>
              <a:rPr lang="en-US" dirty="0"/>
              <a:t> B – GIN SOL, GIN AP, ACRO</a:t>
            </a:r>
            <a:endParaRPr lang="pt-PT" dirty="0"/>
          </a:p>
          <a:p>
            <a:r>
              <a:rPr lang="pt-PT" dirty="0"/>
              <a:t>categoria C – ATLETISMO</a:t>
            </a:r>
          </a:p>
          <a:p>
            <a:r>
              <a:rPr lang="pt-PT" dirty="0"/>
              <a:t>categoria D – PATINAGEM</a:t>
            </a:r>
          </a:p>
          <a:p>
            <a:r>
              <a:rPr lang="pt-PT" dirty="0"/>
              <a:t>categoria E – DANÇA</a:t>
            </a:r>
          </a:p>
          <a:p>
            <a:r>
              <a:rPr lang="pt-PT" dirty="0"/>
              <a:t>categoria F - RAQUETAS</a:t>
            </a:r>
          </a:p>
          <a:p>
            <a:r>
              <a:rPr lang="pt-PT" dirty="0"/>
              <a:t>categoria G – </a:t>
            </a:r>
            <a:r>
              <a:rPr lang="pt-PT" sz="1600" dirty="0"/>
              <a:t>OUTRAS </a:t>
            </a:r>
            <a:r>
              <a:rPr lang="pt-PT" dirty="0"/>
              <a:t>(Orientação, Luta, Natação, Gin. </a:t>
            </a:r>
            <a:r>
              <a:rPr lang="pt-PT" dirty="0" err="1"/>
              <a:t>Ritm</a:t>
            </a:r>
            <a:r>
              <a:rPr lang="pt-PT" dirty="0"/>
              <a:t>., etc.)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08271" y="4411176"/>
            <a:ext cx="50760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Regras de selecção das matérias</a:t>
            </a:r>
            <a:endParaRPr lang="pt-PT" dirty="0"/>
          </a:p>
          <a:p>
            <a:r>
              <a:rPr lang="pt-PT" dirty="0"/>
              <a:t>- São seleccionadas as </a:t>
            </a:r>
            <a:r>
              <a:rPr lang="pt-PT" b="1" dirty="0"/>
              <a:t>7 “melhores matérias” </a:t>
            </a:r>
            <a:r>
              <a:rPr lang="pt-PT" dirty="0"/>
              <a:t>de cada aluno (revela melhores níveis de interpretação)</a:t>
            </a:r>
          </a:p>
          <a:p>
            <a:r>
              <a:rPr lang="pt-PT" dirty="0"/>
              <a:t>- São seleccionadas </a:t>
            </a:r>
            <a:r>
              <a:rPr lang="pt-PT" b="1" dirty="0"/>
              <a:t>matérias de 6 ou 5 categorias</a:t>
            </a:r>
            <a:r>
              <a:rPr lang="pt-PT" dirty="0"/>
              <a:t>. Obrigatoriamente são consideradas </a:t>
            </a:r>
            <a:r>
              <a:rPr lang="pt-PT" b="1" dirty="0"/>
              <a:t>2 matérias da Categoria A</a:t>
            </a:r>
            <a:r>
              <a:rPr lang="pt-PT" dirty="0"/>
              <a:t>. Quando se consideram 5 categorias, para além de 2 matérias da categoria A, escolher 2 matérias da categoria B.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1329437" y="360040"/>
            <a:ext cx="756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/>
              <a:t>LMP </a:t>
            </a:r>
            <a:r>
              <a:rPr lang="pt-PT" sz="1200" dirty="0" smtClean="0"/>
              <a:t>23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404262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0"/>
            <a:ext cx="8229600" cy="720080"/>
          </a:xfrm>
        </p:spPr>
        <p:txBody>
          <a:bodyPr>
            <a:normAutofit/>
          </a:bodyPr>
          <a:lstStyle/>
          <a:p>
            <a:r>
              <a:rPr lang="pt-PT" dirty="0" smtClean="0"/>
              <a:t>Planeamento Secundário</a:t>
            </a:r>
            <a:endParaRPr lang="pt-PT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567609" y="836712"/>
          <a:ext cx="7128793" cy="352839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82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2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2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21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 b="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Verdana"/>
                        </a:rPr>
                        <a:t>Futebol</a:t>
                      </a:r>
                      <a:endParaRPr lang="pt-PT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 b="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Verdana"/>
                        </a:rPr>
                        <a:t>Basquete</a:t>
                      </a:r>
                      <a:endParaRPr lang="pt-PT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Verdana"/>
                        </a:rPr>
                        <a:t>Futebol</a:t>
                      </a:r>
                      <a:endParaRPr lang="pt-PT" sz="2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Verdana"/>
                        </a:rPr>
                        <a:t>Basquet.</a:t>
                      </a:r>
                      <a:endParaRPr lang="pt-PT" sz="2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Verdana"/>
                        </a:rPr>
                        <a:t>Voleibol</a:t>
                      </a:r>
                      <a:endParaRPr lang="pt-PT" sz="2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Verdana"/>
                        </a:rPr>
                        <a:t>Andebol</a:t>
                      </a:r>
                      <a:endParaRPr lang="pt-PT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Verdana"/>
                        </a:rPr>
                        <a:t>Andebol</a:t>
                      </a:r>
                      <a:endParaRPr lang="pt-PT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Verdana"/>
                        </a:rPr>
                        <a:t>Voleibol</a:t>
                      </a:r>
                      <a:endParaRPr lang="pt-PT" sz="2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Verdana"/>
                        </a:rPr>
                        <a:t>Gin. Solo</a:t>
                      </a:r>
                      <a:endParaRPr lang="pt-PT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Verdana"/>
                        </a:rPr>
                        <a:t>Gin. Apar</a:t>
                      </a:r>
                      <a:endParaRPr lang="pt-PT" sz="2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Verdana"/>
                        </a:rPr>
                        <a:t>Gin. </a:t>
                      </a:r>
                      <a:r>
                        <a:rPr lang="en-US" sz="2400" b="0" dirty="0" err="1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Verdana"/>
                        </a:rPr>
                        <a:t>Apar</a:t>
                      </a:r>
                      <a:r>
                        <a:rPr lang="en-US" sz="2400" b="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Verdana"/>
                        </a:rPr>
                        <a:t>.</a:t>
                      </a:r>
                      <a:endParaRPr lang="pt-PT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Verdana"/>
                        </a:rPr>
                        <a:t>Gin. Acr.</a:t>
                      </a:r>
                      <a:endParaRPr lang="pt-PT" sz="2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Verdana"/>
                        </a:rPr>
                        <a:t>Atletismo</a:t>
                      </a:r>
                      <a:endParaRPr lang="pt-PT" sz="2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Verdana"/>
                        </a:rPr>
                        <a:t>Atletismo</a:t>
                      </a:r>
                      <a:endParaRPr lang="pt-PT" sz="2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Verdana"/>
                        </a:rPr>
                        <a:t>Gin. Solo</a:t>
                      </a:r>
                      <a:endParaRPr lang="pt-PT" sz="2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 b="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Verdana"/>
                        </a:rPr>
                        <a:t>Atletismo</a:t>
                      </a:r>
                      <a:endParaRPr lang="pt-PT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 b="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Verdana"/>
                        </a:rPr>
                        <a:t>Patinagem</a:t>
                      </a:r>
                      <a:endParaRPr lang="pt-PT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 b="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Verdana"/>
                        </a:rPr>
                        <a:t>Patinagem</a:t>
                      </a:r>
                      <a:endParaRPr lang="pt-PT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Verdana"/>
                        </a:rPr>
                        <a:t>Atletismo</a:t>
                      </a:r>
                      <a:endParaRPr lang="pt-PT" sz="2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 b="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Verdana"/>
                        </a:rPr>
                        <a:t>Patinagem</a:t>
                      </a:r>
                      <a:endParaRPr lang="pt-PT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Verdana"/>
                        </a:rPr>
                        <a:t>Dança</a:t>
                      </a:r>
                      <a:endParaRPr lang="pt-PT" sz="2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Verdana"/>
                        </a:rPr>
                        <a:t>Raquetas</a:t>
                      </a:r>
                      <a:endParaRPr lang="pt-PT" sz="2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Verdana"/>
                        </a:rPr>
                        <a:t>Raquetas</a:t>
                      </a:r>
                      <a:endParaRPr lang="pt-PT" sz="2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 b="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Verdana"/>
                        </a:rPr>
                        <a:t>Dança</a:t>
                      </a:r>
                      <a:endParaRPr lang="pt-PT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Verdana"/>
                        </a:rPr>
                        <a:t>Raquetas</a:t>
                      </a:r>
                      <a:endParaRPr lang="pt-PT" sz="2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Verdana"/>
                        </a:rPr>
                        <a:t>Luta</a:t>
                      </a:r>
                      <a:endParaRPr lang="pt-PT" sz="2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Verdana"/>
                        </a:rPr>
                        <a:t>Natação</a:t>
                      </a:r>
                      <a:endParaRPr lang="pt-PT" sz="2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 b="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Verdana"/>
                        </a:rPr>
                        <a:t>Raquetas</a:t>
                      </a:r>
                      <a:endParaRPr lang="pt-PT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57822" y="4581129"/>
            <a:ext cx="42221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categoria</a:t>
            </a:r>
            <a:r>
              <a:rPr lang="en-US" dirty="0"/>
              <a:t> A – FUT, VOL, BASQ, AND</a:t>
            </a:r>
            <a:endParaRPr lang="pt-PT" dirty="0"/>
          </a:p>
          <a:p>
            <a:r>
              <a:rPr lang="en-US" dirty="0" err="1"/>
              <a:t>categoria</a:t>
            </a:r>
            <a:r>
              <a:rPr lang="en-US" dirty="0"/>
              <a:t> B – GIN SOL, GIN AP, ACRO, </a:t>
            </a:r>
            <a:r>
              <a:rPr lang="en-US" dirty="0" err="1"/>
              <a:t>Ritm</a:t>
            </a:r>
            <a:r>
              <a:rPr lang="en-US" dirty="0" smtClean="0"/>
              <a:t>.</a:t>
            </a:r>
            <a:endParaRPr lang="pt-PT" dirty="0"/>
          </a:p>
          <a:p>
            <a:r>
              <a:rPr lang="pt-PT" dirty="0"/>
              <a:t>categoria C – ATLETISMO</a:t>
            </a:r>
          </a:p>
          <a:p>
            <a:r>
              <a:rPr lang="pt-PT" dirty="0"/>
              <a:t>categoria D –</a:t>
            </a:r>
            <a:r>
              <a:rPr lang="pt-PT" dirty="0" smtClean="0"/>
              <a:t>DANÇA e /ou</a:t>
            </a:r>
            <a:endParaRPr lang="pt-PT" dirty="0"/>
          </a:p>
          <a:p>
            <a:r>
              <a:rPr lang="pt-PT" dirty="0"/>
              <a:t>categoria E – OUTRAS (Raquetes, Combate</a:t>
            </a:r>
          </a:p>
          <a:p>
            <a:r>
              <a:rPr lang="pt-PT" dirty="0"/>
              <a:t> Natação, Patinagem etc.)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32005" y="4440303"/>
            <a:ext cx="4788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Regras de selecção das matérias</a:t>
            </a:r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/>
              <a:t>2 Jogos Desportivos Colectivos, </a:t>
            </a:r>
          </a:p>
          <a:p>
            <a:pPr marL="285750" indent="-285750">
              <a:buFontTx/>
              <a:buChar char="-"/>
            </a:pPr>
            <a:r>
              <a:rPr lang="pt-PT" dirty="0"/>
              <a:t>1 </a:t>
            </a:r>
            <a:r>
              <a:rPr lang="pt-PT" dirty="0" smtClean="0"/>
              <a:t>Ginástica</a:t>
            </a:r>
          </a:p>
          <a:p>
            <a:pPr marL="285750" indent="-285750">
              <a:buFontTx/>
              <a:buChar char="-"/>
            </a:pPr>
            <a:r>
              <a:rPr lang="pt-PT" dirty="0"/>
              <a:t>1</a:t>
            </a:r>
            <a:r>
              <a:rPr lang="pt-PT" dirty="0" smtClean="0"/>
              <a:t> </a:t>
            </a:r>
            <a:r>
              <a:rPr lang="pt-PT" dirty="0"/>
              <a:t>Atletismo, </a:t>
            </a:r>
          </a:p>
          <a:p>
            <a:pPr marL="285750" indent="-285750">
              <a:buFontTx/>
              <a:buChar char="-"/>
            </a:pPr>
            <a:r>
              <a:rPr lang="pt-PT" dirty="0"/>
              <a:t>1 Dança e </a:t>
            </a:r>
            <a:r>
              <a:rPr lang="pt-PT" dirty="0" smtClean="0"/>
              <a:t>/ou</a:t>
            </a:r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/>
              <a:t>2 Outras (Raquetas, Combate, Natação, Patinagem, Actividades Exploração Natureza, etc.).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1274729" y="360040"/>
            <a:ext cx="756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/>
              <a:t>LMP </a:t>
            </a:r>
            <a:r>
              <a:rPr lang="pt-PT" sz="1200" dirty="0" smtClean="0"/>
              <a:t>24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337433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ângulo 28">
            <a:extLst>
              <a:ext uri="{FF2B5EF4-FFF2-40B4-BE49-F238E27FC236}">
                <a16:creationId xmlns:a16="http://schemas.microsoft.com/office/drawing/2014/main" id="{978780AE-A10F-4AF9-85A7-587D58892444}"/>
              </a:ext>
            </a:extLst>
          </p:cNvPr>
          <p:cNvSpPr/>
          <p:nvPr/>
        </p:nvSpPr>
        <p:spPr>
          <a:xfrm flipV="1">
            <a:off x="62523" y="1078523"/>
            <a:ext cx="12192000" cy="11269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 dirty="0"/>
          </a:p>
        </p:txBody>
      </p:sp>
      <p:sp>
        <p:nvSpPr>
          <p:cNvPr id="8" name="CaixaDeTexto 7"/>
          <p:cNvSpPr txBox="1"/>
          <p:nvPr/>
        </p:nvSpPr>
        <p:spPr>
          <a:xfrm>
            <a:off x="2729388" y="331517"/>
            <a:ext cx="7633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 smtClean="0">
                <a:solidFill>
                  <a:schemeClr val="accent1"/>
                </a:solidFill>
              </a:rPr>
              <a:t>Desenvolver jogos em que todos participem</a:t>
            </a:r>
            <a:endParaRPr lang="pt-PT" sz="32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237C05B-1FE9-4B26-BD70-6FB8FA569F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15" y="450685"/>
            <a:ext cx="1353881" cy="541553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957315" y="1134871"/>
            <a:ext cx="8199136" cy="614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b="1" dirty="0" err="1" smtClean="0">
                <a:solidFill>
                  <a:srgbClr val="0070C0"/>
                </a:solidFill>
              </a:rPr>
              <a:t>Porquê</a:t>
            </a:r>
            <a:r>
              <a:rPr lang="en-GB" sz="2400" b="1" dirty="0" smtClean="0">
                <a:solidFill>
                  <a:srgbClr val="0070C0"/>
                </a:solidFill>
              </a:rPr>
              <a:t>?</a:t>
            </a:r>
          </a:p>
          <a:p>
            <a:pPr marL="457200" lvl="0" indent="-457200">
              <a:lnSpc>
                <a:spcPct val="120000"/>
              </a:lnSpc>
              <a:buFontTx/>
              <a:buChar char="-"/>
            </a:pPr>
            <a:r>
              <a:rPr lang="en-GB" sz="2400" dirty="0" err="1" smtClean="0"/>
              <a:t>Demonstração</a:t>
            </a:r>
            <a:r>
              <a:rPr lang="en-GB" sz="2400" dirty="0" smtClean="0"/>
              <a:t> de que </a:t>
            </a:r>
            <a:r>
              <a:rPr lang="en-GB" sz="2400" dirty="0" err="1" smtClean="0"/>
              <a:t>pessoas</a:t>
            </a:r>
            <a:r>
              <a:rPr lang="en-GB" sz="2400" dirty="0" smtClean="0"/>
              <a:t> de </a:t>
            </a:r>
            <a:r>
              <a:rPr lang="en-GB" sz="2400" dirty="0" err="1" smtClean="0"/>
              <a:t>diferentes</a:t>
            </a:r>
            <a:r>
              <a:rPr lang="en-GB" sz="2400" dirty="0" smtClean="0"/>
              <a:t> </a:t>
            </a:r>
            <a:r>
              <a:rPr lang="en-GB" sz="2400" dirty="0" err="1" smtClean="0"/>
              <a:t>idades</a:t>
            </a:r>
            <a:r>
              <a:rPr lang="en-GB" sz="2400" dirty="0" smtClean="0"/>
              <a:t>, </a:t>
            </a:r>
            <a:r>
              <a:rPr lang="en-GB" sz="2400" dirty="0" err="1" smtClean="0"/>
              <a:t>género</a:t>
            </a:r>
            <a:r>
              <a:rPr lang="en-GB" sz="2400" dirty="0" smtClean="0"/>
              <a:t>, com </a:t>
            </a:r>
            <a:r>
              <a:rPr lang="en-GB" sz="2400" dirty="0" err="1" smtClean="0"/>
              <a:t>ou</a:t>
            </a:r>
            <a:r>
              <a:rPr lang="en-GB" sz="2400" dirty="0" smtClean="0"/>
              <a:t> </a:t>
            </a:r>
            <a:r>
              <a:rPr lang="en-GB" sz="2400" dirty="0" err="1" smtClean="0"/>
              <a:t>sem</a:t>
            </a:r>
            <a:r>
              <a:rPr lang="en-GB" sz="2400" dirty="0" smtClean="0"/>
              <a:t> </a:t>
            </a:r>
            <a:r>
              <a:rPr lang="en-GB" sz="2400" dirty="0" err="1" smtClean="0"/>
              <a:t>deficiência</a:t>
            </a:r>
            <a:r>
              <a:rPr lang="en-GB" sz="2400" dirty="0" smtClean="0"/>
              <a:t>, </a:t>
            </a:r>
            <a:r>
              <a:rPr lang="en-GB" sz="2400" dirty="0" err="1" smtClean="0"/>
              <a:t>podem</a:t>
            </a:r>
            <a:r>
              <a:rPr lang="en-GB" sz="2400" dirty="0" smtClean="0"/>
              <a:t> </a:t>
            </a:r>
            <a:r>
              <a:rPr lang="en-GB" sz="2400" dirty="0" err="1" smtClean="0"/>
              <a:t>praticar</a:t>
            </a:r>
            <a:r>
              <a:rPr lang="en-GB" sz="2400" dirty="0" smtClean="0"/>
              <a:t> </a:t>
            </a:r>
            <a:r>
              <a:rPr lang="en-GB" sz="2400" dirty="0" err="1" smtClean="0"/>
              <a:t>conjuntamente</a:t>
            </a:r>
            <a:r>
              <a:rPr lang="en-GB" sz="2400" dirty="0" smtClean="0"/>
              <a:t> </a:t>
            </a:r>
            <a:r>
              <a:rPr lang="en-GB" sz="2400" dirty="0" err="1" smtClean="0"/>
              <a:t>desportos</a:t>
            </a:r>
            <a:r>
              <a:rPr lang="en-GB" sz="2400" dirty="0" smtClean="0"/>
              <a:t> </a:t>
            </a:r>
            <a:r>
              <a:rPr lang="en-GB" sz="2400" dirty="0" err="1" smtClean="0"/>
              <a:t>quando</a:t>
            </a:r>
            <a:r>
              <a:rPr lang="en-GB" sz="2400" dirty="0" smtClean="0"/>
              <a:t> </a:t>
            </a:r>
            <a:r>
              <a:rPr lang="en-GB" sz="2400" dirty="0" err="1" smtClean="0"/>
              <a:t>apresentam</a:t>
            </a:r>
            <a:r>
              <a:rPr lang="en-GB" sz="2400" dirty="0" smtClean="0"/>
              <a:t> </a:t>
            </a:r>
            <a:r>
              <a:rPr lang="en-GB" sz="2400" dirty="0" err="1" smtClean="0"/>
              <a:t>competências</a:t>
            </a:r>
            <a:r>
              <a:rPr lang="en-GB" sz="2400" dirty="0" smtClean="0"/>
              <a:t> e </a:t>
            </a:r>
            <a:r>
              <a:rPr lang="en-GB" sz="2400" dirty="0" err="1" smtClean="0"/>
              <a:t>níveis</a:t>
            </a:r>
            <a:r>
              <a:rPr lang="en-GB" sz="2400" dirty="0" smtClean="0"/>
              <a:t> de </a:t>
            </a:r>
            <a:r>
              <a:rPr lang="en-GB" sz="2400" dirty="0" err="1" smtClean="0"/>
              <a:t>desempenho</a:t>
            </a:r>
            <a:r>
              <a:rPr lang="en-GB" sz="2400" dirty="0" smtClean="0"/>
              <a:t> </a:t>
            </a:r>
            <a:r>
              <a:rPr lang="en-GB" sz="2400" dirty="0" err="1" smtClean="0"/>
              <a:t>muito</a:t>
            </a:r>
            <a:r>
              <a:rPr lang="en-GB" sz="2400" dirty="0" smtClean="0"/>
              <a:t> </a:t>
            </a:r>
            <a:r>
              <a:rPr lang="en-GB" sz="2400" dirty="0" err="1" smtClean="0"/>
              <a:t>diferentes</a:t>
            </a:r>
            <a:r>
              <a:rPr lang="en-GB" sz="2400" dirty="0" smtClean="0"/>
              <a:t> </a:t>
            </a:r>
            <a:r>
              <a:rPr lang="en-GB" sz="2400" dirty="0" err="1" smtClean="0"/>
              <a:t>em</a:t>
            </a:r>
            <a:r>
              <a:rPr lang="en-GB" sz="2400" dirty="0" smtClean="0"/>
              <a:t> </a:t>
            </a:r>
            <a:r>
              <a:rPr lang="en-GB" sz="2400" dirty="0" err="1" smtClean="0"/>
              <a:t>relação</a:t>
            </a:r>
            <a:r>
              <a:rPr lang="en-GB" sz="2400" dirty="0" smtClean="0"/>
              <a:t>:</a:t>
            </a:r>
          </a:p>
          <a:p>
            <a:pPr marL="971550" lvl="1" indent="-5143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À </a:t>
            </a:r>
            <a:r>
              <a:rPr lang="en-GB" sz="2400" dirty="0" err="1" smtClean="0"/>
              <a:t>aptidão</a:t>
            </a:r>
            <a:r>
              <a:rPr lang="en-GB" sz="2400" dirty="0" smtClean="0"/>
              <a:t> Física, </a:t>
            </a:r>
          </a:p>
          <a:p>
            <a:pPr marL="971550" lvl="1" indent="-5143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dirty="0" err="1" smtClean="0"/>
              <a:t>Ao</a:t>
            </a:r>
            <a:r>
              <a:rPr lang="en-GB" sz="2400" dirty="0" smtClean="0"/>
              <a:t> </a:t>
            </a:r>
            <a:r>
              <a:rPr lang="en-GB" sz="2400" dirty="0" err="1" smtClean="0"/>
              <a:t>equilíbrio</a:t>
            </a:r>
            <a:r>
              <a:rPr lang="en-GB" sz="2400" dirty="0" smtClean="0"/>
              <a:t> e </a:t>
            </a:r>
            <a:r>
              <a:rPr lang="en-GB" sz="2400" dirty="0" err="1" smtClean="0"/>
              <a:t>controlo</a:t>
            </a:r>
            <a:r>
              <a:rPr lang="en-GB" sz="2400" dirty="0" smtClean="0"/>
              <a:t> motor</a:t>
            </a:r>
          </a:p>
          <a:p>
            <a:pPr marL="971550" lvl="1" indent="-5143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dirty="0" err="1" smtClean="0"/>
              <a:t>Aos</a:t>
            </a:r>
            <a:r>
              <a:rPr lang="en-GB" sz="2400" dirty="0" smtClean="0"/>
              <a:t> </a:t>
            </a:r>
            <a:r>
              <a:rPr lang="en-GB" sz="2400" dirty="0" err="1" smtClean="0"/>
              <a:t>movimentos</a:t>
            </a:r>
            <a:r>
              <a:rPr lang="en-GB" sz="2400" dirty="0" smtClean="0"/>
              <a:t> </a:t>
            </a:r>
            <a:r>
              <a:rPr lang="en-GB" sz="2400" dirty="0" err="1" smtClean="0"/>
              <a:t>locomotores</a:t>
            </a:r>
            <a:r>
              <a:rPr lang="en-GB" sz="2400" dirty="0" smtClean="0"/>
              <a:t> e de </a:t>
            </a:r>
            <a:r>
              <a:rPr lang="en-GB" sz="2400" dirty="0" err="1" smtClean="0"/>
              <a:t>manipulação</a:t>
            </a:r>
            <a:r>
              <a:rPr lang="en-GB" sz="2400" dirty="0" smtClean="0"/>
              <a:t>.</a:t>
            </a:r>
          </a:p>
          <a:p>
            <a:pPr lvl="1">
              <a:lnSpc>
                <a:spcPct val="120000"/>
              </a:lnSpc>
            </a:pPr>
            <a:r>
              <a:rPr lang="en-GB" sz="2400" dirty="0" smtClean="0"/>
              <a:t> </a:t>
            </a:r>
            <a:r>
              <a:rPr lang="en-GB" sz="2400" dirty="0" err="1" smtClean="0"/>
              <a:t>Permitindo</a:t>
            </a:r>
            <a:r>
              <a:rPr lang="en-GB" sz="2400" dirty="0" smtClean="0"/>
              <a:t> </a:t>
            </a:r>
            <a:r>
              <a:rPr lang="en-GB" sz="2400" dirty="0" err="1" smtClean="0"/>
              <a:t>melhorar</a:t>
            </a:r>
            <a:r>
              <a:rPr lang="en-GB" sz="2400" dirty="0" smtClean="0"/>
              <a:t> o </a:t>
            </a:r>
            <a:r>
              <a:rPr lang="en-GB" sz="2400" dirty="0" err="1" smtClean="0"/>
              <a:t>seu</a:t>
            </a:r>
            <a:r>
              <a:rPr lang="en-GB" sz="2400" dirty="0" smtClean="0"/>
              <a:t> </a:t>
            </a:r>
            <a:r>
              <a:rPr lang="en-GB" sz="2400" dirty="0" err="1" smtClean="0"/>
              <a:t>desempenho</a:t>
            </a:r>
            <a:r>
              <a:rPr lang="en-GB" sz="2400" dirty="0"/>
              <a:t> </a:t>
            </a:r>
            <a:r>
              <a:rPr lang="en-GB" sz="2400" dirty="0" smtClean="0"/>
              <a:t>e o </a:t>
            </a:r>
            <a:r>
              <a:rPr lang="en-GB" sz="2400" dirty="0" err="1" smtClean="0"/>
              <a:t>trabalho</a:t>
            </a:r>
            <a:r>
              <a:rPr lang="en-GB" sz="2400" dirty="0" smtClean="0"/>
              <a:t> </a:t>
            </a:r>
            <a:r>
              <a:rPr lang="en-GB" sz="2400" dirty="0" err="1" smtClean="0"/>
              <a:t>em</a:t>
            </a:r>
            <a:r>
              <a:rPr lang="en-GB" sz="2400" dirty="0" smtClean="0"/>
              <a:t> </a:t>
            </a:r>
            <a:r>
              <a:rPr lang="en-GB" sz="2400" dirty="0" err="1" smtClean="0"/>
              <a:t>equipa</a:t>
            </a:r>
            <a:r>
              <a:rPr lang="en-GB" sz="2400" dirty="0" smtClean="0"/>
              <a:t> </a:t>
            </a:r>
          </a:p>
          <a:p>
            <a:pPr lvl="1">
              <a:lnSpc>
                <a:spcPct val="120000"/>
              </a:lnSpc>
            </a:pPr>
            <a:r>
              <a:rPr lang="en-GB" sz="2400" i="1" dirty="0">
                <a:solidFill>
                  <a:srgbClr val="0070C0"/>
                </a:solidFill>
              </a:rPr>
              <a:t>Com o </a:t>
            </a:r>
            <a:r>
              <a:rPr lang="en-GB" sz="2400" i="1" dirty="0" err="1">
                <a:solidFill>
                  <a:srgbClr val="0070C0"/>
                </a:solidFill>
              </a:rPr>
              <a:t>desenvolvimento</a:t>
            </a:r>
            <a:r>
              <a:rPr lang="en-GB" sz="2400" i="1" dirty="0">
                <a:solidFill>
                  <a:srgbClr val="0070C0"/>
                </a:solidFill>
              </a:rPr>
              <a:t> de </a:t>
            </a:r>
            <a:r>
              <a:rPr lang="en-GB" sz="2400" i="1" dirty="0" err="1">
                <a:solidFill>
                  <a:srgbClr val="0070C0"/>
                </a:solidFill>
              </a:rPr>
              <a:t>novas</a:t>
            </a:r>
            <a:r>
              <a:rPr lang="en-GB" sz="2400" i="1" dirty="0">
                <a:solidFill>
                  <a:srgbClr val="0070C0"/>
                </a:solidFill>
              </a:rPr>
              <a:t> </a:t>
            </a:r>
            <a:r>
              <a:rPr lang="en-GB" sz="2400" i="1" dirty="0" err="1">
                <a:solidFill>
                  <a:srgbClr val="0070C0"/>
                </a:solidFill>
              </a:rPr>
              <a:t>regras</a:t>
            </a:r>
            <a:r>
              <a:rPr lang="en-GB" sz="2400" i="1" dirty="0">
                <a:solidFill>
                  <a:srgbClr val="0070C0"/>
                </a:solidFill>
              </a:rPr>
              <a:t> para a </a:t>
            </a:r>
            <a:r>
              <a:rPr lang="en-GB" sz="2400" i="1" dirty="0" err="1">
                <a:solidFill>
                  <a:srgbClr val="0070C0"/>
                </a:solidFill>
              </a:rPr>
              <a:t>competição</a:t>
            </a:r>
            <a:endParaRPr lang="en-GB" sz="2400" dirty="0"/>
          </a:p>
          <a:p>
            <a:pPr lvl="1">
              <a:lnSpc>
                <a:spcPct val="120000"/>
              </a:lnSpc>
            </a:pPr>
            <a:r>
              <a:rPr lang="en-GB" sz="2400" dirty="0" err="1" smtClean="0"/>
              <a:t>contribuir</a:t>
            </a:r>
            <a:r>
              <a:rPr lang="en-GB" sz="2400" dirty="0" smtClean="0"/>
              <a:t> </a:t>
            </a:r>
            <a:r>
              <a:rPr lang="en-GB" sz="2400" dirty="0"/>
              <a:t>de forma </a:t>
            </a:r>
            <a:r>
              <a:rPr lang="en-GB" sz="2400" dirty="0" err="1"/>
              <a:t>mais</a:t>
            </a:r>
            <a:r>
              <a:rPr lang="en-GB" sz="2400" dirty="0"/>
              <a:t> </a:t>
            </a:r>
            <a:r>
              <a:rPr lang="en-GB" sz="2400" dirty="0" err="1"/>
              <a:t>efetiva</a:t>
            </a:r>
            <a:r>
              <a:rPr lang="en-GB" sz="2400" dirty="0"/>
              <a:t> para a </a:t>
            </a:r>
            <a:r>
              <a:rPr lang="en-GB" sz="2400" dirty="0" err="1"/>
              <a:t>mudança</a:t>
            </a:r>
            <a:r>
              <a:rPr lang="en-GB" sz="2400" dirty="0"/>
              <a:t> de </a:t>
            </a:r>
            <a:r>
              <a:rPr lang="en-GB" sz="2400" dirty="0" err="1"/>
              <a:t>atitudes</a:t>
            </a:r>
            <a:r>
              <a:rPr lang="en-GB" sz="2400" dirty="0"/>
              <a:t> e </a:t>
            </a:r>
            <a:r>
              <a:rPr lang="en-GB" sz="2400" dirty="0" err="1"/>
              <a:t>mentalidades</a:t>
            </a:r>
            <a:endParaRPr lang="en-GB" sz="2400" dirty="0"/>
          </a:p>
          <a:p>
            <a:pPr lvl="0"/>
            <a:endParaRPr lang="pt-PT" sz="2400" dirty="0"/>
          </a:p>
        </p:txBody>
      </p:sp>
      <p:sp>
        <p:nvSpPr>
          <p:cNvPr id="4" name="Retângulo 3"/>
          <p:cNvSpPr/>
          <p:nvPr/>
        </p:nvSpPr>
        <p:spPr>
          <a:xfrm>
            <a:off x="11049029" y="691199"/>
            <a:ext cx="6527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dirty="0" smtClean="0"/>
              <a:t>LMP 25</a:t>
            </a:r>
            <a:endParaRPr lang="pt-PT" sz="1200" dirty="0"/>
          </a:p>
        </p:txBody>
      </p:sp>
      <p:grpSp>
        <p:nvGrpSpPr>
          <p:cNvPr id="7" name="Grupo 6"/>
          <p:cNvGrpSpPr/>
          <p:nvPr/>
        </p:nvGrpSpPr>
        <p:grpSpPr>
          <a:xfrm>
            <a:off x="-711200" y="1136511"/>
            <a:ext cx="5091343" cy="5922504"/>
            <a:chOff x="58995" y="1330445"/>
            <a:chExt cx="4887866" cy="5922504"/>
          </a:xfrm>
        </p:grpSpPr>
        <p:pic>
          <p:nvPicPr>
            <p:cNvPr id="9" name="pasted-image.pdf"/>
            <p:cNvPicPr>
              <a:picLocks noChangeAspect="1"/>
            </p:cNvPicPr>
            <p:nvPr/>
          </p:nvPicPr>
          <p:blipFill>
            <a:blip r:embed="rId4">
              <a:extLst/>
            </a:blip>
            <a:srcRect/>
            <a:stretch>
              <a:fillRect/>
            </a:stretch>
          </p:blipFill>
          <p:spPr>
            <a:xfrm>
              <a:off x="58995" y="1330445"/>
              <a:ext cx="4696137" cy="4775388"/>
            </a:xfrm>
            <a:prstGeom prst="rect">
              <a:avLst/>
            </a:prstGeom>
          </p:spPr>
        </p:pic>
        <p:sp>
          <p:nvSpPr>
            <p:cNvPr id="10" name="CaixaDeTexto 9"/>
            <p:cNvSpPr txBox="1"/>
            <p:nvPr/>
          </p:nvSpPr>
          <p:spPr>
            <a:xfrm>
              <a:off x="508819" y="6268064"/>
              <a:ext cx="4438042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000" i="1" dirty="0" smtClean="0">
                  <a:solidFill>
                    <a:srgbClr val="0070C0"/>
                  </a:solidFill>
                </a:rPr>
                <a:t>Desporto Adaptado</a:t>
              </a:r>
            </a:p>
            <a:p>
              <a:pPr algn="ctr"/>
              <a:r>
                <a:rPr lang="pt-PT" sz="2000" i="1" dirty="0" smtClean="0">
                  <a:solidFill>
                    <a:srgbClr val="0070C0"/>
                  </a:solidFill>
                </a:rPr>
                <a:t>Incluir para participar e aprender</a:t>
              </a:r>
              <a:endParaRPr lang="pt-PT" sz="2000" i="1" dirty="0">
                <a:solidFill>
                  <a:srgbClr val="0070C0"/>
                </a:solidFill>
              </a:endParaRPr>
            </a:p>
            <a:p>
              <a:endParaRPr lang="pt-PT" dirty="0"/>
            </a:p>
          </p:txBody>
        </p:sp>
      </p:grpSp>
    </p:spTree>
    <p:extLst>
      <p:ext uri="{BB962C8B-B14F-4D97-AF65-F5344CB8AC3E}">
        <p14:creationId xmlns:p14="http://schemas.microsoft.com/office/powerpoint/2010/main" val="19945164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ângulo 28">
            <a:extLst>
              <a:ext uri="{FF2B5EF4-FFF2-40B4-BE49-F238E27FC236}">
                <a16:creationId xmlns:a16="http://schemas.microsoft.com/office/drawing/2014/main" id="{978780AE-A10F-4AF9-85A7-587D58892444}"/>
              </a:ext>
            </a:extLst>
          </p:cNvPr>
          <p:cNvSpPr/>
          <p:nvPr/>
        </p:nvSpPr>
        <p:spPr>
          <a:xfrm>
            <a:off x="0" y="1089906"/>
            <a:ext cx="12121663" cy="457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 dirty="0"/>
          </a:p>
        </p:txBody>
      </p:sp>
      <p:sp>
        <p:nvSpPr>
          <p:cNvPr id="8" name="CaixaDeTexto 7"/>
          <p:cNvSpPr txBox="1"/>
          <p:nvPr/>
        </p:nvSpPr>
        <p:spPr>
          <a:xfrm>
            <a:off x="1824438" y="347191"/>
            <a:ext cx="8472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Slalom sobre Rodas</a:t>
            </a:r>
            <a:endParaRPr lang="pt-PT" sz="32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237C05B-1FE9-4B26-BD70-6FB8FA569F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" y="432450"/>
            <a:ext cx="1353881" cy="541553"/>
          </a:xfrm>
          <a:prstGeom prst="rect">
            <a:avLst/>
          </a:prstGeom>
        </p:spPr>
      </p:pic>
      <p:pic>
        <p:nvPicPr>
          <p:cNvPr id="11" name="Imagem 10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0" t="30877" r="25741" b="44242"/>
          <a:stretch/>
        </p:blipFill>
        <p:spPr bwMode="auto">
          <a:xfrm>
            <a:off x="437662" y="1324342"/>
            <a:ext cx="7354276" cy="20206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7979508" y="1089305"/>
            <a:ext cx="407252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/>
              <a:t>Equipa</a:t>
            </a:r>
            <a:r>
              <a:rPr lang="en-US" sz="2200" dirty="0"/>
              <a:t>: 4 </a:t>
            </a:r>
            <a:r>
              <a:rPr lang="en-US" sz="2200" dirty="0" err="1"/>
              <a:t>atletas</a:t>
            </a:r>
            <a:r>
              <a:rPr lang="en-US" sz="2200" dirty="0"/>
              <a:t> de </a:t>
            </a:r>
            <a:r>
              <a:rPr lang="en-US" sz="2200" dirty="0" err="1"/>
              <a:t>diferentes</a:t>
            </a:r>
            <a:r>
              <a:rPr lang="en-US" sz="2200" dirty="0"/>
              <a:t> </a:t>
            </a:r>
            <a:r>
              <a:rPr lang="en-US" sz="2200" dirty="0" err="1"/>
              <a:t>idades</a:t>
            </a:r>
            <a:r>
              <a:rPr lang="en-US" sz="2200" dirty="0"/>
              <a:t> e </a:t>
            </a:r>
            <a:r>
              <a:rPr lang="en-US" sz="2200" dirty="0" err="1"/>
              <a:t>género</a:t>
            </a:r>
            <a:r>
              <a:rPr lang="en-US" sz="2200" dirty="0"/>
              <a:t> com </a:t>
            </a:r>
            <a:r>
              <a:rPr lang="en-US" sz="2200" dirty="0" err="1"/>
              <a:t>ou</a:t>
            </a:r>
            <a:r>
              <a:rPr lang="en-US" sz="2200" dirty="0"/>
              <a:t> </a:t>
            </a:r>
            <a:r>
              <a:rPr lang="en-US" sz="2200" dirty="0" err="1"/>
              <a:t>sem</a:t>
            </a:r>
            <a:r>
              <a:rPr lang="en-US" sz="2200" dirty="0"/>
              <a:t> </a:t>
            </a:r>
            <a:r>
              <a:rPr lang="en-US" sz="2200" dirty="0" err="1" smtClean="0"/>
              <a:t>deficiência</a:t>
            </a:r>
            <a:r>
              <a:rPr lang="en-US" sz="2200" dirty="0" smtClean="0"/>
              <a:t>.</a:t>
            </a:r>
          </a:p>
          <a:p>
            <a:r>
              <a:rPr lang="en-US" sz="2200" dirty="0" err="1" smtClean="0"/>
              <a:t>Atribuição</a:t>
            </a:r>
            <a:r>
              <a:rPr lang="en-US" sz="2200" dirty="0" smtClean="0"/>
              <a:t> de </a:t>
            </a:r>
            <a:r>
              <a:rPr lang="en-US" sz="2200" dirty="0" err="1" smtClean="0"/>
              <a:t>pontos</a:t>
            </a:r>
            <a:r>
              <a:rPr lang="en-US" sz="2200" dirty="0" smtClean="0"/>
              <a:t> </a:t>
            </a:r>
            <a:r>
              <a:rPr lang="en-US" sz="2200" dirty="0" err="1" smtClean="0"/>
              <a:t>às</a:t>
            </a:r>
            <a:r>
              <a:rPr lang="en-US" sz="2200" dirty="0" smtClean="0"/>
              <a:t> </a:t>
            </a:r>
            <a:r>
              <a:rPr lang="en-US" sz="2200" dirty="0" err="1"/>
              <a:t>equipas</a:t>
            </a:r>
            <a:r>
              <a:rPr lang="en-US" sz="2200" dirty="0"/>
              <a:t> </a:t>
            </a:r>
            <a:r>
              <a:rPr lang="en-US" sz="2200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 3 </a:t>
            </a:r>
            <a:r>
              <a:rPr lang="en-US" sz="2200" dirty="0" err="1"/>
              <a:t>pontos</a:t>
            </a:r>
            <a:r>
              <a:rPr lang="en-US" sz="2200" dirty="0"/>
              <a:t> </a:t>
            </a:r>
            <a:r>
              <a:rPr lang="en-US" sz="2200" dirty="0" err="1" smtClean="0"/>
              <a:t>sempre</a:t>
            </a:r>
            <a:r>
              <a:rPr lang="en-US" sz="2200" dirty="0" smtClean="0"/>
              <a:t> que </a:t>
            </a:r>
            <a:r>
              <a:rPr lang="en-US" sz="2200" dirty="0" err="1" smtClean="0"/>
              <a:t>tenham</a:t>
            </a:r>
            <a:r>
              <a:rPr lang="en-US" sz="2200" dirty="0" smtClean="0"/>
              <a:t> um </a:t>
            </a:r>
            <a:r>
              <a:rPr lang="en-US" sz="2200" dirty="0" err="1" smtClean="0"/>
              <a:t>atleta</a:t>
            </a:r>
            <a:r>
              <a:rPr lang="en-US" sz="2200" dirty="0" smtClean="0"/>
              <a:t> com </a:t>
            </a:r>
            <a:r>
              <a:rPr lang="en-US" sz="2200" dirty="0" err="1" smtClean="0"/>
              <a:t>deficiência</a:t>
            </a:r>
            <a:endParaRPr lang="en-US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2 </a:t>
            </a:r>
            <a:r>
              <a:rPr lang="en-US" sz="2200" dirty="0" err="1" smtClean="0"/>
              <a:t>pontos</a:t>
            </a:r>
            <a:r>
              <a:rPr lang="en-US" sz="2200" dirty="0" smtClean="0"/>
              <a:t> </a:t>
            </a:r>
            <a:r>
              <a:rPr lang="en-US" sz="2200" dirty="0" err="1"/>
              <a:t>sempre</a:t>
            </a:r>
            <a:r>
              <a:rPr lang="en-US" sz="2200" dirty="0"/>
              <a:t> que </a:t>
            </a:r>
            <a:r>
              <a:rPr lang="en-US" sz="2200" dirty="0" err="1"/>
              <a:t>tenham</a:t>
            </a:r>
            <a:r>
              <a:rPr lang="en-US" sz="2200" dirty="0"/>
              <a:t> </a:t>
            </a:r>
            <a:r>
              <a:rPr lang="en-US" sz="2200" dirty="0" err="1" smtClean="0"/>
              <a:t>atletas</a:t>
            </a:r>
            <a:r>
              <a:rPr lang="en-US" sz="2200" dirty="0" smtClean="0"/>
              <a:t> de </a:t>
            </a:r>
            <a:r>
              <a:rPr lang="en-US" sz="2200" dirty="0" err="1" smtClean="0"/>
              <a:t>escalões</a:t>
            </a:r>
            <a:r>
              <a:rPr lang="en-US" sz="2200" dirty="0" smtClean="0"/>
              <a:t> </a:t>
            </a:r>
            <a:r>
              <a:rPr lang="en-US" sz="2200" dirty="0" err="1" smtClean="0"/>
              <a:t>diferentes</a:t>
            </a:r>
            <a:endParaRPr lang="en-US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PT" sz="2000" dirty="0"/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696552"/>
              </p:ext>
            </p:extLst>
          </p:nvPr>
        </p:nvGraphicFramePr>
        <p:xfrm>
          <a:off x="289169" y="3900160"/>
          <a:ext cx="11605849" cy="28914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48192">
                  <a:extLst>
                    <a:ext uri="{9D8B030D-6E8A-4147-A177-3AD203B41FA5}">
                      <a16:colId xmlns:a16="http://schemas.microsoft.com/office/drawing/2014/main" val="3815765775"/>
                    </a:ext>
                  </a:extLst>
                </a:gridCol>
                <a:gridCol w="6357657">
                  <a:extLst>
                    <a:ext uri="{9D8B030D-6E8A-4147-A177-3AD203B41FA5}">
                      <a16:colId xmlns:a16="http://schemas.microsoft.com/office/drawing/2014/main" val="3696685208"/>
                    </a:ext>
                  </a:extLst>
                </a:gridCol>
              </a:tblGrid>
              <a:tr h="2891409">
                <a:tc>
                  <a:txBody>
                    <a:bodyPr/>
                    <a:lstStyle/>
                    <a:p>
                      <a:r>
                        <a:rPr lang="en-US" sz="2200" b="1" cap="all" dirty="0" err="1" smtClean="0"/>
                        <a:t>Regras</a:t>
                      </a:r>
                      <a:r>
                        <a:rPr lang="en-US" sz="2200" b="1" cap="all" dirty="0" smtClean="0"/>
                        <a:t>: </a:t>
                      </a:r>
                      <a:r>
                        <a:rPr lang="en-US" sz="2200" dirty="0" err="1" smtClean="0"/>
                        <a:t>Cada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equipa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faz</a:t>
                      </a:r>
                      <a:r>
                        <a:rPr lang="en-US" sz="2200" dirty="0" smtClean="0"/>
                        <a:t> o </a:t>
                      </a:r>
                      <a:r>
                        <a:rPr lang="en-US" sz="2200" dirty="0" err="1" smtClean="0"/>
                        <a:t>percurso</a:t>
                      </a:r>
                      <a:r>
                        <a:rPr lang="en-US" sz="2200" dirty="0" smtClean="0"/>
                        <a:t> 4 </a:t>
                      </a:r>
                      <a:r>
                        <a:rPr lang="en-US" sz="2200" dirty="0" err="1" smtClean="0"/>
                        <a:t>vezes</a:t>
                      </a:r>
                      <a:r>
                        <a:rPr lang="en-US" sz="2200" dirty="0" smtClean="0"/>
                        <a:t>. </a:t>
                      </a:r>
                    </a:p>
                    <a:p>
                      <a:r>
                        <a:rPr lang="en-US" sz="2200" dirty="0" smtClean="0"/>
                        <a:t>• 1º e 3º </a:t>
                      </a:r>
                      <a:r>
                        <a:rPr lang="en-US" sz="2200" dirty="0" err="1" smtClean="0"/>
                        <a:t>percurso</a:t>
                      </a:r>
                      <a:r>
                        <a:rPr lang="en-US" sz="2200" dirty="0" smtClean="0"/>
                        <a:t> de </a:t>
                      </a:r>
                      <a:r>
                        <a:rPr lang="en-US" sz="2200" dirty="0" err="1" smtClean="0"/>
                        <a:t>precisão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sobre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rodas</a:t>
                      </a:r>
                      <a:r>
                        <a:rPr lang="en-US" sz="2200" dirty="0" smtClean="0"/>
                        <a:t> (Individual): </a:t>
                      </a:r>
                      <a:r>
                        <a:rPr lang="en-US" sz="2200" dirty="0" err="1" smtClean="0"/>
                        <a:t>patins</a:t>
                      </a:r>
                      <a:r>
                        <a:rPr lang="en-US" sz="2200" dirty="0" smtClean="0"/>
                        <a:t>, skate, </a:t>
                      </a:r>
                      <a:r>
                        <a:rPr lang="en-US" sz="2200" dirty="0" err="1" smtClean="0"/>
                        <a:t>cadeira</a:t>
                      </a:r>
                      <a:r>
                        <a:rPr lang="en-US" sz="2200" dirty="0" smtClean="0"/>
                        <a:t> de </a:t>
                      </a:r>
                      <a:r>
                        <a:rPr lang="en-US" sz="2200" dirty="0" err="1" smtClean="0"/>
                        <a:t>rodas</a:t>
                      </a:r>
                      <a:r>
                        <a:rPr lang="en-US" sz="2200" dirty="0" smtClean="0"/>
                        <a:t>.</a:t>
                      </a:r>
                      <a:br>
                        <a:rPr lang="en-US" sz="2200" dirty="0" smtClean="0"/>
                      </a:br>
                      <a:r>
                        <a:rPr lang="en-US" sz="2200" dirty="0" smtClean="0"/>
                        <a:t>• 2º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dirty="0" smtClean="0"/>
                        <a:t>– corrida a pares- </a:t>
                      </a:r>
                      <a:r>
                        <a:rPr lang="pt-PT" sz="2200" dirty="0" smtClean="0"/>
                        <a:t>1 com os olhos vendados</a:t>
                      </a:r>
                      <a:r>
                        <a:rPr lang="en-US" sz="2200" dirty="0" smtClean="0"/>
                        <a:t/>
                      </a:r>
                      <a:br>
                        <a:rPr lang="en-US" sz="2200" dirty="0" smtClean="0"/>
                      </a:br>
                      <a:r>
                        <a:rPr lang="en-US" sz="2200" dirty="0" smtClean="0"/>
                        <a:t>• 4º </a:t>
                      </a:r>
                      <a:r>
                        <a:rPr lang="en-US" sz="2200" dirty="0" err="1" smtClean="0"/>
                        <a:t>percurso</a:t>
                      </a:r>
                      <a:r>
                        <a:rPr lang="en-US" sz="2200" dirty="0" smtClean="0"/>
                        <a:t> – corrida de </a:t>
                      </a:r>
                      <a:r>
                        <a:rPr lang="en-US" sz="2200" dirty="0" err="1" smtClean="0"/>
                        <a:t>velocidade</a:t>
                      </a:r>
                      <a:r>
                        <a:rPr lang="en-US" sz="2200" dirty="0" smtClean="0"/>
                        <a:t> (Individual).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200" b="1" dirty="0" smtClean="0"/>
                        <a:t>Classificação e pontuação por percurso:</a:t>
                      </a:r>
                      <a:r>
                        <a:rPr lang="pt-PT" sz="2200" dirty="0" smtClean="0"/>
                        <a:t> </a:t>
                      </a:r>
                    </a:p>
                    <a:p>
                      <a:pPr lvl="0"/>
                      <a:r>
                        <a:rPr lang="pt-PT" sz="2200" dirty="0" smtClean="0"/>
                        <a:t>1 Cada percurso é cronometrado e classificado individual/. </a:t>
                      </a:r>
                    </a:p>
                    <a:p>
                      <a:pPr lvl="0"/>
                      <a:r>
                        <a:rPr lang="pt-PT" sz="2200" dirty="0" smtClean="0"/>
                        <a:t>2 Ao tempo são acrescentados os  tempos das penalizações em função de erros técnicos cometidos: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pt-PT" sz="2200" dirty="0" smtClean="0"/>
                        <a:t>Percurso incorreto 10 segundos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pt-PT" sz="2200" dirty="0" smtClean="0"/>
                        <a:t>Transposição da linha ou desvio do pino 5 segundos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pt-PT" sz="2200" dirty="0" smtClean="0"/>
                        <a:t>Toque na linha ou no</a:t>
                      </a:r>
                      <a:r>
                        <a:rPr lang="pt-PT" sz="2200" baseline="0" dirty="0" smtClean="0"/>
                        <a:t> pino 3 segundos</a:t>
                      </a:r>
                      <a:endParaRPr lang="pt-PT" sz="2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3477458"/>
                  </a:ext>
                </a:extLst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11138342" y="623589"/>
            <a:ext cx="756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/>
              <a:t>LMP </a:t>
            </a:r>
            <a:r>
              <a:rPr lang="pt-PT" sz="1200" dirty="0" smtClean="0"/>
              <a:t>26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21540412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ângulo 28">
            <a:extLst>
              <a:ext uri="{FF2B5EF4-FFF2-40B4-BE49-F238E27FC236}">
                <a16:creationId xmlns:a16="http://schemas.microsoft.com/office/drawing/2014/main" id="{978780AE-A10F-4AF9-85A7-587D58892444}"/>
              </a:ext>
            </a:extLst>
          </p:cNvPr>
          <p:cNvSpPr/>
          <p:nvPr/>
        </p:nvSpPr>
        <p:spPr>
          <a:xfrm>
            <a:off x="0" y="1089906"/>
            <a:ext cx="12121663" cy="457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 dirty="0"/>
          </a:p>
        </p:txBody>
      </p:sp>
      <p:sp>
        <p:nvSpPr>
          <p:cNvPr id="8" name="CaixaDeTexto 7"/>
          <p:cNvSpPr txBox="1"/>
          <p:nvPr/>
        </p:nvSpPr>
        <p:spPr>
          <a:xfrm>
            <a:off x="1828800" y="347191"/>
            <a:ext cx="7479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Slalom sobre Rodas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237C05B-1FE9-4B26-BD70-6FB8FA569F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" y="432450"/>
            <a:ext cx="1353881" cy="54155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44434" y="1131943"/>
            <a:ext cx="11551845" cy="5336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PT" sz="2400" b="1" dirty="0"/>
              <a:t>Classificação e pontuação por </a:t>
            </a:r>
            <a:r>
              <a:rPr lang="pt-PT" sz="2400" b="1" dirty="0" smtClean="0"/>
              <a:t>percurso (</a:t>
            </a:r>
            <a:r>
              <a:rPr lang="pt-PT" sz="2400" b="1" dirty="0" err="1" smtClean="0"/>
              <a:t>cont</a:t>
            </a:r>
            <a:r>
              <a:rPr lang="pt-PT" sz="2400" b="1" dirty="0" smtClean="0"/>
              <a:t>.)</a:t>
            </a:r>
            <a:endParaRPr lang="pt-PT" sz="2400" dirty="0" smtClean="0"/>
          </a:p>
          <a:p>
            <a:pPr lvl="0">
              <a:lnSpc>
                <a:spcPct val="110000"/>
              </a:lnSpc>
            </a:pPr>
            <a:r>
              <a:rPr lang="pt-PT" sz="2400" dirty="0" smtClean="0"/>
              <a:t>3 Na </a:t>
            </a:r>
            <a:r>
              <a:rPr lang="pt-PT" sz="2400" dirty="0"/>
              <a:t>“corrida de precisão” </a:t>
            </a:r>
            <a:r>
              <a:rPr lang="pt-PT" sz="2400" dirty="0" smtClean="0"/>
              <a:t> </a:t>
            </a:r>
            <a:r>
              <a:rPr lang="pt-PT" sz="2400" dirty="0"/>
              <a:t>ganha quem </a:t>
            </a:r>
            <a:r>
              <a:rPr lang="pt-PT" sz="2400" dirty="0" smtClean="0"/>
              <a:t>fizer os dois percursos </a:t>
            </a:r>
            <a:r>
              <a:rPr lang="pt-PT" sz="2400" dirty="0"/>
              <a:t>no mesmo </a:t>
            </a:r>
            <a:r>
              <a:rPr lang="pt-PT" sz="2400" dirty="0" smtClean="0"/>
              <a:t>tempo. </a:t>
            </a:r>
            <a:r>
              <a:rPr lang="pt-PT" sz="2400" dirty="0"/>
              <a:t>A classificação é calculada de acordo com a diferença de tempos nos dois percursos.</a:t>
            </a:r>
          </a:p>
          <a:p>
            <a:pPr lvl="0">
              <a:lnSpc>
                <a:spcPct val="110000"/>
              </a:lnSpc>
            </a:pPr>
            <a:r>
              <a:rPr lang="pt-PT" sz="2400" dirty="0" smtClean="0"/>
              <a:t>4 A </a:t>
            </a:r>
            <a:r>
              <a:rPr lang="pt-PT" sz="2400" dirty="0"/>
              <a:t>classificação final por percurso resulta do tempo de percurso total (tempo + penalizações) obtido por cada equipa;</a:t>
            </a:r>
          </a:p>
          <a:p>
            <a:pPr lvl="0">
              <a:lnSpc>
                <a:spcPct val="110000"/>
              </a:lnSpc>
            </a:pPr>
            <a:r>
              <a:rPr lang="pt-PT" sz="2400" dirty="0" smtClean="0"/>
              <a:t>5 A </a:t>
            </a:r>
            <a:r>
              <a:rPr lang="pt-PT" sz="2400" dirty="0"/>
              <a:t>pontuação </a:t>
            </a:r>
            <a:r>
              <a:rPr lang="pt-PT" sz="2400" dirty="0" smtClean="0"/>
              <a:t>de cada </a:t>
            </a:r>
            <a:r>
              <a:rPr lang="pt-PT" sz="2400" dirty="0"/>
              <a:t>equipa </a:t>
            </a:r>
            <a:r>
              <a:rPr lang="pt-PT" sz="2400" dirty="0" smtClean="0"/>
              <a:t>é </a:t>
            </a:r>
            <a:r>
              <a:rPr lang="pt-PT" sz="2400" dirty="0"/>
              <a:t>realizada de acordo com a fórmula: “Classificação = </a:t>
            </a:r>
            <a:r>
              <a:rPr lang="pt-PT" sz="2400" i="1" dirty="0"/>
              <a:t>(n+1) – L</a:t>
            </a:r>
            <a:r>
              <a:rPr lang="pt-PT" sz="2400" dirty="0"/>
              <a:t> pontos”, em que </a:t>
            </a:r>
            <a:r>
              <a:rPr lang="pt-PT" sz="2400" i="1" dirty="0"/>
              <a:t>“n”</a:t>
            </a:r>
            <a:r>
              <a:rPr lang="pt-PT" sz="2400" dirty="0"/>
              <a:t> é o número de equipas em concurso e </a:t>
            </a:r>
            <a:r>
              <a:rPr lang="pt-PT" sz="2400" i="1" dirty="0"/>
              <a:t>“L”</a:t>
            </a:r>
            <a:r>
              <a:rPr lang="pt-PT" sz="2400" dirty="0"/>
              <a:t> a constante da classificação obtida (exemplo para um concurso de 6 equipas – 1º Lugar = (6 +1) – 1 (6 pontos); 2º Lugar = (6 + 1) – 2 (5 pontos) …. 6º Lugar = (6 + 1) – 6 (1 ponto);</a:t>
            </a:r>
          </a:p>
          <a:p>
            <a:pPr lvl="0">
              <a:lnSpc>
                <a:spcPct val="110000"/>
              </a:lnSpc>
            </a:pPr>
            <a:r>
              <a:rPr lang="pt-PT" sz="2400" dirty="0" smtClean="0"/>
              <a:t>6 À soma dos pontos de cada </a:t>
            </a:r>
            <a:r>
              <a:rPr lang="pt-PT" sz="2400" dirty="0"/>
              <a:t>percurso, </a:t>
            </a:r>
            <a:r>
              <a:rPr lang="pt-PT" sz="2400" dirty="0" smtClean="0"/>
              <a:t>acrescenta-se as eventuais </a:t>
            </a:r>
            <a:r>
              <a:rPr lang="pt-PT" sz="2400" dirty="0"/>
              <a:t>bonificações (em pontos) resultantes das características particulares da constituição </a:t>
            </a:r>
            <a:r>
              <a:rPr lang="pt-PT" sz="2400" dirty="0" smtClean="0"/>
              <a:t>de cada equipa; </a:t>
            </a:r>
            <a:endParaRPr lang="pt-PT" sz="2400" dirty="0"/>
          </a:p>
          <a:p>
            <a:pPr>
              <a:lnSpc>
                <a:spcPct val="110000"/>
              </a:lnSpc>
            </a:pPr>
            <a:r>
              <a:rPr lang="pt-PT" sz="2400" dirty="0" smtClean="0"/>
              <a:t>7 A </a:t>
            </a:r>
            <a:r>
              <a:rPr lang="pt-PT" sz="2400" dirty="0"/>
              <a:t>soma dos pontos obtidos por percurso e as bonificações merecidas ditarão a </a:t>
            </a:r>
            <a:r>
              <a:rPr lang="pt-PT" sz="2400" dirty="0" smtClean="0"/>
              <a:t>pontuação</a:t>
            </a:r>
          </a:p>
          <a:p>
            <a:pPr>
              <a:lnSpc>
                <a:spcPct val="110000"/>
              </a:lnSpc>
            </a:pPr>
            <a:r>
              <a:rPr lang="pt-PT" sz="2400" dirty="0" smtClean="0"/>
              <a:t>final </a:t>
            </a:r>
            <a:r>
              <a:rPr lang="pt-PT" sz="2400" dirty="0"/>
              <a:t>da equipa, sendo </a:t>
            </a:r>
            <a:r>
              <a:rPr lang="pt-PT" sz="2400" dirty="0" smtClean="0"/>
              <a:t>depois ordenada </a:t>
            </a:r>
            <a:r>
              <a:rPr lang="pt-PT" sz="2400" dirty="0"/>
              <a:t>a classificação final do </a:t>
            </a:r>
            <a:r>
              <a:rPr lang="pt-PT" sz="2400" dirty="0" smtClean="0"/>
              <a:t>evento.</a:t>
            </a:r>
            <a:endParaRPr lang="pt-PT" sz="4000" dirty="0" smtClean="0"/>
          </a:p>
        </p:txBody>
      </p:sp>
      <p:sp>
        <p:nvSpPr>
          <p:cNvPr id="7" name="CaixaDeTexto 6"/>
          <p:cNvSpPr txBox="1"/>
          <p:nvPr/>
        </p:nvSpPr>
        <p:spPr>
          <a:xfrm>
            <a:off x="11001191" y="653389"/>
            <a:ext cx="756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/>
              <a:t>LMP </a:t>
            </a:r>
            <a:r>
              <a:rPr lang="pt-PT" sz="1200" dirty="0" smtClean="0"/>
              <a:t>27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2879427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ângulo 28">
            <a:extLst>
              <a:ext uri="{FF2B5EF4-FFF2-40B4-BE49-F238E27FC236}">
                <a16:creationId xmlns:a16="http://schemas.microsoft.com/office/drawing/2014/main" id="{978780AE-A10F-4AF9-85A7-587D58892444}"/>
              </a:ext>
            </a:extLst>
          </p:cNvPr>
          <p:cNvSpPr/>
          <p:nvPr/>
        </p:nvSpPr>
        <p:spPr>
          <a:xfrm>
            <a:off x="0" y="1089906"/>
            <a:ext cx="12121663" cy="457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 dirty="0"/>
          </a:p>
        </p:txBody>
      </p:sp>
      <p:sp>
        <p:nvSpPr>
          <p:cNvPr id="8" name="CaixaDeTexto 7"/>
          <p:cNvSpPr txBox="1"/>
          <p:nvPr/>
        </p:nvSpPr>
        <p:spPr>
          <a:xfrm>
            <a:off x="1828800" y="347191"/>
            <a:ext cx="7479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Slalom sobre Rodas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237C05B-1FE9-4B26-BD70-6FB8FA569F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" y="432450"/>
            <a:ext cx="1353881" cy="541553"/>
          </a:xfrm>
          <a:prstGeom prst="rect">
            <a:avLst/>
          </a:prstGeom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236271"/>
              </p:ext>
            </p:extLst>
          </p:nvPr>
        </p:nvGraphicFramePr>
        <p:xfrm>
          <a:off x="937847" y="1555257"/>
          <a:ext cx="10245968" cy="47479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59467">
                  <a:extLst>
                    <a:ext uri="{9D8B030D-6E8A-4147-A177-3AD203B41FA5}">
                      <a16:colId xmlns:a16="http://schemas.microsoft.com/office/drawing/2014/main" val="2995030605"/>
                    </a:ext>
                  </a:extLst>
                </a:gridCol>
                <a:gridCol w="767013">
                  <a:extLst>
                    <a:ext uri="{9D8B030D-6E8A-4147-A177-3AD203B41FA5}">
                      <a16:colId xmlns:a16="http://schemas.microsoft.com/office/drawing/2014/main" val="355075376"/>
                    </a:ext>
                  </a:extLst>
                </a:gridCol>
                <a:gridCol w="767013">
                  <a:extLst>
                    <a:ext uri="{9D8B030D-6E8A-4147-A177-3AD203B41FA5}">
                      <a16:colId xmlns:a16="http://schemas.microsoft.com/office/drawing/2014/main" val="2998874046"/>
                    </a:ext>
                  </a:extLst>
                </a:gridCol>
                <a:gridCol w="767013">
                  <a:extLst>
                    <a:ext uri="{9D8B030D-6E8A-4147-A177-3AD203B41FA5}">
                      <a16:colId xmlns:a16="http://schemas.microsoft.com/office/drawing/2014/main" val="1342510878"/>
                    </a:ext>
                  </a:extLst>
                </a:gridCol>
                <a:gridCol w="1232631">
                  <a:extLst>
                    <a:ext uri="{9D8B030D-6E8A-4147-A177-3AD203B41FA5}">
                      <a16:colId xmlns:a16="http://schemas.microsoft.com/office/drawing/2014/main" val="1552118751"/>
                    </a:ext>
                  </a:extLst>
                </a:gridCol>
                <a:gridCol w="1369804">
                  <a:extLst>
                    <a:ext uri="{9D8B030D-6E8A-4147-A177-3AD203B41FA5}">
                      <a16:colId xmlns:a16="http://schemas.microsoft.com/office/drawing/2014/main" val="3421571769"/>
                    </a:ext>
                  </a:extLst>
                </a:gridCol>
                <a:gridCol w="1369804">
                  <a:extLst>
                    <a:ext uri="{9D8B030D-6E8A-4147-A177-3AD203B41FA5}">
                      <a16:colId xmlns:a16="http://schemas.microsoft.com/office/drawing/2014/main" val="2086430506"/>
                    </a:ext>
                  </a:extLst>
                </a:gridCol>
                <a:gridCol w="889697">
                  <a:extLst>
                    <a:ext uri="{9D8B030D-6E8A-4147-A177-3AD203B41FA5}">
                      <a16:colId xmlns:a16="http://schemas.microsoft.com/office/drawing/2014/main" val="40756087"/>
                    </a:ext>
                  </a:extLst>
                </a:gridCol>
                <a:gridCol w="623526">
                  <a:extLst>
                    <a:ext uri="{9D8B030D-6E8A-4147-A177-3AD203B41FA5}">
                      <a16:colId xmlns:a16="http://schemas.microsoft.com/office/drawing/2014/main" val="1597461169"/>
                    </a:ext>
                  </a:extLst>
                </a:gridCol>
              </a:tblGrid>
              <a:tr h="307089"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300"/>
                        </a:spcAft>
                      </a:pPr>
                      <a:r>
                        <a:rPr lang="pt-PT" sz="1800" dirty="0">
                          <a:effectLst/>
                        </a:rPr>
                        <a:t>Equipas</a:t>
                      </a:r>
                      <a:endParaRPr lang="pt-P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300"/>
                        </a:spcAft>
                      </a:pPr>
                      <a:r>
                        <a:rPr lang="pt-PT" sz="1800" dirty="0">
                          <a:effectLst/>
                        </a:rPr>
                        <a:t>Percursos</a:t>
                      </a:r>
                      <a:endParaRPr lang="pt-P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300"/>
                        </a:spcAft>
                      </a:pPr>
                      <a:r>
                        <a:rPr lang="pt-PT" sz="1800">
                          <a:effectLst/>
                        </a:rPr>
                        <a:t>Bonificações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300"/>
                        </a:spcAft>
                      </a:pPr>
                      <a:r>
                        <a:rPr lang="pt-PT" sz="1800">
                          <a:effectLst/>
                        </a:rPr>
                        <a:t>Classificação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105984"/>
                  </a:ext>
                </a:extLst>
              </a:tr>
              <a:tr h="755807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300"/>
                        </a:spcAft>
                      </a:pPr>
                      <a:r>
                        <a:rPr lang="pt-PT" sz="1800" dirty="0">
                          <a:effectLst/>
                        </a:rPr>
                        <a:t>1º </a:t>
                      </a:r>
                      <a:endParaRPr lang="pt-P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300"/>
                        </a:spcAft>
                      </a:pPr>
                      <a:r>
                        <a:rPr lang="pt-PT" sz="1800" dirty="0">
                          <a:effectLst/>
                        </a:rPr>
                        <a:t>3º </a:t>
                      </a:r>
                      <a:endParaRPr lang="pt-P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300"/>
                        </a:spcAft>
                      </a:pPr>
                      <a:r>
                        <a:rPr lang="pt-PT" sz="1800" dirty="0">
                          <a:effectLst/>
                        </a:rPr>
                        <a:t>2º</a:t>
                      </a:r>
                      <a:endParaRPr lang="pt-P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300"/>
                        </a:spcAft>
                      </a:pPr>
                      <a:r>
                        <a:rPr lang="pt-PT" sz="1800" dirty="0">
                          <a:effectLst/>
                        </a:rPr>
                        <a:t>4º</a:t>
                      </a:r>
                      <a:endParaRPr lang="pt-P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300"/>
                        </a:spcAft>
                      </a:pPr>
                      <a:r>
                        <a:rPr lang="pt-PT" sz="1800" dirty="0" smtClean="0">
                          <a:effectLst/>
                        </a:rPr>
                        <a:t>Idades</a:t>
                      </a:r>
                      <a:endParaRPr lang="pt-P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300"/>
                        </a:spcAft>
                      </a:pPr>
                      <a:r>
                        <a:rPr lang="pt-PT" sz="1800" dirty="0">
                          <a:effectLst/>
                        </a:rPr>
                        <a:t>Deficiência</a:t>
                      </a:r>
                      <a:endParaRPr lang="pt-P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300"/>
                        </a:spcAft>
                      </a:pPr>
                      <a:r>
                        <a:rPr lang="pt-PT" sz="1800" dirty="0">
                          <a:effectLst/>
                        </a:rPr>
                        <a:t>pontos</a:t>
                      </a:r>
                      <a:endParaRPr lang="pt-P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300"/>
                        </a:spcAft>
                      </a:pPr>
                      <a:r>
                        <a:rPr lang="pt-PT" sz="1800" dirty="0">
                          <a:effectLst/>
                        </a:rPr>
                        <a:t>lugar</a:t>
                      </a:r>
                      <a:endParaRPr lang="pt-P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44849437"/>
                  </a:ext>
                </a:extLst>
              </a:tr>
              <a:tr h="307089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300"/>
                        </a:spcAft>
                      </a:pPr>
                      <a:r>
                        <a:rPr lang="pt-PT" sz="1800" dirty="0">
                          <a:effectLst/>
                        </a:rPr>
                        <a:t>A Tempo (s)</a:t>
                      </a:r>
                      <a:endParaRPr lang="pt-P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30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30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30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300"/>
                        </a:spcAft>
                      </a:pPr>
                      <a:r>
                        <a:rPr lang="pt-PT" sz="1000" dirty="0">
                          <a:effectLst/>
                        </a:rPr>
                        <a:t> 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30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30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30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30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1093954"/>
                  </a:ext>
                </a:extLst>
              </a:tr>
              <a:tr h="307089"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300"/>
                        </a:spcAft>
                      </a:pPr>
                      <a:r>
                        <a:rPr lang="pt-PT" sz="1800" dirty="0">
                          <a:effectLst/>
                        </a:rPr>
                        <a:t>Penalização (s)</a:t>
                      </a:r>
                      <a:endParaRPr lang="pt-P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30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30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30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30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628286"/>
                  </a:ext>
                </a:extLst>
              </a:tr>
              <a:tr h="307089"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300"/>
                        </a:spcAft>
                      </a:pPr>
                      <a:r>
                        <a:rPr lang="pt-PT" sz="1800" dirty="0">
                          <a:effectLst/>
                        </a:rPr>
                        <a:t>classificação</a:t>
                      </a:r>
                      <a:endParaRPr lang="pt-P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30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30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30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517199"/>
                  </a:ext>
                </a:extLst>
              </a:tr>
              <a:tr h="307089"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300"/>
                        </a:spcAft>
                      </a:pPr>
                      <a:r>
                        <a:rPr lang="pt-PT" sz="1800" dirty="0">
                          <a:effectLst/>
                        </a:rPr>
                        <a:t>pontos</a:t>
                      </a:r>
                      <a:endParaRPr lang="pt-P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30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30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30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30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30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30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30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6276742"/>
                  </a:ext>
                </a:extLst>
              </a:tr>
              <a:tr h="307089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300"/>
                        </a:spcAft>
                      </a:pPr>
                      <a:r>
                        <a:rPr lang="pt-PT" sz="1800" dirty="0">
                          <a:effectLst/>
                        </a:rPr>
                        <a:t>B  Tempo (s))</a:t>
                      </a:r>
                      <a:endParaRPr lang="pt-P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30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30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30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30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30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30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30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30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5803825"/>
                  </a:ext>
                </a:extLst>
              </a:tr>
              <a:tr h="307089"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300"/>
                        </a:spcAft>
                      </a:pPr>
                      <a:r>
                        <a:rPr lang="pt-PT" sz="1800" dirty="0">
                          <a:effectLst/>
                        </a:rPr>
                        <a:t>Penalização (s)</a:t>
                      </a:r>
                      <a:endParaRPr lang="pt-P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300"/>
                        </a:spcAft>
                      </a:pPr>
                      <a:r>
                        <a:rPr lang="pt-PT" sz="1000" dirty="0">
                          <a:effectLst/>
                        </a:rPr>
                        <a:t> 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30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30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30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862686"/>
                  </a:ext>
                </a:extLst>
              </a:tr>
              <a:tr h="307089"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300"/>
                        </a:spcAft>
                      </a:pPr>
                      <a:r>
                        <a:rPr lang="pt-PT" sz="1800" dirty="0">
                          <a:effectLst/>
                        </a:rPr>
                        <a:t>classificação</a:t>
                      </a:r>
                      <a:endParaRPr lang="pt-P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300"/>
                        </a:spcAft>
                      </a:pPr>
                      <a:r>
                        <a:rPr lang="pt-PT" sz="1000" dirty="0">
                          <a:effectLst/>
                        </a:rPr>
                        <a:t> 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30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30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89298"/>
                  </a:ext>
                </a:extLst>
              </a:tr>
              <a:tr h="307089"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300"/>
                        </a:spcAft>
                      </a:pPr>
                      <a:r>
                        <a:rPr lang="pt-PT" sz="1800" dirty="0">
                          <a:effectLst/>
                        </a:rPr>
                        <a:t>pontos</a:t>
                      </a:r>
                      <a:endParaRPr lang="pt-P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300"/>
                        </a:spcAft>
                      </a:pPr>
                      <a:r>
                        <a:rPr lang="pt-PT" sz="1000" dirty="0">
                          <a:effectLst/>
                        </a:rPr>
                        <a:t> 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30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30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30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30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30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30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5449773"/>
                  </a:ext>
                </a:extLst>
              </a:tr>
              <a:tr h="307089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300"/>
                        </a:spcAft>
                      </a:pPr>
                      <a:r>
                        <a:rPr lang="pt-PT" sz="1800" dirty="0">
                          <a:effectLst/>
                        </a:rPr>
                        <a:t>……..  Tempo (s)</a:t>
                      </a:r>
                      <a:endParaRPr lang="pt-P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30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300"/>
                        </a:spcAft>
                      </a:pPr>
                      <a:r>
                        <a:rPr lang="pt-PT" sz="1000" dirty="0">
                          <a:effectLst/>
                        </a:rPr>
                        <a:t> 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30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30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30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30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30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30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0108255"/>
                  </a:ext>
                </a:extLst>
              </a:tr>
              <a:tr h="307089"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300"/>
                        </a:spcAft>
                      </a:pPr>
                      <a:r>
                        <a:rPr lang="pt-PT" sz="1800" dirty="0">
                          <a:effectLst/>
                        </a:rPr>
                        <a:t>Penalização (s)</a:t>
                      </a:r>
                      <a:endParaRPr lang="pt-P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30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300"/>
                        </a:spcAft>
                      </a:pPr>
                      <a:r>
                        <a:rPr lang="pt-PT" sz="1000" dirty="0">
                          <a:effectLst/>
                        </a:rPr>
                        <a:t> 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300"/>
                        </a:spcAft>
                      </a:pPr>
                      <a:r>
                        <a:rPr lang="pt-PT" sz="1000" dirty="0">
                          <a:effectLst/>
                        </a:rPr>
                        <a:t> 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30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368015"/>
                  </a:ext>
                </a:extLst>
              </a:tr>
              <a:tr h="307089"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300"/>
                        </a:spcAft>
                      </a:pPr>
                      <a:r>
                        <a:rPr lang="pt-PT" sz="1800" dirty="0">
                          <a:effectLst/>
                        </a:rPr>
                        <a:t>classificação</a:t>
                      </a:r>
                      <a:endParaRPr lang="pt-P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30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300"/>
                        </a:spcAft>
                      </a:pPr>
                      <a:r>
                        <a:rPr lang="pt-PT" sz="1000" dirty="0">
                          <a:effectLst/>
                        </a:rPr>
                        <a:t> 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300"/>
                        </a:spcAft>
                      </a:pPr>
                      <a:r>
                        <a:rPr lang="pt-PT" sz="1000" dirty="0">
                          <a:effectLst/>
                        </a:rPr>
                        <a:t> 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7066995"/>
                  </a:ext>
                </a:extLst>
              </a:tr>
              <a:tr h="307089"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300"/>
                        </a:spcAft>
                      </a:pPr>
                      <a:r>
                        <a:rPr lang="pt-PT" sz="1800" dirty="0">
                          <a:effectLst/>
                        </a:rPr>
                        <a:t>pontos</a:t>
                      </a:r>
                      <a:endParaRPr lang="pt-P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30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30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30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30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300"/>
                        </a:spcAft>
                      </a:pPr>
                      <a:r>
                        <a:rPr lang="pt-PT" sz="1000" dirty="0">
                          <a:effectLst/>
                        </a:rPr>
                        <a:t> 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300"/>
                        </a:spcAft>
                      </a:pPr>
                      <a:r>
                        <a:rPr lang="pt-PT" sz="1000" dirty="0">
                          <a:effectLst/>
                        </a:rPr>
                        <a:t> 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300"/>
                        </a:spcAft>
                      </a:pPr>
                      <a:r>
                        <a:rPr lang="pt-PT" sz="1000" dirty="0">
                          <a:effectLst/>
                        </a:rPr>
                        <a:t> 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5599891"/>
                  </a:ext>
                </a:extLst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1183815" y="531774"/>
            <a:ext cx="756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/>
              <a:t>LMP </a:t>
            </a:r>
            <a:r>
              <a:rPr lang="pt-PT" sz="1200" dirty="0" smtClean="0"/>
              <a:t>28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35673005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ângulo 28">
            <a:extLst>
              <a:ext uri="{FF2B5EF4-FFF2-40B4-BE49-F238E27FC236}">
                <a16:creationId xmlns:a16="http://schemas.microsoft.com/office/drawing/2014/main" id="{978780AE-A10F-4AF9-85A7-587D58892444}"/>
              </a:ext>
            </a:extLst>
          </p:cNvPr>
          <p:cNvSpPr/>
          <p:nvPr/>
        </p:nvSpPr>
        <p:spPr>
          <a:xfrm>
            <a:off x="0" y="1089906"/>
            <a:ext cx="12121663" cy="457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 dirty="0"/>
          </a:p>
        </p:txBody>
      </p:sp>
      <p:sp>
        <p:nvSpPr>
          <p:cNvPr id="8" name="CaixaDeTexto 7"/>
          <p:cNvSpPr txBox="1"/>
          <p:nvPr/>
        </p:nvSpPr>
        <p:spPr>
          <a:xfrm>
            <a:off x="1824438" y="316414"/>
            <a:ext cx="8472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Educação Física e Desporto Escolar mais inclusivo</a:t>
            </a:r>
            <a:endParaRPr lang="pt-PT" sz="32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237C05B-1FE9-4B26-BD70-6FB8FA569F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" y="432450"/>
            <a:ext cx="1353881" cy="54155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18833" y="3229790"/>
            <a:ext cx="11551845" cy="4101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pt-PT" sz="2600" dirty="0" smtClean="0">
                <a:solidFill>
                  <a:schemeClr val="bg2">
                    <a:lumMod val="25000"/>
                  </a:schemeClr>
                </a:solidFill>
              </a:rPr>
              <a:t>1. Fomentar </a:t>
            </a:r>
            <a:r>
              <a:rPr lang="pt-PT" sz="2600" dirty="0">
                <a:solidFill>
                  <a:schemeClr val="bg2">
                    <a:lumMod val="25000"/>
                  </a:schemeClr>
                </a:solidFill>
              </a:rPr>
              <a:t>o desenvolvimento de </a:t>
            </a:r>
            <a:r>
              <a:rPr lang="pt-PT" sz="2600" b="1" dirty="0">
                <a:solidFill>
                  <a:schemeClr val="bg2">
                    <a:lumMod val="25000"/>
                  </a:schemeClr>
                </a:solidFill>
              </a:rPr>
              <a:t>programas </a:t>
            </a:r>
            <a:r>
              <a:rPr lang="pt-PT" sz="2600" dirty="0" smtClean="0">
                <a:solidFill>
                  <a:schemeClr val="bg2">
                    <a:lumMod val="25000"/>
                  </a:schemeClr>
                </a:solidFill>
              </a:rPr>
              <a:t>que visem o</a:t>
            </a:r>
            <a:r>
              <a:rPr lang="pt-PT" sz="2600" dirty="0" smtClean="0">
                <a:cs typeface="Calibri" panose="020F0502020204030204" pitchFamily="34" charset="0"/>
              </a:rPr>
              <a:t> </a:t>
            </a:r>
            <a:r>
              <a:rPr lang="pt-PT" sz="2600" dirty="0">
                <a:cs typeface="Calibri" panose="020F0502020204030204" pitchFamily="34" charset="0"/>
              </a:rPr>
              <a:t>conhecimento sobre a </a:t>
            </a:r>
            <a:r>
              <a:rPr lang="pt-PT" sz="2600" b="1" dirty="0">
                <a:cs typeface="Calibri" panose="020F0502020204030204" pitchFamily="34" charset="0"/>
              </a:rPr>
              <a:t>aptidão física  e competências motoras de todos os alunos </a:t>
            </a:r>
            <a:r>
              <a:rPr lang="pt-PT" sz="2600" dirty="0">
                <a:cs typeface="Calibri" panose="020F0502020204030204" pitchFamily="34" charset="0"/>
              </a:rPr>
              <a:t>de forma a contribuir para uma maior participação desportiva dos alunos com </a:t>
            </a:r>
            <a:r>
              <a:rPr lang="pt-PT" sz="2600" dirty="0" smtClean="0">
                <a:cs typeface="Calibri" panose="020F0502020204030204" pitchFamily="34" charset="0"/>
              </a:rPr>
              <a:t>perfis motores muito diferenciados nomeadamente: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600" dirty="0" smtClean="0">
                <a:cs typeface="Calibri" panose="020F0502020204030204" pitchFamily="34" charset="0"/>
              </a:rPr>
              <a:t>Aprender </a:t>
            </a:r>
            <a:r>
              <a:rPr lang="pt-PT" sz="2600" dirty="0">
                <a:cs typeface="Calibri" panose="020F0502020204030204" pitchFamily="34" charset="0"/>
              </a:rPr>
              <a:t>a usar de forma rápida e eficiente </a:t>
            </a:r>
            <a:r>
              <a:rPr lang="pt-PT" sz="2600" dirty="0" smtClean="0">
                <a:cs typeface="Calibri" panose="020F0502020204030204" pitchFamily="34" charset="0"/>
              </a:rPr>
              <a:t>a </a:t>
            </a:r>
            <a:r>
              <a:rPr lang="pt-PT" sz="2600" dirty="0">
                <a:cs typeface="Calibri" panose="020F0502020204030204" pitchFamily="34" charset="0"/>
              </a:rPr>
              <a:t>cadeira de </a:t>
            </a:r>
            <a:r>
              <a:rPr lang="pt-PT" sz="2600" dirty="0" smtClean="0">
                <a:cs typeface="Calibri" panose="020F0502020204030204" pitchFamily="34" charset="0"/>
              </a:rPr>
              <a:t>rodas, os patins, o skate  a bicicleta etc.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600" dirty="0">
                <a:cs typeface="Calibri" panose="020F0502020204030204" pitchFamily="34" charset="0"/>
              </a:rPr>
              <a:t>Aprender mudanças de posição do corpo (transferência</a:t>
            </a:r>
            <a:r>
              <a:rPr lang="pt-PT" sz="2600" dirty="0" smtClean="0">
                <a:cs typeface="Calibri" panose="020F0502020204030204" pitchFamily="34" charset="0"/>
              </a:rPr>
              <a:t>) e a sua posição relativa</a:t>
            </a:r>
            <a:endParaRPr lang="pt-PT" sz="2600" dirty="0"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600" dirty="0" smtClean="0">
                <a:cs typeface="Calibri" panose="020F0502020204030204" pitchFamily="34" charset="0"/>
              </a:rPr>
              <a:t>Aprender </a:t>
            </a:r>
            <a:r>
              <a:rPr lang="pt-PT" sz="2600" dirty="0">
                <a:cs typeface="Calibri" panose="020F0502020204030204" pitchFamily="34" charset="0"/>
              </a:rPr>
              <a:t>a orientar-se rápida/ e eficaz/ </a:t>
            </a:r>
            <a:r>
              <a:rPr lang="pt-PT" sz="2600" dirty="0" smtClean="0">
                <a:cs typeface="Calibri" panose="020F0502020204030204" pitchFamily="34" charset="0"/>
              </a:rPr>
              <a:t>no espaço (jogos de orientação).</a:t>
            </a:r>
          </a:p>
          <a:p>
            <a:endParaRPr lang="pt-PT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0800863" y="639579"/>
            <a:ext cx="6527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dirty="0" smtClean="0"/>
              <a:t>LMP 29</a:t>
            </a:r>
            <a:endParaRPr lang="pt-PT" sz="1200" dirty="0"/>
          </a:p>
        </p:txBody>
      </p:sp>
      <p:pic>
        <p:nvPicPr>
          <p:cNvPr id="7" name="Imagem 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51"/>
          <a:stretch/>
        </p:blipFill>
        <p:spPr bwMode="auto">
          <a:xfrm>
            <a:off x="817070" y="1110483"/>
            <a:ext cx="3227753" cy="22090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m 8" descr="E',iiz 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"/>
          <a:stretch/>
        </p:blipFill>
        <p:spPr bwMode="auto">
          <a:xfrm>
            <a:off x="4435854" y="1085341"/>
            <a:ext cx="3249954" cy="22090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m 9" descr="Elti 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839" y="1085341"/>
            <a:ext cx="3489669" cy="21238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33310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ângulo 28">
            <a:extLst>
              <a:ext uri="{FF2B5EF4-FFF2-40B4-BE49-F238E27FC236}">
                <a16:creationId xmlns:a16="http://schemas.microsoft.com/office/drawing/2014/main" id="{978780AE-A10F-4AF9-85A7-587D58892444}"/>
              </a:ext>
            </a:extLst>
          </p:cNvPr>
          <p:cNvSpPr/>
          <p:nvPr/>
        </p:nvSpPr>
        <p:spPr>
          <a:xfrm flipV="1">
            <a:off x="0" y="942403"/>
            <a:ext cx="12133005" cy="457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 dirty="0"/>
          </a:p>
        </p:txBody>
      </p:sp>
      <p:pic>
        <p:nvPicPr>
          <p:cNvPr id="44" name="Imagem 43">
            <a:extLst>
              <a:ext uri="{FF2B5EF4-FFF2-40B4-BE49-F238E27FC236}">
                <a16:creationId xmlns:a16="http://schemas.microsoft.com/office/drawing/2014/main" id="{7237C05B-1FE9-4B26-BD70-6FB8FA569F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31" y="112409"/>
            <a:ext cx="1245831" cy="643210"/>
          </a:xfrm>
          <a:prstGeom prst="rect">
            <a:avLst/>
          </a:prstGeom>
        </p:spPr>
      </p:pic>
      <p:pic>
        <p:nvPicPr>
          <p:cNvPr id="45" name="Picture 2">
            <a:extLst>
              <a:ext uri="{FF2B5EF4-FFF2-40B4-BE49-F238E27FC236}">
                <a16:creationId xmlns:a16="http://schemas.microsoft.com/office/drawing/2014/main" id="{8A1BFABD-C5A5-4B74-868E-C85E046AA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C3E9D3"/>
              </a:clrFrom>
              <a:clrTo>
                <a:srgbClr val="C3E9D3">
                  <a:alpha val="0"/>
                </a:srgbClr>
              </a:clrTo>
            </a:clrChange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788" y="108865"/>
            <a:ext cx="455939" cy="58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3">
            <a:extLst>
              <a:ext uri="{FF2B5EF4-FFF2-40B4-BE49-F238E27FC236}">
                <a16:creationId xmlns:a16="http://schemas.microsoft.com/office/drawing/2014/main" id="{DB3CEB88-A7E9-4099-AF27-1A5F70B20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C3E9D3"/>
              </a:clrFrom>
              <a:clrTo>
                <a:srgbClr val="C3E9D3">
                  <a:alpha val="0"/>
                </a:srgbClr>
              </a:clrTo>
            </a:clrChange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457" y="121714"/>
            <a:ext cx="766729" cy="585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344673" y="108865"/>
            <a:ext cx="7378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>
                <a:solidFill>
                  <a:srgbClr val="0070C0"/>
                </a:solidFill>
              </a:rPr>
              <a:t>Incluir para participar - Antecedentes</a:t>
            </a:r>
            <a:endParaRPr lang="pt-PT" sz="3600" b="1" dirty="0">
              <a:solidFill>
                <a:srgbClr val="0070C0"/>
              </a:solidFill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11444583" y="362875"/>
            <a:ext cx="574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/>
              <a:t>LMP </a:t>
            </a:r>
            <a:r>
              <a:rPr lang="pt-PT" sz="1200" dirty="0" smtClean="0"/>
              <a:t>3</a:t>
            </a:r>
            <a:endParaRPr lang="pt-PT" sz="12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-80933" y="1174906"/>
            <a:ext cx="1229487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pt-PT" sz="2800" b="1" dirty="0"/>
              <a:t>1924</a:t>
            </a:r>
            <a:r>
              <a:rPr lang="pt-PT" sz="2800" dirty="0"/>
              <a:t> </a:t>
            </a:r>
            <a:r>
              <a:rPr lang="pt-PT" sz="2800" dirty="0" smtClean="0"/>
              <a:t>-1ºs </a:t>
            </a:r>
            <a:r>
              <a:rPr lang="pt-PT" sz="2800" dirty="0" err="1" smtClean="0"/>
              <a:t>Surdolimpicos</a:t>
            </a:r>
            <a:r>
              <a:rPr lang="pt-PT" sz="2800" dirty="0" smtClean="0"/>
              <a:t> </a:t>
            </a:r>
            <a:r>
              <a:rPr lang="pt-PT" sz="2800" dirty="0"/>
              <a:t>em Paris</a:t>
            </a:r>
          </a:p>
          <a:p>
            <a:pPr lvl="1"/>
            <a:r>
              <a:rPr lang="pt-PT" sz="2800" b="1" dirty="0"/>
              <a:t>1948</a:t>
            </a:r>
            <a:r>
              <a:rPr lang="pt-PT" sz="2800" dirty="0"/>
              <a:t> - L. </a:t>
            </a:r>
            <a:r>
              <a:rPr lang="pt-PT" sz="2800" dirty="0" err="1"/>
              <a:t>Guttmann</a:t>
            </a:r>
            <a:r>
              <a:rPr lang="pt-PT" sz="2800" dirty="0"/>
              <a:t> Jogos de </a:t>
            </a:r>
            <a:r>
              <a:rPr lang="pt-PT" sz="2800" dirty="0" err="1"/>
              <a:t>Stoke</a:t>
            </a:r>
            <a:r>
              <a:rPr lang="pt-PT" sz="2800" dirty="0"/>
              <a:t> </a:t>
            </a:r>
            <a:r>
              <a:rPr lang="pt-PT" sz="2800" dirty="0" err="1"/>
              <a:t>Mandeville</a:t>
            </a:r>
            <a:r>
              <a:rPr lang="pt-PT" sz="2800" dirty="0"/>
              <a:t> </a:t>
            </a:r>
          </a:p>
          <a:p>
            <a:pPr lvl="1"/>
            <a:r>
              <a:rPr lang="pt-PT" sz="2800" b="1" dirty="0"/>
              <a:t>1960</a:t>
            </a:r>
            <a:r>
              <a:rPr lang="pt-PT" sz="2800" dirty="0"/>
              <a:t> –Primeiros jogos Paralímpicos Roma só para lesões da espinal medula em conjunto com os jogos de </a:t>
            </a:r>
            <a:r>
              <a:rPr lang="pt-PT" sz="2800" dirty="0" err="1"/>
              <a:t>Stoke</a:t>
            </a:r>
            <a:r>
              <a:rPr lang="pt-PT" sz="2800" dirty="0"/>
              <a:t> </a:t>
            </a:r>
            <a:r>
              <a:rPr lang="pt-PT" sz="2800" dirty="0" err="1"/>
              <a:t>Mandeville</a:t>
            </a:r>
            <a:r>
              <a:rPr lang="pt-PT" sz="2800" dirty="0"/>
              <a:t>. (Atletas Paralímpicos são </a:t>
            </a:r>
            <a:r>
              <a:rPr lang="pt-PT" sz="2800" dirty="0" smtClean="0"/>
              <a:t>a elite dos </a:t>
            </a:r>
            <a:r>
              <a:rPr lang="pt-PT" sz="2800" dirty="0"/>
              <a:t>atletas </a:t>
            </a:r>
            <a:r>
              <a:rPr lang="pt-PT" sz="2800" dirty="0" smtClean="0"/>
              <a:t>com </a:t>
            </a:r>
            <a:r>
              <a:rPr lang="pt-PT" sz="2800" dirty="0"/>
              <a:t>deficiência).</a:t>
            </a:r>
          </a:p>
          <a:p>
            <a:pPr lvl="1"/>
            <a:r>
              <a:rPr lang="pt-PT" sz="2800" b="1" dirty="0"/>
              <a:t>1968</a:t>
            </a:r>
            <a:r>
              <a:rPr lang="pt-PT" sz="2800" dirty="0"/>
              <a:t> -Fundação dos </a:t>
            </a:r>
            <a:r>
              <a:rPr lang="pt-PT" sz="2800" dirty="0" err="1"/>
              <a:t>Special</a:t>
            </a:r>
            <a:r>
              <a:rPr lang="pt-PT" sz="2800" dirty="0"/>
              <a:t> </a:t>
            </a:r>
            <a:r>
              <a:rPr lang="pt-PT" sz="2800" dirty="0" err="1"/>
              <a:t>Olimpics</a:t>
            </a:r>
            <a:r>
              <a:rPr lang="pt-PT" sz="2800" dirty="0"/>
              <a:t> (movimento desportivo mundial para pessoas com deficiência intelectual)</a:t>
            </a:r>
          </a:p>
          <a:p>
            <a:pPr lvl="1"/>
            <a:r>
              <a:rPr lang="pt-PT" sz="2800" b="1" dirty="0"/>
              <a:t>1972 </a:t>
            </a:r>
            <a:r>
              <a:rPr lang="pt-PT" sz="2800" dirty="0"/>
              <a:t>- Portugal participou nos jogos de Heidelberg (Basquetebol em cadeira de rodas</a:t>
            </a:r>
            <a:r>
              <a:rPr lang="pt-PT" sz="2800" dirty="0" smtClean="0"/>
              <a:t>)</a:t>
            </a:r>
            <a:endParaRPr lang="pt-PT" sz="2800" dirty="0"/>
          </a:p>
          <a:p>
            <a:pPr lvl="1"/>
            <a:r>
              <a:rPr lang="pt-PT" sz="2800" b="1" dirty="0"/>
              <a:t>1976 -</a:t>
            </a:r>
            <a:r>
              <a:rPr lang="pt-PT" sz="2800" dirty="0"/>
              <a:t> Jogos Olímpicos de Montreal e Paralímpicos para Deficientes Físicos: atletas cegos e amputados participam pela primeira vez</a:t>
            </a:r>
            <a:r>
              <a:rPr lang="pt-PT" sz="2800" dirty="0" smtClean="0"/>
              <a:t>.</a:t>
            </a:r>
          </a:p>
          <a:p>
            <a:pPr lvl="1"/>
            <a:r>
              <a:rPr lang="pt-PT" sz="2800" b="1" dirty="0" smtClean="0"/>
              <a:t>1976 </a:t>
            </a:r>
            <a:r>
              <a:rPr lang="pt-PT" sz="2800" dirty="0" smtClean="0"/>
              <a:t>– </a:t>
            </a:r>
            <a:r>
              <a:rPr lang="pt-PT" sz="2800" b="1" dirty="0" smtClean="0">
                <a:solidFill>
                  <a:schemeClr val="accent1">
                    <a:lumMod val="75000"/>
                  </a:schemeClr>
                </a:solidFill>
              </a:rPr>
              <a:t>1ª experiência de inclusão de alunos cegos na aula de EF com prof. de apoio EF</a:t>
            </a:r>
          </a:p>
        </p:txBody>
      </p:sp>
    </p:spTree>
    <p:extLst>
      <p:ext uri="{BB962C8B-B14F-4D97-AF65-F5344CB8AC3E}">
        <p14:creationId xmlns:p14="http://schemas.microsoft.com/office/powerpoint/2010/main" val="7905625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ângulo 28">
            <a:extLst>
              <a:ext uri="{FF2B5EF4-FFF2-40B4-BE49-F238E27FC236}">
                <a16:creationId xmlns:a16="http://schemas.microsoft.com/office/drawing/2014/main" id="{978780AE-A10F-4AF9-85A7-587D58892444}"/>
              </a:ext>
            </a:extLst>
          </p:cNvPr>
          <p:cNvSpPr/>
          <p:nvPr/>
        </p:nvSpPr>
        <p:spPr>
          <a:xfrm>
            <a:off x="0" y="1089906"/>
            <a:ext cx="12121663" cy="457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 dirty="0"/>
          </a:p>
        </p:txBody>
      </p:sp>
      <p:sp>
        <p:nvSpPr>
          <p:cNvPr id="8" name="CaixaDeTexto 7"/>
          <p:cNvSpPr txBox="1"/>
          <p:nvPr/>
        </p:nvSpPr>
        <p:spPr>
          <a:xfrm>
            <a:off x="3243385" y="347191"/>
            <a:ext cx="7479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Desporto Escolar mais inclusivo</a:t>
            </a:r>
            <a:endParaRPr lang="pt-PT" sz="32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237C05B-1FE9-4B26-BD70-6FB8FA569F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" y="432450"/>
            <a:ext cx="1353881" cy="54155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44434" y="1131943"/>
            <a:ext cx="11551845" cy="5673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214123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pt-PT" sz="2800" dirty="0">
                <a:solidFill>
                  <a:schemeClr val="bg2">
                    <a:lumMod val="25000"/>
                  </a:schemeClr>
                </a:solidFill>
              </a:rPr>
              <a:t>Fomentar o</a:t>
            </a:r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800" b="1" dirty="0">
                <a:latin typeface="Calibri" panose="020F0502020204030204" pitchFamily="34" charset="0"/>
                <a:cs typeface="Calibri" panose="020F0502020204030204" pitchFamily="34" charset="0"/>
              </a:rPr>
              <a:t>desempenho de diferentes papéis desportivos</a:t>
            </a:r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 (Atleta, árbitro, assistente desportivo, parceiros etc</a:t>
            </a:r>
            <a:r>
              <a:rPr lang="pt-PT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</a:p>
          <a:p>
            <a:pPr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pt-PT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pt-PT" sz="2800" dirty="0"/>
              <a:t>Sensibilizar </a:t>
            </a:r>
            <a:r>
              <a:rPr lang="pt-PT" sz="2800" dirty="0" smtClean="0"/>
              <a:t>os diferentes agentes educativos e as famílias para </a:t>
            </a:r>
            <a:r>
              <a:rPr lang="pt-PT" sz="2800" dirty="0"/>
              <a:t>o </a:t>
            </a:r>
            <a:r>
              <a:rPr lang="pt-PT" sz="2800" dirty="0" smtClean="0"/>
              <a:t>direito </a:t>
            </a:r>
            <a:r>
              <a:rPr lang="pt-PT" sz="2800" dirty="0"/>
              <a:t>à mobilidade </a:t>
            </a:r>
            <a:r>
              <a:rPr lang="pt-PT" sz="2800" dirty="0" smtClean="0"/>
              <a:t>e ao desporto das pessoas com </a:t>
            </a:r>
            <a:r>
              <a:rPr lang="pt-PT" sz="2800" dirty="0"/>
              <a:t>deficiência </a:t>
            </a:r>
          </a:p>
          <a:p>
            <a:pPr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pt-PT" sz="2800" dirty="0" smtClean="0"/>
              <a:t>4. </a:t>
            </a:r>
            <a:r>
              <a:rPr lang="pt-PT" sz="2800" dirty="0"/>
              <a:t>Prestar consultadoria e apoio às pessoas com deficiência e as suas famílias.</a:t>
            </a:r>
          </a:p>
          <a:p>
            <a:pPr marL="0" lvl="1" indent="-214123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pt-PT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5.Exigir e promover </a:t>
            </a:r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a participação de professores de Educação Física e treinadores com formação em desporto Adaptado nos </a:t>
            </a:r>
            <a:r>
              <a:rPr lang="pt-PT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programas de desporto escolar</a:t>
            </a:r>
          </a:p>
          <a:p>
            <a:pPr marL="0" lvl="1" indent="-214123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pt-PT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2800" dirty="0" smtClean="0"/>
              <a:t>Contribuir para a demonstração da necessidade da existência na legislação de um artigo sobre a Educação Física e  Desportiva dos alunos com deficiência.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1040267" y="679439"/>
            <a:ext cx="756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/>
              <a:t>LMP </a:t>
            </a:r>
            <a:r>
              <a:rPr lang="pt-PT" sz="1200" dirty="0"/>
              <a:t> </a:t>
            </a:r>
            <a:r>
              <a:rPr lang="pt-PT" sz="1200" dirty="0" smtClean="0"/>
              <a:t>30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19327375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ângulo 28">
            <a:extLst>
              <a:ext uri="{FF2B5EF4-FFF2-40B4-BE49-F238E27FC236}">
                <a16:creationId xmlns:a16="http://schemas.microsoft.com/office/drawing/2014/main" id="{978780AE-A10F-4AF9-85A7-587D58892444}"/>
              </a:ext>
            </a:extLst>
          </p:cNvPr>
          <p:cNvSpPr/>
          <p:nvPr/>
        </p:nvSpPr>
        <p:spPr>
          <a:xfrm>
            <a:off x="0" y="1089906"/>
            <a:ext cx="12121663" cy="457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 dirty="0"/>
          </a:p>
        </p:txBody>
      </p:sp>
      <p:sp>
        <p:nvSpPr>
          <p:cNvPr id="8" name="CaixaDeTexto 7"/>
          <p:cNvSpPr txBox="1"/>
          <p:nvPr/>
        </p:nvSpPr>
        <p:spPr>
          <a:xfrm>
            <a:off x="1943999" y="347191"/>
            <a:ext cx="7332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 smtClean="0">
                <a:solidFill>
                  <a:schemeClr val="accent1"/>
                </a:solidFill>
              </a:rPr>
              <a:t>Contribuir para a cooperação institucional</a:t>
            </a:r>
            <a:endParaRPr lang="pt-PT" sz="32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237C05B-1FE9-4B26-BD70-6FB8FA569F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" y="432450"/>
            <a:ext cx="1353881" cy="54155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65722" y="1251528"/>
            <a:ext cx="11730893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 smtClean="0"/>
              <a:t>Seguir</a:t>
            </a:r>
            <a:r>
              <a:rPr lang="en-US" sz="2800" dirty="0" smtClean="0"/>
              <a:t> as </a:t>
            </a:r>
            <a:r>
              <a:rPr lang="en-US" sz="2800" dirty="0" err="1" smtClean="0"/>
              <a:t>recomendações</a:t>
            </a:r>
            <a:r>
              <a:rPr lang="en-US" sz="2800" dirty="0" smtClean="0"/>
              <a:t> da ONU (2008) para a </a:t>
            </a:r>
            <a:r>
              <a:rPr lang="en-US" sz="2800" dirty="0" err="1" smtClean="0"/>
              <a:t>utilização</a:t>
            </a:r>
            <a:r>
              <a:rPr lang="en-US" sz="2800" dirty="0" smtClean="0"/>
              <a:t> do </a:t>
            </a:r>
            <a:r>
              <a:rPr lang="en-US" sz="2800" dirty="0" err="1" smtClean="0"/>
              <a:t>potencial</a:t>
            </a:r>
            <a:r>
              <a:rPr lang="en-US" sz="2800" dirty="0" smtClean="0"/>
              <a:t> do </a:t>
            </a:r>
            <a:r>
              <a:rPr lang="en-US" sz="2800" dirty="0" err="1" smtClean="0"/>
              <a:t>desporto</a:t>
            </a:r>
            <a:r>
              <a:rPr lang="en-US" sz="2800" dirty="0" smtClean="0"/>
              <a:t> para </a:t>
            </a:r>
            <a:r>
              <a:rPr lang="en-US" sz="2800" dirty="0" err="1" smtClean="0"/>
              <a:t>para</a:t>
            </a:r>
            <a:r>
              <a:rPr lang="en-US" sz="2800" dirty="0" smtClean="0"/>
              <a:t> o </a:t>
            </a:r>
            <a:r>
              <a:rPr lang="en-US" sz="2800" dirty="0" err="1" smtClean="0"/>
              <a:t>avanço</a:t>
            </a:r>
            <a:r>
              <a:rPr lang="en-US" sz="2800" dirty="0" smtClean="0"/>
              <a:t> da Inclusão social e </a:t>
            </a:r>
            <a:r>
              <a:rPr lang="en-US" sz="2800" dirty="0" err="1" smtClean="0"/>
              <a:t>bem-estar</a:t>
            </a:r>
            <a:r>
              <a:rPr lang="en-US" sz="2800" dirty="0" smtClean="0"/>
              <a:t> das </a:t>
            </a:r>
            <a:r>
              <a:rPr lang="en-US" sz="2800" dirty="0" err="1" smtClean="0"/>
              <a:t>pessoas</a:t>
            </a:r>
            <a:r>
              <a:rPr lang="en-US" sz="2800" dirty="0" smtClean="0"/>
              <a:t> </a:t>
            </a:r>
            <a:r>
              <a:rPr lang="en-US" sz="2800" dirty="0"/>
              <a:t>com </a:t>
            </a:r>
            <a:r>
              <a:rPr lang="en-US" sz="2800" dirty="0" err="1" smtClean="0"/>
              <a:t>deficiência</a:t>
            </a:r>
            <a:r>
              <a:rPr lang="en-US" sz="2800" dirty="0" smtClean="0"/>
              <a:t> </a:t>
            </a:r>
            <a:r>
              <a:rPr lang="en-US" sz="2800" dirty="0" err="1" smtClean="0"/>
              <a:t>fomentando</a:t>
            </a:r>
            <a:r>
              <a:rPr lang="en-US" sz="2800" dirty="0" smtClean="0"/>
              <a:t>: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- o </a:t>
            </a:r>
            <a:r>
              <a:rPr lang="en-US" sz="2800" dirty="0" err="1" smtClean="0"/>
              <a:t>desenvolvimento</a:t>
            </a:r>
            <a:r>
              <a:rPr lang="en-US" sz="2800" dirty="0" smtClean="0"/>
              <a:t> de </a:t>
            </a:r>
            <a:r>
              <a:rPr lang="en-US" sz="2800" dirty="0" err="1" smtClean="0"/>
              <a:t>programas</a:t>
            </a:r>
            <a:r>
              <a:rPr lang="en-US" sz="2800" dirty="0" smtClean="0"/>
              <a:t> </a:t>
            </a:r>
            <a:r>
              <a:rPr lang="en-US" sz="2800" dirty="0" err="1" smtClean="0"/>
              <a:t>cooperativos</a:t>
            </a:r>
            <a:r>
              <a:rPr lang="en-US" sz="2800" dirty="0" smtClean="0"/>
              <a:t> entre </a:t>
            </a:r>
            <a:r>
              <a:rPr lang="en-US" sz="2800" dirty="0" err="1" smtClean="0"/>
              <a:t>os</a:t>
            </a:r>
            <a:r>
              <a:rPr lang="en-US" sz="2800" dirty="0" smtClean="0"/>
              <a:t> </a:t>
            </a:r>
            <a:r>
              <a:rPr lang="en-US" sz="2800" dirty="0" err="1" smtClean="0"/>
              <a:t>diferentes</a:t>
            </a:r>
            <a:r>
              <a:rPr lang="en-US" sz="2800" dirty="0" smtClean="0"/>
              <a:t> </a:t>
            </a:r>
            <a:r>
              <a:rPr lang="en-US" sz="2800" dirty="0" err="1" smtClean="0"/>
              <a:t>setores</a:t>
            </a:r>
            <a:r>
              <a:rPr lang="en-US" sz="2800" dirty="0"/>
              <a:t> </a:t>
            </a:r>
            <a:r>
              <a:rPr lang="en-US" sz="2800" dirty="0" smtClean="0"/>
              <a:t>(Educação (</a:t>
            </a:r>
            <a:r>
              <a:rPr lang="en-US" sz="2800" dirty="0" err="1" smtClean="0"/>
              <a:t>incluindo</a:t>
            </a:r>
            <a:r>
              <a:rPr lang="en-US" sz="2800" dirty="0" smtClean="0"/>
              <a:t> </a:t>
            </a:r>
            <a:r>
              <a:rPr lang="en-US" sz="2800" dirty="0" err="1"/>
              <a:t>ensino</a:t>
            </a:r>
            <a:r>
              <a:rPr lang="en-US" sz="2800" dirty="0"/>
              <a:t> </a:t>
            </a:r>
            <a:r>
              <a:rPr lang="en-US" sz="2800" dirty="0" smtClean="0"/>
              <a:t>superior), </a:t>
            </a:r>
            <a:r>
              <a:rPr lang="en-US" sz="2800" dirty="0" err="1" smtClean="0"/>
              <a:t>saúde</a:t>
            </a:r>
            <a:r>
              <a:rPr lang="en-US" sz="2800" dirty="0"/>
              <a:t>, </a:t>
            </a:r>
            <a:r>
              <a:rPr lang="en-US" sz="2800" dirty="0" err="1" smtClean="0"/>
              <a:t>autarquias</a:t>
            </a:r>
            <a:r>
              <a:rPr lang="en-US" sz="2800" dirty="0" smtClean="0"/>
              <a:t>, </a:t>
            </a:r>
            <a:r>
              <a:rPr lang="en-US" sz="2800" dirty="0" err="1" smtClean="0"/>
              <a:t>federações</a:t>
            </a:r>
            <a:r>
              <a:rPr lang="en-US" sz="2800" dirty="0" smtClean="0"/>
              <a:t> </a:t>
            </a:r>
            <a:r>
              <a:rPr lang="en-US" sz="2800" dirty="0" err="1" smtClean="0"/>
              <a:t>desportivas</a:t>
            </a:r>
            <a:r>
              <a:rPr lang="en-US" sz="2800" dirty="0" smtClean="0"/>
              <a:t>, </a:t>
            </a:r>
            <a:r>
              <a:rPr lang="en-US" sz="2800" dirty="0" err="1" smtClean="0"/>
              <a:t>transportes</a:t>
            </a:r>
            <a:r>
              <a:rPr lang="en-US" sz="2800" dirty="0" smtClean="0"/>
              <a:t>, </a:t>
            </a:r>
            <a:r>
              <a:rPr lang="en-US" sz="2800" dirty="0" err="1" smtClean="0"/>
              <a:t>comunicação</a:t>
            </a:r>
            <a:r>
              <a:rPr lang="en-US" sz="2800" dirty="0" smtClean="0"/>
              <a:t> social, etc.).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- o </a:t>
            </a:r>
            <a:r>
              <a:rPr lang="en-US" sz="2800" dirty="0" smtClean="0"/>
              <a:t>e</a:t>
            </a:r>
            <a:r>
              <a:rPr lang="pt-PT" sz="2800" dirty="0" err="1" smtClean="0"/>
              <a:t>stabelecimento</a:t>
            </a:r>
            <a:r>
              <a:rPr lang="pt-PT" sz="2800" dirty="0" smtClean="0"/>
              <a:t> </a:t>
            </a:r>
            <a:r>
              <a:rPr lang="pt-PT" sz="2800" dirty="0"/>
              <a:t>de uma rede </a:t>
            </a:r>
            <a:r>
              <a:rPr lang="pt-PT" sz="2800" dirty="0" smtClean="0"/>
              <a:t>para a Inclusão no desporto </a:t>
            </a:r>
            <a:r>
              <a:rPr lang="pt-PT" sz="2800" dirty="0" smtClean="0">
                <a:cs typeface="Calibri" panose="020F0502020204030204" pitchFamily="34" charset="0"/>
              </a:rPr>
              <a:t>( </a:t>
            </a:r>
            <a:r>
              <a:rPr lang="pt-PT" sz="2800" dirty="0">
                <a:cs typeface="Calibri" panose="020F0502020204030204" pitchFamily="34" charset="0"/>
              </a:rPr>
              <a:t>portal </a:t>
            </a:r>
            <a:r>
              <a:rPr lang="pt-PT" sz="2800" dirty="0" smtClean="0">
                <a:cs typeface="Calibri" panose="020F0502020204030204" pitchFamily="34" charset="0"/>
              </a:rPr>
              <a:t>de apoio </a:t>
            </a:r>
            <a:r>
              <a:rPr lang="pt-PT" sz="2800" dirty="0">
                <a:cs typeface="Calibri" panose="020F0502020204030204" pitchFamily="34" charset="0"/>
              </a:rPr>
              <a:t>à divulgação dos programas e de aconselhamento </a:t>
            </a:r>
            <a:r>
              <a:rPr lang="pt-PT" sz="2800" dirty="0" smtClean="0">
                <a:cs typeface="Calibri" panose="020F0502020204030204" pitchFamily="34" charset="0"/>
              </a:rPr>
              <a:t>das </a:t>
            </a:r>
            <a:r>
              <a:rPr lang="pt-PT" sz="2800" dirty="0">
                <a:cs typeface="Calibri" panose="020F0502020204030204" pitchFamily="34" charset="0"/>
              </a:rPr>
              <a:t>pessoas com deficiência</a:t>
            </a:r>
            <a:r>
              <a:rPr lang="pt-PT" sz="2800" dirty="0" smtClean="0">
                <a:cs typeface="Calibri" panose="020F0502020204030204" pitchFamily="34" charset="0"/>
              </a:rPr>
              <a:t>).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PT" sz="2800" dirty="0" smtClean="0">
                <a:cs typeface="Calibri" panose="020F0502020204030204" pitchFamily="34" charset="0"/>
              </a:rPr>
              <a:t>- a </a:t>
            </a:r>
            <a:r>
              <a:rPr lang="pt-PT" sz="2800" dirty="0" smtClean="0">
                <a:cs typeface="Calibri" panose="020F0502020204030204" pitchFamily="34" charset="0"/>
              </a:rPr>
              <a:t>c</a:t>
            </a:r>
            <a:r>
              <a:rPr lang="pt-PT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riação </a:t>
            </a:r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pt-PT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uma </a:t>
            </a:r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valência de Tecnologias desportivas específicas (aconselhamento, desenvolvimento e experimentação</a:t>
            </a:r>
            <a:r>
              <a:rPr lang="pt-PT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pt-PT" sz="2800" dirty="0">
              <a:cs typeface="Calibri" panose="020F050202020403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1074401" y="691367"/>
            <a:ext cx="6527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dirty="0" smtClean="0"/>
              <a:t>LMP 31</a:t>
            </a:r>
            <a:endParaRPr lang="pt-PT" sz="1200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DB3CEB88-A7E9-4099-AF27-1A5F70B20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C3E9D3"/>
              </a:clrFrom>
              <a:clrTo>
                <a:srgbClr val="C3E9D3">
                  <a:alpha val="0"/>
                </a:srgbClr>
              </a:clrTo>
            </a:clrChange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133" y="307003"/>
            <a:ext cx="766729" cy="591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8A1BFABD-C5A5-4B74-868E-C85E046AA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C3E9D3"/>
              </a:clrFrom>
              <a:clrTo>
                <a:srgbClr val="C3E9D3">
                  <a:alpha val="0"/>
                </a:srgbClr>
              </a:clrTo>
            </a:clrChange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893" y="307003"/>
            <a:ext cx="455939" cy="58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47086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ângulo 28">
            <a:extLst>
              <a:ext uri="{FF2B5EF4-FFF2-40B4-BE49-F238E27FC236}">
                <a16:creationId xmlns:a16="http://schemas.microsoft.com/office/drawing/2014/main" id="{978780AE-A10F-4AF9-85A7-587D58892444}"/>
              </a:ext>
            </a:extLst>
          </p:cNvPr>
          <p:cNvSpPr/>
          <p:nvPr/>
        </p:nvSpPr>
        <p:spPr>
          <a:xfrm flipV="1">
            <a:off x="58995" y="862790"/>
            <a:ext cx="12133005" cy="457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 dirty="0"/>
          </a:p>
        </p:txBody>
      </p:sp>
      <p:pic>
        <p:nvPicPr>
          <p:cNvPr id="44" name="Imagem 43">
            <a:extLst>
              <a:ext uri="{FF2B5EF4-FFF2-40B4-BE49-F238E27FC236}">
                <a16:creationId xmlns:a16="http://schemas.microsoft.com/office/drawing/2014/main" id="{7237C05B-1FE9-4B26-BD70-6FB8FA569F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31" y="112409"/>
            <a:ext cx="1245831" cy="643210"/>
          </a:xfrm>
          <a:prstGeom prst="rect">
            <a:avLst/>
          </a:prstGeom>
        </p:spPr>
      </p:pic>
      <p:pic>
        <p:nvPicPr>
          <p:cNvPr id="45" name="Picture 2">
            <a:extLst>
              <a:ext uri="{FF2B5EF4-FFF2-40B4-BE49-F238E27FC236}">
                <a16:creationId xmlns:a16="http://schemas.microsoft.com/office/drawing/2014/main" id="{8A1BFABD-C5A5-4B74-868E-C85E046AA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C3E9D3"/>
              </a:clrFrom>
              <a:clrTo>
                <a:srgbClr val="C3E9D3">
                  <a:alpha val="0"/>
                </a:srgbClr>
              </a:clrTo>
            </a:clrChange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789" y="106399"/>
            <a:ext cx="455939" cy="58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3">
            <a:extLst>
              <a:ext uri="{FF2B5EF4-FFF2-40B4-BE49-F238E27FC236}">
                <a16:creationId xmlns:a16="http://schemas.microsoft.com/office/drawing/2014/main" id="{DB3CEB88-A7E9-4099-AF27-1A5F70B20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C3E9D3"/>
              </a:clrFrom>
              <a:clrTo>
                <a:srgbClr val="C3E9D3">
                  <a:alpha val="0"/>
                </a:srgbClr>
              </a:clrTo>
            </a:clrChange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253" y="106399"/>
            <a:ext cx="766729" cy="585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o 2"/>
          <p:cNvGrpSpPr/>
          <p:nvPr/>
        </p:nvGrpSpPr>
        <p:grpSpPr>
          <a:xfrm>
            <a:off x="0" y="1078384"/>
            <a:ext cx="5091343" cy="5922504"/>
            <a:chOff x="58995" y="1330445"/>
            <a:chExt cx="4887866" cy="5922504"/>
          </a:xfrm>
        </p:grpSpPr>
        <p:pic>
          <p:nvPicPr>
            <p:cNvPr id="40" name="pasted-image.pdf"/>
            <p:cNvPicPr>
              <a:picLocks noChangeAspect="1"/>
            </p:cNvPicPr>
            <p:nvPr/>
          </p:nvPicPr>
          <p:blipFill>
            <a:blip r:embed="rId7">
              <a:extLst/>
            </a:blip>
            <a:srcRect/>
            <a:stretch>
              <a:fillRect/>
            </a:stretch>
          </p:blipFill>
          <p:spPr>
            <a:xfrm>
              <a:off x="58995" y="1330445"/>
              <a:ext cx="4696137" cy="4775388"/>
            </a:xfrm>
            <a:prstGeom prst="rect">
              <a:avLst/>
            </a:prstGeom>
          </p:spPr>
        </p:pic>
        <p:sp>
          <p:nvSpPr>
            <p:cNvPr id="2" name="CaixaDeTexto 1"/>
            <p:cNvSpPr txBox="1"/>
            <p:nvPr/>
          </p:nvSpPr>
          <p:spPr>
            <a:xfrm>
              <a:off x="508819" y="6268064"/>
              <a:ext cx="4438042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000" i="1" dirty="0" smtClean="0">
                  <a:solidFill>
                    <a:srgbClr val="0070C0"/>
                  </a:solidFill>
                </a:rPr>
                <a:t>Desporto Adaptado</a:t>
              </a:r>
            </a:p>
            <a:p>
              <a:pPr algn="ctr"/>
              <a:r>
                <a:rPr lang="pt-PT" sz="2000" i="1" dirty="0" smtClean="0">
                  <a:solidFill>
                    <a:srgbClr val="0070C0"/>
                  </a:solidFill>
                </a:rPr>
                <a:t>Incluir para participar e aprender</a:t>
              </a:r>
              <a:endParaRPr lang="pt-PT" sz="2000" i="1" dirty="0">
                <a:solidFill>
                  <a:srgbClr val="0070C0"/>
                </a:solidFill>
              </a:endParaRPr>
            </a:p>
            <a:p>
              <a:endParaRPr lang="pt-PT" dirty="0"/>
            </a:p>
          </p:txBody>
        </p:sp>
      </p:grpSp>
      <p:sp>
        <p:nvSpPr>
          <p:cNvPr id="6" name="Retângulo 5"/>
          <p:cNvSpPr/>
          <p:nvPr/>
        </p:nvSpPr>
        <p:spPr>
          <a:xfrm>
            <a:off x="5847481" y="1251108"/>
            <a:ext cx="5742734" cy="4681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spcBef>
                <a:spcPts val="853"/>
              </a:spcBef>
              <a:buNone/>
            </a:pPr>
            <a:r>
              <a:rPr lang="pt-PT" sz="2800" b="1" dirty="0" smtClean="0"/>
              <a:t>Desporto Adaptado</a:t>
            </a:r>
            <a:endParaRPr lang="pt-PT" sz="2800" b="1" dirty="0"/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PT" sz="2800" i="1" dirty="0"/>
              <a:t>Só com conhecimento, competência e uma comunicação apropriada, o desporto pode ser um instrumento poderoso para a modificação das atitudes da comunidade, e dar poder de afirmação às pessoas com deficiência.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PT" sz="2000" i="1" dirty="0"/>
              <a:t> (SPDIWG ONU-2008)</a:t>
            </a:r>
            <a:endParaRPr lang="pt-PT" sz="2000" dirty="0"/>
          </a:p>
        </p:txBody>
      </p:sp>
      <p:sp>
        <p:nvSpPr>
          <p:cNvPr id="4" name="Retângulo 3"/>
          <p:cNvSpPr/>
          <p:nvPr/>
        </p:nvSpPr>
        <p:spPr>
          <a:xfrm>
            <a:off x="11359721" y="439449"/>
            <a:ext cx="6527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dirty="0" smtClean="0"/>
              <a:t>LMP 32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9676137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ângulo 28">
            <a:extLst>
              <a:ext uri="{FF2B5EF4-FFF2-40B4-BE49-F238E27FC236}">
                <a16:creationId xmlns:a16="http://schemas.microsoft.com/office/drawing/2014/main" id="{978780AE-A10F-4AF9-85A7-587D58892444}"/>
              </a:ext>
            </a:extLst>
          </p:cNvPr>
          <p:cNvSpPr/>
          <p:nvPr/>
        </p:nvSpPr>
        <p:spPr>
          <a:xfrm flipV="1">
            <a:off x="58995" y="862790"/>
            <a:ext cx="12133005" cy="457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 dirty="0"/>
          </a:p>
        </p:txBody>
      </p:sp>
      <p:pic>
        <p:nvPicPr>
          <p:cNvPr id="44" name="Imagem 43">
            <a:extLst>
              <a:ext uri="{FF2B5EF4-FFF2-40B4-BE49-F238E27FC236}">
                <a16:creationId xmlns:a16="http://schemas.microsoft.com/office/drawing/2014/main" id="{7237C05B-1FE9-4B26-BD70-6FB8FA569F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31" y="112409"/>
            <a:ext cx="1245831" cy="643210"/>
          </a:xfrm>
          <a:prstGeom prst="rect">
            <a:avLst/>
          </a:prstGeom>
        </p:spPr>
      </p:pic>
      <p:pic>
        <p:nvPicPr>
          <p:cNvPr id="45" name="Picture 2">
            <a:extLst>
              <a:ext uri="{FF2B5EF4-FFF2-40B4-BE49-F238E27FC236}">
                <a16:creationId xmlns:a16="http://schemas.microsoft.com/office/drawing/2014/main" id="{8A1BFABD-C5A5-4B74-868E-C85E046AA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C3E9D3"/>
              </a:clrFrom>
              <a:clrTo>
                <a:srgbClr val="C3E9D3">
                  <a:alpha val="0"/>
                </a:srgbClr>
              </a:clrTo>
            </a:clrChange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834" y="107824"/>
            <a:ext cx="455939" cy="58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3">
            <a:extLst>
              <a:ext uri="{FF2B5EF4-FFF2-40B4-BE49-F238E27FC236}">
                <a16:creationId xmlns:a16="http://schemas.microsoft.com/office/drawing/2014/main" id="{DB3CEB88-A7E9-4099-AF27-1A5F70B20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C3E9D3"/>
              </a:clrFrom>
              <a:clrTo>
                <a:srgbClr val="C3E9D3">
                  <a:alpha val="0"/>
                </a:srgbClr>
              </a:clrTo>
            </a:clrChange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700" y="84458"/>
            <a:ext cx="766729" cy="585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o 2"/>
          <p:cNvGrpSpPr/>
          <p:nvPr/>
        </p:nvGrpSpPr>
        <p:grpSpPr>
          <a:xfrm>
            <a:off x="-463710" y="987617"/>
            <a:ext cx="5091343" cy="5922504"/>
            <a:chOff x="58995" y="1330445"/>
            <a:chExt cx="4887866" cy="5922504"/>
          </a:xfrm>
        </p:grpSpPr>
        <p:pic>
          <p:nvPicPr>
            <p:cNvPr id="40" name="pasted-image.pdf"/>
            <p:cNvPicPr>
              <a:picLocks noChangeAspect="1"/>
            </p:cNvPicPr>
            <p:nvPr/>
          </p:nvPicPr>
          <p:blipFill>
            <a:blip r:embed="rId7">
              <a:extLst/>
            </a:blip>
            <a:srcRect/>
            <a:stretch>
              <a:fillRect/>
            </a:stretch>
          </p:blipFill>
          <p:spPr>
            <a:xfrm>
              <a:off x="58995" y="1330445"/>
              <a:ext cx="4696137" cy="4775388"/>
            </a:xfrm>
            <a:prstGeom prst="rect">
              <a:avLst/>
            </a:prstGeom>
          </p:spPr>
        </p:pic>
        <p:sp>
          <p:nvSpPr>
            <p:cNvPr id="2" name="CaixaDeTexto 1"/>
            <p:cNvSpPr txBox="1"/>
            <p:nvPr/>
          </p:nvSpPr>
          <p:spPr>
            <a:xfrm>
              <a:off x="508819" y="6268064"/>
              <a:ext cx="4438042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000" i="1" dirty="0" smtClean="0">
                  <a:solidFill>
                    <a:srgbClr val="0070C0"/>
                  </a:solidFill>
                </a:rPr>
                <a:t>Desporto Adaptado</a:t>
              </a:r>
            </a:p>
            <a:p>
              <a:pPr algn="ctr"/>
              <a:r>
                <a:rPr lang="pt-PT" sz="2000" i="1" dirty="0" smtClean="0">
                  <a:solidFill>
                    <a:srgbClr val="0070C0"/>
                  </a:solidFill>
                </a:rPr>
                <a:t>Incluir para participar e aprender</a:t>
              </a:r>
              <a:endParaRPr lang="pt-PT" sz="2000" i="1" dirty="0">
                <a:solidFill>
                  <a:srgbClr val="0070C0"/>
                </a:solidFill>
              </a:endParaRPr>
            </a:p>
            <a:p>
              <a:endParaRPr lang="pt-PT" dirty="0"/>
            </a:p>
          </p:txBody>
        </p:sp>
      </p:grpSp>
      <p:sp>
        <p:nvSpPr>
          <p:cNvPr id="6" name="Retângulo 5"/>
          <p:cNvSpPr/>
          <p:nvPr/>
        </p:nvSpPr>
        <p:spPr>
          <a:xfrm>
            <a:off x="4399764" y="908509"/>
            <a:ext cx="7577434" cy="6824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1600" dirty="0" smtClean="0"/>
              <a:t>Moniz </a:t>
            </a:r>
            <a:r>
              <a:rPr lang="pt-PT" sz="1600" dirty="0"/>
              <a:t>Pereira, L. (2017) - Adaptar para participar e incluir. In APCAS –Associação de Paralisia Cerebral de Almada e Seixal (Eds.), </a:t>
            </a:r>
            <a:r>
              <a:rPr lang="pt-PT" sz="1600" i="1" dirty="0"/>
              <a:t>Desporto com Sentido – Manual de Desporto Adaptado</a:t>
            </a:r>
            <a:r>
              <a:rPr lang="pt-PT" sz="1600" dirty="0"/>
              <a:t>, (pp. 7-19). Seixal: </a:t>
            </a:r>
            <a:r>
              <a:rPr lang="pt-PT" sz="1600" dirty="0" err="1"/>
              <a:t>Artwear</a:t>
            </a:r>
            <a:r>
              <a:rPr lang="pt-PT" sz="1600" dirty="0"/>
              <a:t>. ISBN: 978-989-20-7795-6</a:t>
            </a:r>
            <a:r>
              <a:rPr lang="pt-PT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/>
              <a:t>Moniz Pereira, L. (Ed.), (2017). </a:t>
            </a:r>
            <a:r>
              <a:rPr lang="pt-PT" sz="1600" i="1" dirty="0"/>
              <a:t>Desporto com sentido - Manuais de Desporto Adaptado</a:t>
            </a:r>
            <a:r>
              <a:rPr lang="pt-PT" sz="1600" dirty="0"/>
              <a:t> (2ª ed), pp.  Seixal: APCAS. ISBN 978-989-2</a:t>
            </a:r>
            <a:r>
              <a:rPr lang="en-GB" sz="1600" dirty="0"/>
              <a:t>0-7795-6</a:t>
            </a:r>
            <a:r>
              <a:rPr lang="en-GB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/>
              <a:t>Moniz Pereira, L</a:t>
            </a:r>
            <a:r>
              <a:rPr lang="pt-PT" sz="1600" dirty="0" smtClean="0"/>
              <a:t>. (2021)- Desporto Adaptado - Manual formação de treinadores Grau1. Instituto Português do Desporto e da Juventude: Programa </a:t>
            </a:r>
            <a:r>
              <a:rPr lang="pt-PT" sz="1600" dirty="0"/>
              <a:t>de Formação de </a:t>
            </a:r>
            <a:r>
              <a:rPr lang="pt-PT" sz="1600" dirty="0" smtClean="0"/>
              <a:t>Treinadores IPDJ V1.0.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/>
              <a:t>Moniz Pereira, L. (2022</a:t>
            </a:r>
            <a:r>
              <a:rPr lang="pt-PT" sz="1600" dirty="0" smtClean="0"/>
              <a:t>) - </a:t>
            </a:r>
            <a:r>
              <a:rPr lang="pt-PT" sz="1600" dirty="0"/>
              <a:t>Desporto Adaptado - Manual formação de treinadores </a:t>
            </a:r>
            <a:r>
              <a:rPr lang="pt-PT" sz="1600" dirty="0" smtClean="0"/>
              <a:t>Grau2. </a:t>
            </a:r>
            <a:r>
              <a:rPr lang="pt-PT" sz="1600" dirty="0"/>
              <a:t>Instituto Português do Desporto e da Juventude: Programa de Formação de Treinadores IPDJ V1.0.</a:t>
            </a:r>
            <a:endParaRPr lang="pt-PT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 err="1" smtClean="0"/>
              <a:t>Organização</a:t>
            </a:r>
            <a:r>
              <a:rPr lang="en-GB" sz="1600" dirty="0" smtClean="0"/>
              <a:t> </a:t>
            </a:r>
            <a:r>
              <a:rPr lang="en-GB" sz="1600" dirty="0"/>
              <a:t>das </a:t>
            </a:r>
            <a:r>
              <a:rPr lang="en-GB" sz="1600" dirty="0" err="1"/>
              <a:t>Nações</a:t>
            </a:r>
            <a:r>
              <a:rPr lang="en-GB" sz="1600" dirty="0"/>
              <a:t> </a:t>
            </a:r>
            <a:r>
              <a:rPr lang="en-GB" sz="1600" dirty="0" err="1"/>
              <a:t>Unidas</a:t>
            </a:r>
            <a:r>
              <a:rPr lang="en-GB" sz="1600" dirty="0"/>
              <a:t> (ONU 2008) Sport for Development and Peace International Working Group (SDPIWG) – Sport and Persons with Disabilities: Fostering Inclusion and Wellbeing in </a:t>
            </a:r>
            <a:r>
              <a:rPr lang="en-GB" sz="1600" i="1" dirty="0"/>
              <a:t>Harnessing the power of sport for development and peace: Recommendations to the governments</a:t>
            </a:r>
            <a:r>
              <a:rPr lang="en-GB" sz="1600" dirty="0"/>
              <a:t>, </a:t>
            </a:r>
            <a:r>
              <a:rPr lang="en-GB" sz="1600" dirty="0" smtClean="0"/>
              <a:t>pp.167-200. </a:t>
            </a:r>
            <a:r>
              <a:rPr lang="en-GB" sz="1600" dirty="0"/>
              <a:t>Toronto: Right to Play</a:t>
            </a:r>
            <a:r>
              <a:rPr lang="en-GB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 smtClean="0"/>
              <a:t>Sherril</a:t>
            </a:r>
            <a:r>
              <a:rPr lang="en-GB" sz="1600" dirty="0"/>
              <a:t>, C. (2004). </a:t>
            </a:r>
            <a:r>
              <a:rPr lang="en-GB" sz="1600" i="1" dirty="0"/>
              <a:t>Adapted physical activity, recreation and sport: </a:t>
            </a:r>
            <a:r>
              <a:rPr lang="en-GB" sz="1600" i="1" dirty="0" err="1"/>
              <a:t>crossdisciplinary</a:t>
            </a:r>
            <a:r>
              <a:rPr lang="en-GB" sz="1600" i="1" dirty="0"/>
              <a:t> and lifespan</a:t>
            </a:r>
            <a:r>
              <a:rPr lang="en-GB" sz="1600" dirty="0"/>
              <a:t> Sixth Edition. New York: McGraw-Hill </a:t>
            </a: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Shields, Nora; </a:t>
            </a:r>
            <a:r>
              <a:rPr lang="en-GB" sz="1600" dirty="0" err="1"/>
              <a:t>Synnot</a:t>
            </a:r>
            <a:r>
              <a:rPr lang="en-GB" sz="1600" dirty="0"/>
              <a:t>, A. Jane; Barr, Megan (2012) Perceived barriers and facilitators to physical activity for children with disability: a systematic review, in </a:t>
            </a:r>
            <a:r>
              <a:rPr lang="en-GB" sz="1600" i="1" dirty="0"/>
              <a:t>Br J Sports Med 2012; </a:t>
            </a:r>
            <a:r>
              <a:rPr lang="en-GB" sz="1600" i="1" dirty="0" smtClean="0"/>
              <a:t>46:989–997.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Winnick</a:t>
            </a:r>
            <a:r>
              <a:rPr lang="en-US" sz="1600" dirty="0"/>
              <a:t>, J. P. (2011).</a:t>
            </a:r>
            <a:r>
              <a:rPr lang="en-US" sz="1600" b="1" dirty="0"/>
              <a:t> </a:t>
            </a:r>
            <a:r>
              <a:rPr lang="en-US" sz="1600" i="1" dirty="0"/>
              <a:t>Adapted physical education and sport</a:t>
            </a:r>
            <a:r>
              <a:rPr lang="en-US" sz="1600" dirty="0"/>
              <a:t>. </a:t>
            </a:r>
            <a:r>
              <a:rPr lang="en-GB" sz="1600" dirty="0"/>
              <a:t>Champaign, Ill.: Human Kinetics. </a:t>
            </a:r>
            <a:endParaRPr lang="pt-P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Winnick</a:t>
            </a:r>
            <a:r>
              <a:rPr lang="en-US" sz="1600" dirty="0"/>
              <a:t>, J. P.; Short, F. X. (2014). </a:t>
            </a:r>
            <a:r>
              <a:rPr lang="en-US" sz="1600" i="1" dirty="0"/>
              <a:t>Brockport Physical Fitness Test Manual</a:t>
            </a:r>
            <a:r>
              <a:rPr lang="en-US" sz="1600" dirty="0"/>
              <a:t>, A health-Related Assessment for Youngsters with Disabilities </a:t>
            </a:r>
            <a:r>
              <a:rPr lang="en-GB" sz="1600" dirty="0"/>
              <a:t>Champaign, Ill.: Human Kinetics.</a:t>
            </a:r>
            <a:endParaRPr lang="pt-PT" sz="1600" dirty="0"/>
          </a:p>
          <a:p>
            <a:pPr lvl="0"/>
            <a:endParaRPr lang="pt-PT" dirty="0"/>
          </a:p>
          <a:p>
            <a:pPr marL="0" lvl="1" indent="0">
              <a:spcBef>
                <a:spcPts val="853"/>
              </a:spcBef>
              <a:buNone/>
            </a:pPr>
            <a:endParaRPr lang="pt-PT" sz="2800" b="1" dirty="0"/>
          </a:p>
        </p:txBody>
      </p:sp>
      <p:sp>
        <p:nvSpPr>
          <p:cNvPr id="10" name="Retângulo 9"/>
          <p:cNvSpPr/>
          <p:nvPr/>
        </p:nvSpPr>
        <p:spPr>
          <a:xfrm>
            <a:off x="11359721" y="439449"/>
            <a:ext cx="6527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dirty="0" smtClean="0"/>
              <a:t>LMP 33</a:t>
            </a:r>
            <a:endParaRPr lang="pt-PT" sz="12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3942712" y="125843"/>
            <a:ext cx="43531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>
                <a:solidFill>
                  <a:schemeClr val="accent1"/>
                </a:solidFill>
              </a:rPr>
              <a:t>Bibliografia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312326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ângulo 28">
            <a:extLst>
              <a:ext uri="{FF2B5EF4-FFF2-40B4-BE49-F238E27FC236}">
                <a16:creationId xmlns:a16="http://schemas.microsoft.com/office/drawing/2014/main" id="{978780AE-A10F-4AF9-85A7-587D58892444}"/>
              </a:ext>
            </a:extLst>
          </p:cNvPr>
          <p:cNvSpPr/>
          <p:nvPr/>
        </p:nvSpPr>
        <p:spPr>
          <a:xfrm flipV="1">
            <a:off x="58995" y="862790"/>
            <a:ext cx="12133005" cy="457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 dirty="0"/>
          </a:p>
        </p:txBody>
      </p:sp>
      <p:pic>
        <p:nvPicPr>
          <p:cNvPr id="44" name="Imagem 43">
            <a:extLst>
              <a:ext uri="{FF2B5EF4-FFF2-40B4-BE49-F238E27FC236}">
                <a16:creationId xmlns:a16="http://schemas.microsoft.com/office/drawing/2014/main" id="{7237C05B-1FE9-4B26-BD70-6FB8FA569F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31" y="112409"/>
            <a:ext cx="1245831" cy="643210"/>
          </a:xfrm>
          <a:prstGeom prst="rect">
            <a:avLst/>
          </a:prstGeom>
        </p:spPr>
      </p:pic>
      <p:pic>
        <p:nvPicPr>
          <p:cNvPr id="45" name="Picture 2">
            <a:extLst>
              <a:ext uri="{FF2B5EF4-FFF2-40B4-BE49-F238E27FC236}">
                <a16:creationId xmlns:a16="http://schemas.microsoft.com/office/drawing/2014/main" id="{8A1BFABD-C5A5-4B74-868E-C85E046AA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C3E9D3"/>
              </a:clrFrom>
              <a:clrTo>
                <a:srgbClr val="C3E9D3">
                  <a:alpha val="0"/>
                </a:srgbClr>
              </a:clrTo>
            </a:clrChange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788" y="108865"/>
            <a:ext cx="455939" cy="58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3">
            <a:extLst>
              <a:ext uri="{FF2B5EF4-FFF2-40B4-BE49-F238E27FC236}">
                <a16:creationId xmlns:a16="http://schemas.microsoft.com/office/drawing/2014/main" id="{DB3CEB88-A7E9-4099-AF27-1A5F70B20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C3E9D3"/>
              </a:clrFrom>
              <a:clrTo>
                <a:srgbClr val="C3E9D3">
                  <a:alpha val="0"/>
                </a:srgbClr>
              </a:clrTo>
            </a:clrChange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457" y="121714"/>
            <a:ext cx="766729" cy="585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344673" y="108865"/>
            <a:ext cx="7378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>
                <a:solidFill>
                  <a:srgbClr val="0070C0"/>
                </a:solidFill>
              </a:rPr>
              <a:t>Incluir para participar - Antecedentes</a:t>
            </a:r>
            <a:endParaRPr lang="pt-PT" sz="3600" b="1" dirty="0">
              <a:solidFill>
                <a:srgbClr val="0070C0"/>
              </a:solidFill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11444583" y="362875"/>
            <a:ext cx="574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/>
              <a:t>LMP 4</a:t>
            </a:r>
            <a:endParaRPr lang="pt-PT" sz="12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-21938" y="1131425"/>
            <a:ext cx="1229487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pt-PT" sz="2800" b="1" dirty="0"/>
              <a:t>1977 </a:t>
            </a:r>
            <a:r>
              <a:rPr lang="pt-PT" sz="2800" dirty="0"/>
              <a:t>- </a:t>
            </a:r>
            <a:r>
              <a:rPr lang="pt-PT" sz="2800" b="1" dirty="0">
                <a:solidFill>
                  <a:schemeClr val="accent1">
                    <a:lumMod val="75000"/>
                  </a:schemeClr>
                </a:solidFill>
              </a:rPr>
              <a:t>Primeiro encontro de professores de Educação Física sobre a integração de alunos cegos na aula de Educação Física</a:t>
            </a:r>
            <a:r>
              <a:rPr lang="pt-PT" sz="2800" dirty="0"/>
              <a:t>.</a:t>
            </a:r>
          </a:p>
          <a:p>
            <a:pPr lvl="1"/>
            <a:r>
              <a:rPr lang="pt-PT" sz="2800" b="1" dirty="0" smtClean="0"/>
              <a:t>1977</a:t>
            </a:r>
            <a:r>
              <a:rPr lang="pt-PT" sz="2800" dirty="0" smtClean="0"/>
              <a:t> </a:t>
            </a:r>
            <a:r>
              <a:rPr lang="pt-PT" sz="2800" b="1" dirty="0">
                <a:solidFill>
                  <a:srgbClr val="7030A0"/>
                </a:solidFill>
              </a:rPr>
              <a:t>– Participação de um atleta cego no campeonato de luta no escalão de iniciados com ligeiras alterações nas regras</a:t>
            </a:r>
            <a:r>
              <a:rPr lang="pt-PT" sz="2800" b="1" dirty="0" smtClean="0">
                <a:solidFill>
                  <a:srgbClr val="7030A0"/>
                </a:solidFill>
              </a:rPr>
              <a:t>.</a:t>
            </a:r>
          </a:p>
          <a:p>
            <a:pPr lvl="1"/>
            <a:r>
              <a:rPr lang="pt-PT" sz="2800" b="1" dirty="0"/>
              <a:t>1977</a:t>
            </a:r>
            <a:r>
              <a:rPr lang="pt-PT" sz="2800" dirty="0"/>
              <a:t> - Desporto em Alcoitão e Criação do sector desportivo para pessoas com deficiência na DGD (Portugal) </a:t>
            </a:r>
          </a:p>
          <a:p>
            <a:pPr lvl="1"/>
            <a:r>
              <a:rPr lang="pt-PT" sz="2800" b="1" dirty="0" smtClean="0"/>
              <a:t>1977</a:t>
            </a:r>
            <a:r>
              <a:rPr lang="pt-PT" sz="2800" dirty="0" smtClean="0"/>
              <a:t> </a:t>
            </a:r>
            <a:r>
              <a:rPr lang="pt-PT" sz="2800" dirty="0"/>
              <a:t>- Primeira Maratona conjunta de pessoas com deficiência em cadeira de Rodas e pessoas sem </a:t>
            </a:r>
            <a:r>
              <a:rPr lang="pt-PT" sz="2800" dirty="0" smtClean="0"/>
              <a:t>deficiência.</a:t>
            </a:r>
          </a:p>
          <a:p>
            <a:pPr lvl="1"/>
            <a:r>
              <a:rPr lang="pt-PT" sz="2800" b="1" dirty="0"/>
              <a:t>1982</a:t>
            </a:r>
            <a:r>
              <a:rPr lang="pt-PT" sz="2800" dirty="0"/>
              <a:t> - GDR A Joanita</a:t>
            </a:r>
          </a:p>
          <a:p>
            <a:pPr lvl="1"/>
            <a:r>
              <a:rPr lang="pt-PT" sz="2800" b="1" dirty="0"/>
              <a:t>1983</a:t>
            </a:r>
            <a:r>
              <a:rPr lang="pt-PT" sz="2800" dirty="0"/>
              <a:t> – Primeiro jogo de Goalball em Portugal realiza-se no ISEF</a:t>
            </a:r>
          </a:p>
          <a:p>
            <a:pPr lvl="1"/>
            <a:r>
              <a:rPr lang="pt-PT" sz="2800" b="1" dirty="0"/>
              <a:t>1984</a:t>
            </a:r>
            <a:r>
              <a:rPr lang="pt-PT" sz="2800" dirty="0"/>
              <a:t> </a:t>
            </a:r>
            <a:r>
              <a:rPr lang="pt-PT" sz="2800" dirty="0" smtClean="0"/>
              <a:t>– </a:t>
            </a:r>
            <a:r>
              <a:rPr lang="pt-PT" sz="2800" dirty="0" smtClean="0"/>
              <a:t>Publicação do </a:t>
            </a:r>
            <a:r>
              <a:rPr lang="pt-PT" sz="2800" dirty="0" smtClean="0"/>
              <a:t>primeiro </a:t>
            </a:r>
            <a:r>
              <a:rPr lang="pt-PT" sz="2800" dirty="0" smtClean="0"/>
              <a:t>modelo de inclusão </a:t>
            </a:r>
            <a:r>
              <a:rPr lang="pt-PT" sz="2800" dirty="0" smtClean="0"/>
              <a:t>das </a:t>
            </a:r>
            <a:r>
              <a:rPr lang="pt-PT" sz="2800" dirty="0"/>
              <a:t>pessoas com deficiência no </a:t>
            </a:r>
            <a:r>
              <a:rPr lang="pt-PT" sz="2800" dirty="0" smtClean="0"/>
              <a:t>desporto </a:t>
            </a:r>
            <a:r>
              <a:rPr lang="pt-PT" sz="2800" dirty="0"/>
              <a:t>em </a:t>
            </a:r>
            <a:r>
              <a:rPr lang="pt-PT" sz="2800" dirty="0" smtClean="0"/>
              <a:t>Portugal.</a:t>
            </a:r>
          </a:p>
          <a:p>
            <a:pPr lvl="1"/>
            <a:r>
              <a:rPr lang="pt-PT" sz="2800" b="1" dirty="0"/>
              <a:t>1988</a:t>
            </a:r>
            <a:r>
              <a:rPr lang="pt-PT" sz="2800" dirty="0"/>
              <a:t> –Federação Portuguesa de Desporto para pessoas com </a:t>
            </a:r>
            <a:r>
              <a:rPr lang="pt-PT" sz="2800" dirty="0" smtClean="0"/>
              <a:t>deficiência</a:t>
            </a: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37163030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ângulo 28">
            <a:extLst>
              <a:ext uri="{FF2B5EF4-FFF2-40B4-BE49-F238E27FC236}">
                <a16:creationId xmlns:a16="http://schemas.microsoft.com/office/drawing/2014/main" id="{978780AE-A10F-4AF9-85A7-587D58892444}"/>
              </a:ext>
            </a:extLst>
          </p:cNvPr>
          <p:cNvSpPr/>
          <p:nvPr/>
        </p:nvSpPr>
        <p:spPr>
          <a:xfrm flipV="1">
            <a:off x="58995" y="862790"/>
            <a:ext cx="12133005" cy="457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 dirty="0"/>
          </a:p>
        </p:txBody>
      </p:sp>
      <p:pic>
        <p:nvPicPr>
          <p:cNvPr id="44" name="Imagem 43">
            <a:extLst>
              <a:ext uri="{FF2B5EF4-FFF2-40B4-BE49-F238E27FC236}">
                <a16:creationId xmlns:a16="http://schemas.microsoft.com/office/drawing/2014/main" id="{7237C05B-1FE9-4B26-BD70-6FB8FA569F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31" y="112409"/>
            <a:ext cx="1245831" cy="643210"/>
          </a:xfrm>
          <a:prstGeom prst="rect">
            <a:avLst/>
          </a:prstGeom>
        </p:spPr>
      </p:pic>
      <p:pic>
        <p:nvPicPr>
          <p:cNvPr id="45" name="Picture 2">
            <a:extLst>
              <a:ext uri="{FF2B5EF4-FFF2-40B4-BE49-F238E27FC236}">
                <a16:creationId xmlns:a16="http://schemas.microsoft.com/office/drawing/2014/main" id="{8A1BFABD-C5A5-4B74-868E-C85E046AA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C3E9D3"/>
              </a:clrFrom>
              <a:clrTo>
                <a:srgbClr val="C3E9D3">
                  <a:alpha val="0"/>
                </a:srgbClr>
              </a:clrTo>
            </a:clrChange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788" y="108865"/>
            <a:ext cx="455939" cy="58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3">
            <a:extLst>
              <a:ext uri="{FF2B5EF4-FFF2-40B4-BE49-F238E27FC236}">
                <a16:creationId xmlns:a16="http://schemas.microsoft.com/office/drawing/2014/main" id="{DB3CEB88-A7E9-4099-AF27-1A5F70B20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C3E9D3"/>
              </a:clrFrom>
              <a:clrTo>
                <a:srgbClr val="C3E9D3">
                  <a:alpha val="0"/>
                </a:srgbClr>
              </a:clrTo>
            </a:clrChange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457" y="121714"/>
            <a:ext cx="766729" cy="585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344673" y="108865"/>
            <a:ext cx="7378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>
                <a:solidFill>
                  <a:srgbClr val="0070C0"/>
                </a:solidFill>
              </a:rPr>
              <a:t>Incluir para participar - Antecedentes</a:t>
            </a:r>
            <a:endParaRPr lang="pt-PT" sz="3600" b="1" dirty="0">
              <a:solidFill>
                <a:srgbClr val="0070C0"/>
              </a:solidFill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11444583" y="362875"/>
            <a:ext cx="574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/>
              <a:t>LMP </a:t>
            </a:r>
            <a:r>
              <a:rPr lang="pt-PT" sz="1200" dirty="0" smtClean="0"/>
              <a:t>5</a:t>
            </a:r>
            <a:endParaRPr lang="pt-PT" sz="12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-194310" y="924030"/>
            <a:ext cx="1229487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pt-PT" sz="2800" b="1" dirty="0" smtClean="0"/>
              <a:t>1988</a:t>
            </a:r>
            <a:r>
              <a:rPr lang="pt-PT" sz="2800" dirty="0" smtClean="0"/>
              <a:t> </a:t>
            </a:r>
            <a:r>
              <a:rPr lang="pt-PT" sz="2800" dirty="0"/>
              <a:t>- Jogos Olímpicos e Paralímpicos de Seoul - Pela primeira vez diferentes tipos de deficiência motora competem juntos</a:t>
            </a:r>
            <a:r>
              <a:rPr lang="pt-PT" sz="2800" dirty="0" smtClean="0"/>
              <a:t>.</a:t>
            </a:r>
          </a:p>
          <a:p>
            <a:pPr lvl="1"/>
            <a:r>
              <a:rPr lang="pt-PT" sz="2800" b="1" dirty="0" smtClean="0"/>
              <a:t>1992</a:t>
            </a:r>
            <a:r>
              <a:rPr lang="pt-PT" sz="2800" dirty="0" smtClean="0"/>
              <a:t> </a:t>
            </a:r>
            <a:r>
              <a:rPr lang="pt-PT" sz="2800" dirty="0"/>
              <a:t>Jogos Olímpicos e Paralímpicos de Barcelona – É usada pela primeira vez a classificação desportiva </a:t>
            </a:r>
            <a:r>
              <a:rPr lang="pt-PT" sz="2800" dirty="0" smtClean="0"/>
              <a:t>integrada</a:t>
            </a:r>
          </a:p>
          <a:p>
            <a:pPr lvl="1"/>
            <a:r>
              <a:rPr lang="pt-PT" sz="2800" b="1" dirty="0" smtClean="0"/>
              <a:t>1995</a:t>
            </a:r>
            <a:r>
              <a:rPr lang="pt-PT" sz="2800" dirty="0" smtClean="0"/>
              <a:t> </a:t>
            </a:r>
            <a:r>
              <a:rPr lang="pt-PT" sz="2800" b="1" dirty="0" smtClean="0"/>
              <a:t>Mestrado em Atividade Física Adaptada </a:t>
            </a:r>
            <a:endParaRPr lang="pt-PT" sz="2800" b="1" dirty="0"/>
          </a:p>
          <a:p>
            <a:pPr lvl="1"/>
            <a:r>
              <a:rPr lang="pt-PT" sz="2800" b="1" dirty="0"/>
              <a:t>1996 </a:t>
            </a:r>
            <a:r>
              <a:rPr lang="pt-PT" sz="2800" dirty="0"/>
              <a:t>Jogos Olímpicos e Paralímpicos de Atlanta Primeira participação de pessoas com deficiência Intelectual</a:t>
            </a:r>
          </a:p>
          <a:p>
            <a:pPr lvl="1"/>
            <a:r>
              <a:rPr lang="pt-PT" sz="2800" b="1" dirty="0"/>
              <a:t>2001</a:t>
            </a:r>
            <a:r>
              <a:rPr lang="pt-PT" sz="2800" dirty="0"/>
              <a:t> CIF integra o novo corpo teórico para a classificação desportiva iniciado em 1992.</a:t>
            </a:r>
          </a:p>
          <a:p>
            <a:pPr lvl="1"/>
            <a:r>
              <a:rPr lang="pt-PT" sz="2800" b="1" dirty="0"/>
              <a:t>2008 ONU</a:t>
            </a:r>
            <a:r>
              <a:rPr lang="pt-PT" sz="2800" dirty="0"/>
              <a:t> – Desporto e pessoas com deficiência: utilizar o poder do desporto para o desenvolvimento e a paz</a:t>
            </a:r>
            <a:r>
              <a:rPr lang="pt-PT" sz="2800" dirty="0" smtClean="0"/>
              <a:t>.</a:t>
            </a:r>
          </a:p>
          <a:p>
            <a:pPr lvl="1"/>
            <a:r>
              <a:rPr lang="pt-PT" sz="2800" b="1" dirty="0" smtClean="0"/>
              <a:t>2015 pós graduação desporto Adaptado </a:t>
            </a:r>
            <a:r>
              <a:rPr lang="pt-PT" sz="2800" dirty="0" smtClean="0"/>
              <a:t>transversal aos mestrados em treino e EF e exercício</a:t>
            </a:r>
          </a:p>
          <a:p>
            <a:pPr lvl="1"/>
            <a:r>
              <a:rPr lang="pt-PT" sz="2800" b="1" dirty="0" smtClean="0"/>
              <a:t>2016</a:t>
            </a:r>
            <a:r>
              <a:rPr lang="pt-PT" sz="2800" dirty="0" smtClean="0"/>
              <a:t> </a:t>
            </a:r>
            <a:r>
              <a:rPr lang="pt-PT" sz="2800" b="1" dirty="0" smtClean="0">
                <a:solidFill>
                  <a:srgbClr val="7030A0"/>
                </a:solidFill>
              </a:rPr>
              <a:t>Inclusão do desporto adaptado nas respetivas federações desportivas</a:t>
            </a:r>
            <a:endParaRPr lang="pt-PT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515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ângulo 28">
            <a:extLst>
              <a:ext uri="{FF2B5EF4-FFF2-40B4-BE49-F238E27FC236}">
                <a16:creationId xmlns:a16="http://schemas.microsoft.com/office/drawing/2014/main" id="{978780AE-A10F-4AF9-85A7-587D58892444}"/>
              </a:ext>
            </a:extLst>
          </p:cNvPr>
          <p:cNvSpPr/>
          <p:nvPr/>
        </p:nvSpPr>
        <p:spPr>
          <a:xfrm flipV="1">
            <a:off x="58995" y="862790"/>
            <a:ext cx="12133005" cy="457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 dirty="0"/>
          </a:p>
        </p:txBody>
      </p:sp>
      <p:pic>
        <p:nvPicPr>
          <p:cNvPr id="44" name="Imagem 43">
            <a:extLst>
              <a:ext uri="{FF2B5EF4-FFF2-40B4-BE49-F238E27FC236}">
                <a16:creationId xmlns:a16="http://schemas.microsoft.com/office/drawing/2014/main" id="{7237C05B-1FE9-4B26-BD70-6FB8FA569F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31" y="112409"/>
            <a:ext cx="1245831" cy="643210"/>
          </a:xfrm>
          <a:prstGeom prst="rect">
            <a:avLst/>
          </a:prstGeom>
        </p:spPr>
      </p:pic>
      <p:pic>
        <p:nvPicPr>
          <p:cNvPr id="45" name="Picture 2">
            <a:extLst>
              <a:ext uri="{FF2B5EF4-FFF2-40B4-BE49-F238E27FC236}">
                <a16:creationId xmlns:a16="http://schemas.microsoft.com/office/drawing/2014/main" id="{8A1BFABD-C5A5-4B74-868E-C85E046AA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C3E9D3"/>
              </a:clrFrom>
              <a:clrTo>
                <a:srgbClr val="C3E9D3">
                  <a:alpha val="0"/>
                </a:srgbClr>
              </a:clrTo>
            </a:clrChange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2311" y="107822"/>
            <a:ext cx="455939" cy="58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3">
            <a:extLst>
              <a:ext uri="{FF2B5EF4-FFF2-40B4-BE49-F238E27FC236}">
                <a16:creationId xmlns:a16="http://schemas.microsoft.com/office/drawing/2014/main" id="{DB3CEB88-A7E9-4099-AF27-1A5F70B20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C3E9D3"/>
              </a:clrFrom>
              <a:clrTo>
                <a:srgbClr val="C3E9D3">
                  <a:alpha val="0"/>
                </a:srgbClr>
              </a:clrTo>
            </a:clrChange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777" y="107823"/>
            <a:ext cx="766729" cy="585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o 2"/>
          <p:cNvGrpSpPr/>
          <p:nvPr/>
        </p:nvGrpSpPr>
        <p:grpSpPr>
          <a:xfrm>
            <a:off x="0" y="1078384"/>
            <a:ext cx="5091343" cy="5922504"/>
            <a:chOff x="58995" y="1330445"/>
            <a:chExt cx="4887866" cy="5922504"/>
          </a:xfrm>
        </p:grpSpPr>
        <p:pic>
          <p:nvPicPr>
            <p:cNvPr id="40" name="pasted-image.pdf"/>
            <p:cNvPicPr>
              <a:picLocks noChangeAspect="1"/>
            </p:cNvPicPr>
            <p:nvPr/>
          </p:nvPicPr>
          <p:blipFill>
            <a:blip r:embed="rId7">
              <a:extLst/>
            </a:blip>
            <a:srcRect/>
            <a:stretch>
              <a:fillRect/>
            </a:stretch>
          </p:blipFill>
          <p:spPr>
            <a:xfrm>
              <a:off x="58995" y="1330445"/>
              <a:ext cx="4696137" cy="4775388"/>
            </a:xfrm>
            <a:prstGeom prst="rect">
              <a:avLst/>
            </a:prstGeom>
          </p:spPr>
        </p:pic>
        <p:sp>
          <p:nvSpPr>
            <p:cNvPr id="2" name="CaixaDeTexto 1"/>
            <p:cNvSpPr txBox="1"/>
            <p:nvPr/>
          </p:nvSpPr>
          <p:spPr>
            <a:xfrm>
              <a:off x="508819" y="6268064"/>
              <a:ext cx="4438042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000" i="1" dirty="0" smtClean="0">
                  <a:solidFill>
                    <a:srgbClr val="0070C0"/>
                  </a:solidFill>
                </a:rPr>
                <a:t>Desporto Adaptado</a:t>
              </a:r>
            </a:p>
            <a:p>
              <a:pPr algn="ctr"/>
              <a:r>
                <a:rPr lang="pt-PT" sz="2000" i="1" dirty="0" smtClean="0">
                  <a:solidFill>
                    <a:srgbClr val="0070C0"/>
                  </a:solidFill>
                </a:rPr>
                <a:t>Incluir para participar e aprender</a:t>
              </a:r>
              <a:endParaRPr lang="pt-PT" sz="2000" i="1" dirty="0">
                <a:solidFill>
                  <a:srgbClr val="0070C0"/>
                </a:solidFill>
              </a:endParaRPr>
            </a:p>
            <a:p>
              <a:endParaRPr lang="pt-PT" dirty="0"/>
            </a:p>
          </p:txBody>
        </p:sp>
      </p:grpSp>
      <p:sp>
        <p:nvSpPr>
          <p:cNvPr id="5" name="Retângulo 4"/>
          <p:cNvSpPr/>
          <p:nvPr/>
        </p:nvSpPr>
        <p:spPr>
          <a:xfrm>
            <a:off x="5259753" y="1077009"/>
            <a:ext cx="668644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/>
              <a:t>Conceito de </a:t>
            </a:r>
            <a:r>
              <a:rPr lang="pt-PT" sz="2800" b="1" dirty="0" smtClean="0"/>
              <a:t>desporto</a:t>
            </a:r>
          </a:p>
          <a:p>
            <a:endParaRPr lang="pt-PT" sz="1200" b="1" dirty="0"/>
          </a:p>
          <a:p>
            <a:r>
              <a:rPr lang="pt-PT" sz="2400" dirty="0"/>
              <a:t>“Todas as formas de Atividade Física que contribuem para a aptidão física, mental, bem-estar e interação social, tais como brincar, a recreação, desporto </a:t>
            </a:r>
            <a:r>
              <a:rPr lang="pt-PT" sz="2400" dirty="0" smtClean="0"/>
              <a:t>para todos ou de alto rendimento. </a:t>
            </a:r>
            <a:r>
              <a:rPr lang="pt-PT" sz="1400" dirty="0"/>
              <a:t>(ONU 2008</a:t>
            </a:r>
            <a:r>
              <a:rPr lang="pt-PT" sz="1400" dirty="0" smtClean="0"/>
              <a:t>). </a:t>
            </a:r>
          </a:p>
        </p:txBody>
      </p:sp>
      <p:sp>
        <p:nvSpPr>
          <p:cNvPr id="6" name="Retângulo 5"/>
          <p:cNvSpPr/>
          <p:nvPr/>
        </p:nvSpPr>
        <p:spPr>
          <a:xfrm>
            <a:off x="5259752" y="3505155"/>
            <a:ext cx="6877539" cy="3439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spcBef>
                <a:spcPts val="853"/>
              </a:spcBef>
              <a:buNone/>
            </a:pPr>
            <a:r>
              <a:rPr lang="pt-PT" sz="2800" b="1" dirty="0" smtClean="0"/>
              <a:t>Desporto Adaptado</a:t>
            </a:r>
            <a:endParaRPr lang="pt-PT" sz="2800" b="1" dirty="0"/>
          </a:p>
          <a:p>
            <a:pPr marL="0" lvl="1">
              <a:spcBef>
                <a:spcPts val="853"/>
              </a:spcBef>
            </a:pPr>
            <a:r>
              <a:rPr lang="pt-PT" sz="2400" dirty="0" smtClean="0"/>
              <a:t>Refere-se às modificações introduzidas em todas as formas de AF incluindo a brincadeira a recreação e as modalidade desportivas ou ao desporto criado para responder às necessidades especificas das pessoas com deficiência, permitindo-lhes participar e competir desde a iniciação ao alto rendimento demonstrando as suas capacidades</a:t>
            </a:r>
            <a:r>
              <a:rPr lang="pt-PT" sz="2000" dirty="0" smtClean="0"/>
              <a:t>.</a:t>
            </a:r>
          </a:p>
          <a:p>
            <a:endParaRPr lang="pt-PT" sz="14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1490611" y="393706"/>
            <a:ext cx="574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/>
              <a:t>LMP </a:t>
            </a:r>
            <a:r>
              <a:rPr lang="pt-PT" sz="1200" dirty="0" smtClean="0"/>
              <a:t>6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19745198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ângulo 28">
            <a:extLst>
              <a:ext uri="{FF2B5EF4-FFF2-40B4-BE49-F238E27FC236}">
                <a16:creationId xmlns:a16="http://schemas.microsoft.com/office/drawing/2014/main" id="{978780AE-A10F-4AF9-85A7-587D58892444}"/>
              </a:ext>
            </a:extLst>
          </p:cNvPr>
          <p:cNvSpPr/>
          <p:nvPr/>
        </p:nvSpPr>
        <p:spPr>
          <a:xfrm flipV="1">
            <a:off x="58995" y="862790"/>
            <a:ext cx="12133005" cy="457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 dirty="0"/>
          </a:p>
        </p:txBody>
      </p:sp>
      <p:pic>
        <p:nvPicPr>
          <p:cNvPr id="44" name="Imagem 43">
            <a:extLst>
              <a:ext uri="{FF2B5EF4-FFF2-40B4-BE49-F238E27FC236}">
                <a16:creationId xmlns:a16="http://schemas.microsoft.com/office/drawing/2014/main" id="{7237C05B-1FE9-4B26-BD70-6FB8FA569F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31" y="112409"/>
            <a:ext cx="1245831" cy="643210"/>
          </a:xfrm>
          <a:prstGeom prst="rect">
            <a:avLst/>
          </a:prstGeom>
        </p:spPr>
      </p:pic>
      <p:pic>
        <p:nvPicPr>
          <p:cNvPr id="45" name="Picture 2">
            <a:extLst>
              <a:ext uri="{FF2B5EF4-FFF2-40B4-BE49-F238E27FC236}">
                <a16:creationId xmlns:a16="http://schemas.microsoft.com/office/drawing/2014/main" id="{8A1BFABD-C5A5-4B74-868E-C85E046AA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C3E9D3"/>
              </a:clrFrom>
              <a:clrTo>
                <a:srgbClr val="C3E9D3">
                  <a:alpha val="0"/>
                </a:srgbClr>
              </a:clrTo>
            </a:clrChange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4412" y="84458"/>
            <a:ext cx="455939" cy="58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3">
            <a:extLst>
              <a:ext uri="{FF2B5EF4-FFF2-40B4-BE49-F238E27FC236}">
                <a16:creationId xmlns:a16="http://schemas.microsoft.com/office/drawing/2014/main" id="{DB3CEB88-A7E9-4099-AF27-1A5F70B20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C3E9D3"/>
              </a:clrFrom>
              <a:clrTo>
                <a:srgbClr val="C3E9D3">
                  <a:alpha val="0"/>
                </a:srgbClr>
              </a:clrTo>
            </a:clrChange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314" y="107824"/>
            <a:ext cx="766729" cy="585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o 2"/>
          <p:cNvGrpSpPr/>
          <p:nvPr/>
        </p:nvGrpSpPr>
        <p:grpSpPr>
          <a:xfrm>
            <a:off x="-132861" y="1078384"/>
            <a:ext cx="5091343" cy="5922504"/>
            <a:chOff x="58995" y="1330445"/>
            <a:chExt cx="4887866" cy="5922504"/>
          </a:xfrm>
        </p:grpSpPr>
        <p:pic>
          <p:nvPicPr>
            <p:cNvPr id="40" name="pasted-image.pdf"/>
            <p:cNvPicPr>
              <a:picLocks noChangeAspect="1"/>
            </p:cNvPicPr>
            <p:nvPr/>
          </p:nvPicPr>
          <p:blipFill>
            <a:blip r:embed="rId7">
              <a:extLst/>
            </a:blip>
            <a:srcRect/>
            <a:stretch>
              <a:fillRect/>
            </a:stretch>
          </p:blipFill>
          <p:spPr>
            <a:xfrm>
              <a:off x="58995" y="1330445"/>
              <a:ext cx="4696137" cy="4775388"/>
            </a:xfrm>
            <a:prstGeom prst="rect">
              <a:avLst/>
            </a:prstGeom>
          </p:spPr>
        </p:pic>
        <p:sp>
          <p:nvSpPr>
            <p:cNvPr id="2" name="CaixaDeTexto 1"/>
            <p:cNvSpPr txBox="1"/>
            <p:nvPr/>
          </p:nvSpPr>
          <p:spPr>
            <a:xfrm>
              <a:off x="508819" y="6268064"/>
              <a:ext cx="4438042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000" i="1" dirty="0" smtClean="0">
                  <a:solidFill>
                    <a:srgbClr val="0070C0"/>
                  </a:solidFill>
                </a:rPr>
                <a:t>Desporto Adaptado</a:t>
              </a:r>
            </a:p>
            <a:p>
              <a:pPr algn="ctr"/>
              <a:r>
                <a:rPr lang="pt-PT" sz="2000" i="1" dirty="0" smtClean="0">
                  <a:solidFill>
                    <a:srgbClr val="0070C0"/>
                  </a:solidFill>
                </a:rPr>
                <a:t>Incluir para participar e aprender</a:t>
              </a:r>
              <a:endParaRPr lang="pt-PT" sz="2000" i="1" dirty="0">
                <a:solidFill>
                  <a:srgbClr val="0070C0"/>
                </a:solidFill>
              </a:endParaRPr>
            </a:p>
            <a:p>
              <a:endParaRPr lang="pt-PT" dirty="0"/>
            </a:p>
          </p:txBody>
        </p:sp>
      </p:grpSp>
      <p:sp>
        <p:nvSpPr>
          <p:cNvPr id="6" name="Retângulo 5"/>
          <p:cNvSpPr/>
          <p:nvPr/>
        </p:nvSpPr>
        <p:spPr>
          <a:xfrm>
            <a:off x="5142523" y="1015680"/>
            <a:ext cx="6910373" cy="5598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pt-PT" sz="2400" b="1" dirty="0" smtClean="0"/>
              <a:t>A Atividade Física e Desportiva contribui para:</a:t>
            </a:r>
            <a:endParaRPr lang="pt-PT" sz="2400" b="1" dirty="0"/>
          </a:p>
          <a:p>
            <a:pPr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defRPr sz="3800"/>
            </a:pPr>
            <a:r>
              <a:rPr lang="pt-PT" sz="2400" dirty="0"/>
              <a:t>A </a:t>
            </a:r>
            <a:r>
              <a:rPr lang="pt-PT" sz="2400" b="1" dirty="0"/>
              <a:t>inclusão e o bem-estar </a:t>
            </a:r>
            <a:r>
              <a:rPr lang="pt-PT" sz="2400" dirty="0"/>
              <a:t>das pessoas com deficiência:</a:t>
            </a:r>
          </a:p>
          <a:p>
            <a:pPr marL="198228" indent="-34290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3800"/>
            </a:pPr>
            <a:r>
              <a:rPr lang="pt-PT" sz="2400" dirty="0"/>
              <a:t>Mudando a opinião da comunidade </a:t>
            </a:r>
          </a:p>
          <a:p>
            <a:pPr marL="198228" indent="-34290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3800"/>
            </a:pPr>
            <a:r>
              <a:rPr lang="pt-PT" sz="2400" dirty="0"/>
              <a:t>Mudando o que as pessoas com deficiência pensam e sentem sobre si próprias.</a:t>
            </a:r>
          </a:p>
          <a:p>
            <a:pPr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defRPr/>
            </a:pPr>
            <a:endParaRPr lang="pt-PT" sz="1000" dirty="0"/>
          </a:p>
          <a:p>
            <a:pPr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pt-PT" sz="2400" dirty="0"/>
              <a:t>O </a:t>
            </a:r>
            <a:r>
              <a:rPr lang="pt-PT" sz="2400" b="1" dirty="0"/>
              <a:t>desenvolvimento de  competências </a:t>
            </a:r>
            <a:r>
              <a:rPr lang="pt-PT" sz="2400" dirty="0"/>
              <a:t>para lidar com as exigências e desafios da vida quotidiana</a:t>
            </a:r>
          </a:p>
          <a:p>
            <a:pPr marL="312505" indent="-457177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pt-PT" sz="2400" dirty="0"/>
              <a:t>tomar decisões e resolver problemas </a:t>
            </a:r>
            <a:r>
              <a:rPr lang="pt-PT" sz="2400" dirty="0" smtClean="0"/>
              <a:t>de forma autónoma</a:t>
            </a:r>
            <a:endParaRPr lang="pt-PT" sz="2400" dirty="0"/>
          </a:p>
          <a:p>
            <a:pPr marL="312505" indent="-457177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pt-PT" sz="2400" dirty="0"/>
              <a:t>manter relações interpessoais, </a:t>
            </a:r>
          </a:p>
          <a:p>
            <a:pPr marL="312505" indent="-457177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pt-PT" sz="2400" dirty="0"/>
              <a:t>desenvolver o pensamento criativo e crítico,</a:t>
            </a:r>
          </a:p>
          <a:p>
            <a:pPr marL="312505" indent="-457177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pt-PT" sz="2400" dirty="0"/>
              <a:t>lidar com as emoções e com o stress</a:t>
            </a:r>
            <a:r>
              <a:rPr lang="pt-PT" sz="2400" dirty="0" smtClean="0"/>
              <a:t>. </a:t>
            </a:r>
            <a:r>
              <a:rPr lang="pt-PT" sz="1200" dirty="0" smtClean="0"/>
              <a:t>(ONU 2008)</a:t>
            </a:r>
            <a:endParaRPr lang="pt-PT" sz="1200" dirty="0"/>
          </a:p>
        </p:txBody>
      </p:sp>
      <p:sp>
        <p:nvSpPr>
          <p:cNvPr id="4" name="Retângulo 3"/>
          <p:cNvSpPr/>
          <p:nvPr/>
        </p:nvSpPr>
        <p:spPr>
          <a:xfrm>
            <a:off x="11359721" y="385155"/>
            <a:ext cx="5389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dirty="0" smtClean="0"/>
              <a:t>LMP7</a:t>
            </a:r>
            <a:endParaRPr lang="pt-PT" sz="12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2697999" y="107824"/>
            <a:ext cx="7216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dirty="0" smtClean="0">
                <a:solidFill>
                  <a:srgbClr val="0070C0"/>
                </a:solidFill>
              </a:rPr>
              <a:t>Empoderamento pelo Desporto</a:t>
            </a:r>
            <a:endParaRPr lang="pt-PT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0150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ângulo 28">
            <a:extLst>
              <a:ext uri="{FF2B5EF4-FFF2-40B4-BE49-F238E27FC236}">
                <a16:creationId xmlns:a16="http://schemas.microsoft.com/office/drawing/2014/main" id="{978780AE-A10F-4AF9-85A7-587D58892444}"/>
              </a:ext>
            </a:extLst>
          </p:cNvPr>
          <p:cNvSpPr/>
          <p:nvPr/>
        </p:nvSpPr>
        <p:spPr>
          <a:xfrm flipV="1">
            <a:off x="58995" y="862790"/>
            <a:ext cx="12133005" cy="457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 dirty="0"/>
          </a:p>
        </p:txBody>
      </p:sp>
      <p:pic>
        <p:nvPicPr>
          <p:cNvPr id="44" name="Imagem 43">
            <a:extLst>
              <a:ext uri="{FF2B5EF4-FFF2-40B4-BE49-F238E27FC236}">
                <a16:creationId xmlns:a16="http://schemas.microsoft.com/office/drawing/2014/main" id="{7237C05B-1FE9-4B26-BD70-6FB8FA569F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31" y="112409"/>
            <a:ext cx="1245831" cy="643210"/>
          </a:xfrm>
          <a:prstGeom prst="rect">
            <a:avLst/>
          </a:prstGeom>
        </p:spPr>
      </p:pic>
      <p:pic>
        <p:nvPicPr>
          <p:cNvPr id="45" name="Picture 2">
            <a:extLst>
              <a:ext uri="{FF2B5EF4-FFF2-40B4-BE49-F238E27FC236}">
                <a16:creationId xmlns:a16="http://schemas.microsoft.com/office/drawing/2014/main" id="{8A1BFABD-C5A5-4B74-868E-C85E046AA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C3E9D3"/>
              </a:clrFrom>
              <a:clrTo>
                <a:srgbClr val="C3E9D3">
                  <a:alpha val="0"/>
                </a:srgbClr>
              </a:clrTo>
            </a:clrChange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2311" y="107822"/>
            <a:ext cx="455939" cy="58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3">
            <a:extLst>
              <a:ext uri="{FF2B5EF4-FFF2-40B4-BE49-F238E27FC236}">
                <a16:creationId xmlns:a16="http://schemas.microsoft.com/office/drawing/2014/main" id="{DB3CEB88-A7E9-4099-AF27-1A5F70B20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C3E9D3"/>
              </a:clrFrom>
              <a:clrTo>
                <a:srgbClr val="C3E9D3">
                  <a:alpha val="0"/>
                </a:srgbClr>
              </a:clrTo>
            </a:clrChange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777" y="107823"/>
            <a:ext cx="766729" cy="585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o 2"/>
          <p:cNvGrpSpPr/>
          <p:nvPr/>
        </p:nvGrpSpPr>
        <p:grpSpPr>
          <a:xfrm>
            <a:off x="0" y="1078384"/>
            <a:ext cx="5091343" cy="5922504"/>
            <a:chOff x="58995" y="1330445"/>
            <a:chExt cx="4887866" cy="5922504"/>
          </a:xfrm>
        </p:grpSpPr>
        <p:pic>
          <p:nvPicPr>
            <p:cNvPr id="40" name="pasted-image.pdf"/>
            <p:cNvPicPr>
              <a:picLocks noChangeAspect="1"/>
            </p:cNvPicPr>
            <p:nvPr/>
          </p:nvPicPr>
          <p:blipFill>
            <a:blip r:embed="rId7">
              <a:extLst/>
            </a:blip>
            <a:srcRect/>
            <a:stretch>
              <a:fillRect/>
            </a:stretch>
          </p:blipFill>
          <p:spPr>
            <a:xfrm>
              <a:off x="58995" y="1330445"/>
              <a:ext cx="4696137" cy="4775388"/>
            </a:xfrm>
            <a:prstGeom prst="rect">
              <a:avLst/>
            </a:prstGeom>
          </p:spPr>
        </p:pic>
        <p:sp>
          <p:nvSpPr>
            <p:cNvPr id="2" name="CaixaDeTexto 1"/>
            <p:cNvSpPr txBox="1"/>
            <p:nvPr/>
          </p:nvSpPr>
          <p:spPr>
            <a:xfrm>
              <a:off x="508819" y="6268064"/>
              <a:ext cx="4438042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000" i="1" dirty="0" smtClean="0">
                  <a:solidFill>
                    <a:srgbClr val="0070C0"/>
                  </a:solidFill>
                </a:rPr>
                <a:t>Desporto Adaptado</a:t>
              </a:r>
            </a:p>
            <a:p>
              <a:pPr algn="ctr"/>
              <a:r>
                <a:rPr lang="pt-PT" sz="2000" i="1" dirty="0" smtClean="0">
                  <a:solidFill>
                    <a:srgbClr val="0070C0"/>
                  </a:solidFill>
                </a:rPr>
                <a:t>Incluir para participar e aprender</a:t>
              </a:r>
              <a:endParaRPr lang="pt-PT" sz="2000" i="1" dirty="0">
                <a:solidFill>
                  <a:srgbClr val="0070C0"/>
                </a:solidFill>
              </a:endParaRPr>
            </a:p>
            <a:p>
              <a:endParaRPr lang="pt-PT" dirty="0"/>
            </a:p>
          </p:txBody>
        </p:sp>
      </p:grpSp>
      <p:sp>
        <p:nvSpPr>
          <p:cNvPr id="5" name="Retângulo 4"/>
          <p:cNvSpPr/>
          <p:nvPr/>
        </p:nvSpPr>
        <p:spPr>
          <a:xfrm>
            <a:off x="5564553" y="1272393"/>
            <a:ext cx="631130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/>
              <a:t>Conceito de </a:t>
            </a:r>
            <a:r>
              <a:rPr lang="pt-PT" sz="2800" b="1" dirty="0" smtClean="0"/>
              <a:t>Educação Física</a:t>
            </a:r>
            <a:endParaRPr lang="pt-PT" sz="1200" b="1" dirty="0"/>
          </a:p>
          <a:p>
            <a:r>
              <a:rPr lang="pt-PT" sz="2400" dirty="0" smtClean="0"/>
              <a:t>“</a:t>
            </a:r>
            <a:r>
              <a:rPr lang="pt-PT" sz="2800" dirty="0" smtClean="0"/>
              <a:t>Disciplina </a:t>
            </a:r>
            <a:r>
              <a:rPr lang="pt-PT" sz="2800" dirty="0"/>
              <a:t>curricular que desenvolve competências motoras de forma a que todas as crianças se possam </a:t>
            </a:r>
            <a:r>
              <a:rPr lang="pt-PT" sz="2800" b="1" dirty="0"/>
              <a:t>mover</a:t>
            </a:r>
            <a:r>
              <a:rPr lang="pt-PT" sz="2800" dirty="0"/>
              <a:t> </a:t>
            </a:r>
            <a:r>
              <a:rPr lang="pt-PT" sz="2800" b="1" dirty="0"/>
              <a:t>com eficácia, eficiência </a:t>
            </a:r>
            <a:r>
              <a:rPr lang="pt-PT" sz="2800" dirty="0"/>
              <a:t>e em segurança compreendendo o que estão a fazer, c</a:t>
            </a:r>
            <a:r>
              <a:rPr lang="en-US" sz="2800" dirty="0" err="1"/>
              <a:t>ontribuindo</a:t>
            </a:r>
            <a:r>
              <a:rPr lang="en-US" sz="2800" dirty="0"/>
              <a:t> para a </a:t>
            </a:r>
            <a:r>
              <a:rPr lang="en-US" sz="2800" dirty="0" err="1"/>
              <a:t>sua</a:t>
            </a:r>
            <a:r>
              <a:rPr lang="en-US" sz="2800" dirty="0"/>
              <a:t> </a:t>
            </a:r>
            <a:r>
              <a:rPr lang="en-US" sz="2800" dirty="0" smtClean="0"/>
              <a:t>auto-</a:t>
            </a:r>
            <a:r>
              <a:rPr lang="en-US" sz="2800" dirty="0" err="1" smtClean="0"/>
              <a:t>confiança</a:t>
            </a:r>
            <a:r>
              <a:rPr lang="en-US" sz="2800" dirty="0" smtClean="0"/>
              <a:t> </a:t>
            </a:r>
            <a:r>
              <a:rPr lang="en-US" sz="2800" dirty="0"/>
              <a:t>e </a:t>
            </a:r>
            <a:r>
              <a:rPr lang="en-US" sz="2800" dirty="0" smtClean="0"/>
              <a:t>auto-</a:t>
            </a:r>
            <a:r>
              <a:rPr lang="en-US" sz="2800" dirty="0" err="1" smtClean="0"/>
              <a:t>estima</a:t>
            </a:r>
            <a:r>
              <a:rPr lang="en-US" sz="2400" dirty="0"/>
              <a:t>. </a:t>
            </a:r>
            <a:r>
              <a:rPr lang="pt-PT" sz="1400" dirty="0">
                <a:hlinkClick r:id="rId8" action="ppaction://hlinkfile" tooltip="ICSSPE, 2010 #1477"/>
              </a:rPr>
              <a:t>ICSSPE (2010</a:t>
            </a:r>
            <a:r>
              <a:rPr lang="pt-PT" sz="1400" dirty="0"/>
              <a:t>) </a:t>
            </a:r>
          </a:p>
          <a:p>
            <a:endParaRPr lang="pt-PT" sz="2400" dirty="0" smtClean="0"/>
          </a:p>
          <a:p>
            <a:r>
              <a:rPr lang="en-US" sz="2400" dirty="0"/>
              <a:t>A </a:t>
            </a:r>
            <a:r>
              <a:rPr lang="en-US" sz="2400" dirty="0" smtClean="0"/>
              <a:t>“</a:t>
            </a:r>
            <a:r>
              <a:rPr lang="en-US" sz="2400" dirty="0" err="1" smtClean="0"/>
              <a:t>literacia</a:t>
            </a:r>
            <a:r>
              <a:rPr lang="en-US" sz="2400" dirty="0" smtClean="0"/>
              <a:t> </a:t>
            </a:r>
            <a:r>
              <a:rPr lang="en-US" sz="2400" dirty="0" err="1" smtClean="0"/>
              <a:t>física</a:t>
            </a:r>
            <a:r>
              <a:rPr lang="en-US" sz="2400" dirty="0"/>
              <a:t>”, é </a:t>
            </a:r>
            <a:r>
              <a:rPr lang="en-US" sz="2400" dirty="0" err="1"/>
              <a:t>uma</a:t>
            </a:r>
            <a:r>
              <a:rPr lang="en-US" sz="2400" dirty="0"/>
              <a:t> base </a:t>
            </a:r>
            <a:r>
              <a:rPr lang="en-US" sz="2400" dirty="0" err="1"/>
              <a:t>essencial</a:t>
            </a:r>
            <a:r>
              <a:rPr lang="en-US" sz="2400" dirty="0"/>
              <a:t> para o </a:t>
            </a:r>
            <a:r>
              <a:rPr lang="en-US" sz="2400" dirty="0" err="1" smtClean="0"/>
              <a:t>desenvolvimento</a:t>
            </a:r>
            <a:r>
              <a:rPr lang="en-US" sz="2400" dirty="0" smtClean="0"/>
              <a:t> </a:t>
            </a:r>
            <a:r>
              <a:rPr lang="en-US" sz="2400" dirty="0"/>
              <a:t>e </a:t>
            </a:r>
            <a:r>
              <a:rPr lang="en-US" sz="2400" dirty="0" smtClean="0"/>
              <a:t>para a </a:t>
            </a:r>
            <a:r>
              <a:rPr lang="en-US" sz="2400" dirty="0" err="1" smtClean="0"/>
              <a:t>aquisição</a:t>
            </a:r>
            <a:r>
              <a:rPr lang="en-US" sz="2400" dirty="0" smtClean="0"/>
              <a:t> de </a:t>
            </a:r>
            <a:r>
              <a:rPr lang="en-US" sz="2400" dirty="0" smtClean="0"/>
              <a:t>um </a:t>
            </a:r>
            <a:r>
              <a:rPr lang="en-US" sz="2400" dirty="0" err="1" smtClean="0"/>
              <a:t>estilo</a:t>
            </a:r>
            <a:r>
              <a:rPr lang="en-US" sz="2400" dirty="0" smtClean="0"/>
              <a:t> de </a:t>
            </a:r>
            <a:r>
              <a:rPr lang="en-US" sz="2400" dirty="0" err="1" smtClean="0"/>
              <a:t>vida</a:t>
            </a:r>
            <a:r>
              <a:rPr lang="en-US" sz="2400" dirty="0" smtClean="0"/>
              <a:t> </a:t>
            </a:r>
            <a:r>
              <a:rPr lang="en-US" sz="2400" dirty="0" err="1" smtClean="0"/>
              <a:t>saudável</a:t>
            </a:r>
            <a:r>
              <a:rPr lang="en-US" sz="2400" dirty="0" smtClean="0"/>
              <a:t>.</a:t>
            </a:r>
            <a:endParaRPr lang="pt-PT" sz="24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1490611" y="393706"/>
            <a:ext cx="574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/>
              <a:t>LMP </a:t>
            </a:r>
            <a:r>
              <a:rPr lang="pt-PT" sz="1200" dirty="0" smtClean="0"/>
              <a:t>8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19564115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ângulo 28">
            <a:extLst>
              <a:ext uri="{FF2B5EF4-FFF2-40B4-BE49-F238E27FC236}">
                <a16:creationId xmlns:a16="http://schemas.microsoft.com/office/drawing/2014/main" id="{978780AE-A10F-4AF9-85A7-587D58892444}"/>
              </a:ext>
            </a:extLst>
          </p:cNvPr>
          <p:cNvSpPr/>
          <p:nvPr/>
        </p:nvSpPr>
        <p:spPr>
          <a:xfrm flipV="1">
            <a:off x="0" y="942403"/>
            <a:ext cx="12133005" cy="457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 dirty="0"/>
          </a:p>
        </p:txBody>
      </p:sp>
      <p:pic>
        <p:nvPicPr>
          <p:cNvPr id="44" name="Imagem 43">
            <a:extLst>
              <a:ext uri="{FF2B5EF4-FFF2-40B4-BE49-F238E27FC236}">
                <a16:creationId xmlns:a16="http://schemas.microsoft.com/office/drawing/2014/main" id="{7237C05B-1FE9-4B26-BD70-6FB8FA569F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31" y="112409"/>
            <a:ext cx="1245831" cy="643210"/>
          </a:xfrm>
          <a:prstGeom prst="rect">
            <a:avLst/>
          </a:prstGeom>
        </p:spPr>
      </p:pic>
      <p:pic>
        <p:nvPicPr>
          <p:cNvPr id="45" name="Picture 2">
            <a:extLst>
              <a:ext uri="{FF2B5EF4-FFF2-40B4-BE49-F238E27FC236}">
                <a16:creationId xmlns:a16="http://schemas.microsoft.com/office/drawing/2014/main" id="{8A1BFABD-C5A5-4B74-868E-C85E046AA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C3E9D3"/>
              </a:clrFrom>
              <a:clrTo>
                <a:srgbClr val="C3E9D3">
                  <a:alpha val="0"/>
                </a:srgbClr>
              </a:clrTo>
            </a:clrChange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788" y="108865"/>
            <a:ext cx="455939" cy="58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3">
            <a:extLst>
              <a:ext uri="{FF2B5EF4-FFF2-40B4-BE49-F238E27FC236}">
                <a16:creationId xmlns:a16="http://schemas.microsoft.com/office/drawing/2014/main" id="{DB3CEB88-A7E9-4099-AF27-1A5F70B20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C3E9D3"/>
              </a:clrFrom>
              <a:clrTo>
                <a:srgbClr val="C3E9D3">
                  <a:alpha val="0"/>
                </a:srgbClr>
              </a:clrTo>
            </a:clrChange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457" y="121714"/>
            <a:ext cx="766729" cy="585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344673" y="108865"/>
            <a:ext cx="7378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b="1" dirty="0" smtClean="0">
                <a:solidFill>
                  <a:srgbClr val="0070C0"/>
                </a:solidFill>
              </a:rPr>
              <a:t>O Direito à EF e ao Desporto</a:t>
            </a:r>
            <a:endParaRPr lang="pt-PT" sz="3600" b="1" dirty="0">
              <a:solidFill>
                <a:srgbClr val="0070C0"/>
              </a:solidFill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11444583" y="362875"/>
            <a:ext cx="574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/>
              <a:t>LMP 9 </a:t>
            </a:r>
            <a:endParaRPr lang="pt-PT" sz="12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241145" y="1057725"/>
            <a:ext cx="11777785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rgbClr val="0070C0"/>
                </a:solidFill>
              </a:rPr>
              <a:t> </a:t>
            </a:r>
            <a:r>
              <a:rPr lang="pt-PT" sz="2800" dirty="0">
                <a:solidFill>
                  <a:schemeClr val="accent1">
                    <a:lumMod val="75000"/>
                  </a:schemeClr>
                </a:solidFill>
              </a:rPr>
              <a:t>O direito de todas as crianças e jovens a uma Educação Física e um desporto escolar obriga à criação de oportunidades onde todos podem aquele onde todos têm  oportunidades de: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800" dirty="0"/>
              <a:t>Participar regularmente na </a:t>
            </a:r>
            <a:r>
              <a:rPr lang="pt-PT" sz="2800" dirty="0" smtClean="0"/>
              <a:t>atividade </a:t>
            </a:r>
            <a:r>
              <a:rPr lang="pt-PT" sz="2800" dirty="0"/>
              <a:t>física / desportiva (AFD);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800" dirty="0"/>
              <a:t>Ser capaz de atingir, manter, e /ou melhorar a sua condição física;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800" dirty="0"/>
              <a:t> Demonstrar um comportamento pessoal e social de respeito por si próprio e pelos outros nos recintos desportivos;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800" dirty="0"/>
              <a:t>Demonstrar competências motoras e domínio de padrões de movimento para o desempenho de uma variedade AFD;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800" dirty="0"/>
              <a:t>Demonstrar compreender conceitos de movimento, princípios, estratégias e táticas aplicadas à aprendizagem e ao desempenho de AFD;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800" dirty="0"/>
              <a:t>Valorizar a AFD como meio para a saúde, o divertimento, o desafio, a expressão pessoal e a </a:t>
            </a:r>
            <a:r>
              <a:rPr lang="pt-PT" sz="2800" dirty="0" smtClean="0"/>
              <a:t>interação </a:t>
            </a:r>
            <a:r>
              <a:rPr lang="pt-PT" sz="2800" dirty="0"/>
              <a:t>social</a:t>
            </a:r>
            <a:r>
              <a:rPr lang="pt-PT" sz="2800" dirty="0" smtClean="0"/>
              <a:t>. </a:t>
            </a:r>
            <a:r>
              <a:rPr lang="pt-PT" sz="1050" dirty="0">
                <a:solidFill>
                  <a:srgbClr val="0070C0"/>
                </a:solidFill>
              </a:rPr>
              <a:t> </a:t>
            </a:r>
            <a:r>
              <a:rPr lang="pt-PT" sz="1050" dirty="0" smtClean="0">
                <a:solidFill>
                  <a:srgbClr val="0070C0"/>
                </a:solidFill>
              </a:rPr>
              <a:t>                                                                                                          </a:t>
            </a:r>
            <a:r>
              <a:rPr lang="pt-PT" sz="1200" i="1" dirty="0" smtClean="0"/>
              <a:t>(</a:t>
            </a:r>
            <a:r>
              <a:rPr lang="pt-PT" sz="1200" i="1" dirty="0"/>
              <a:t>SDPIWG - </a:t>
            </a:r>
            <a:r>
              <a:rPr lang="pt-PT" sz="1200" i="1" dirty="0" smtClean="0"/>
              <a:t>ONU2008 </a:t>
            </a:r>
            <a:r>
              <a:rPr lang="pt-PT" sz="1200" dirty="0" smtClean="0">
                <a:solidFill>
                  <a:srgbClr val="0070C0"/>
                </a:solidFill>
              </a:rPr>
              <a:t>e </a:t>
            </a:r>
            <a:r>
              <a:rPr lang="pt-PT" sz="1200" dirty="0">
                <a:solidFill>
                  <a:srgbClr val="0070C0"/>
                </a:solidFill>
              </a:rPr>
              <a:t>Unesco 2010</a:t>
            </a:r>
            <a:r>
              <a:rPr lang="pt-PT" sz="1200" i="1" dirty="0" smtClean="0"/>
              <a:t>)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23723217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24971</TotalTime>
  <Words>3904</Words>
  <Application>Microsoft Office PowerPoint</Application>
  <PresentationFormat>Ecrã Panorâmico</PresentationFormat>
  <Paragraphs>574</Paragraphs>
  <Slides>33</Slides>
  <Notes>26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33</vt:i4>
      </vt:variant>
    </vt:vector>
  </HeadingPairs>
  <TitlesOfParts>
    <vt:vector size="42" baseType="lpstr">
      <vt:lpstr>Arial</vt:lpstr>
      <vt:lpstr>Calibri</vt:lpstr>
      <vt:lpstr>Calibri Light</vt:lpstr>
      <vt:lpstr>Tahoma</vt:lpstr>
      <vt:lpstr>Times New Roman</vt:lpstr>
      <vt:lpstr>Tw Cen MT</vt:lpstr>
      <vt:lpstr>Verdana</vt:lpstr>
      <vt:lpstr>Wingdings</vt:lpstr>
      <vt:lpstr>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Programa /Planeamento 2º Ciclo</vt:lpstr>
      <vt:lpstr>Planeamento 3º Ciclo</vt:lpstr>
      <vt:lpstr>Planeamento Secundário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Zähringer</dc:creator>
  <cp:lastModifiedBy>Leonor Moniz Pereira</cp:lastModifiedBy>
  <cp:revision>445</cp:revision>
  <dcterms:created xsi:type="dcterms:W3CDTF">2017-01-05T13:17:27Z</dcterms:created>
  <dcterms:modified xsi:type="dcterms:W3CDTF">2022-07-11T23:06:47Z</dcterms:modified>
</cp:coreProperties>
</file>