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4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3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73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45EAACE-06B7-1C53-3697-D1DDDD7AB7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94157EB-CE0C-A13F-20CB-2832B893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B3A6-112E-4774-BD8C-63D40700A1FC}" type="datetimeFigureOut">
              <a:rPr lang="pt-PT" smtClean="0"/>
              <a:t>28/06/2022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A83864C-CFAF-5F90-A060-240107E8CD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1584C27-E443-C76E-474A-D2CDBBB9A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2A30-A09A-4E94-B4F4-59D045035E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81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75D9F08C-E99E-3808-53D9-7976220C1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6" y="6387783"/>
            <a:ext cx="923925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D766A7-937D-D59D-342E-9E84267DD20D}"/>
              </a:ext>
            </a:extLst>
          </p:cNvPr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3933" y="6349048"/>
            <a:ext cx="63944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D9550F-E176-10B2-1840-BF70556F74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74" y="6291898"/>
            <a:ext cx="806450" cy="40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F1CBAA-32AB-CF02-949D-557F96FA3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10844" b="12004"/>
          <a:stretch/>
        </p:blipFill>
        <p:spPr bwMode="auto">
          <a:xfrm>
            <a:off x="624202" y="6313488"/>
            <a:ext cx="107188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0DE2D74E-CBCD-B635-3CDC-1943330A4F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5870" y="6321108"/>
            <a:ext cx="8026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Pré-visualização da imagem">
            <a:extLst>
              <a:ext uri="{FF2B5EF4-FFF2-40B4-BE49-F238E27FC236}">
                <a16:creationId xmlns:a16="http://schemas.microsoft.com/office/drawing/2014/main" id="{F8207C53-398E-1584-9B3E-BD50878B59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02" y="6292533"/>
            <a:ext cx="585470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38BD2D-D6F4-866A-4CCE-9F2F908A7D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08961" y="6230938"/>
            <a:ext cx="669290" cy="4635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C8D51EB-7029-C24B-1237-767C7380E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4500"/>
          <a:stretch/>
        </p:blipFill>
        <p:spPr>
          <a:xfrm>
            <a:off x="742315" y="125634"/>
            <a:ext cx="1219283" cy="11049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A1CD78-08B3-805D-BB94-5AA287B06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0" t="41206" r="21631" b="37487"/>
          <a:stretch/>
        </p:blipFill>
        <p:spPr>
          <a:xfrm>
            <a:off x="4863657" y="0"/>
            <a:ext cx="7353063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CCCBAF2-C822-18AF-E1F1-93B7B51B2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4764" r="-1455"/>
          <a:stretch/>
        </p:blipFill>
        <p:spPr>
          <a:xfrm>
            <a:off x="7782707" y="125634"/>
            <a:ext cx="366697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6E266F5-3082-9B16-6069-5B669712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1475258"/>
            <a:ext cx="7992095" cy="4495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70E6F13-B1FC-3031-D212-5ED46EB0FD56}"/>
              </a:ext>
            </a:extLst>
          </p:cNvPr>
          <p:cNvSpPr txBox="1">
            <a:spLocks/>
          </p:cNvSpPr>
          <p:nvPr/>
        </p:nvSpPr>
        <p:spPr>
          <a:xfrm>
            <a:off x="2480887" y="1630479"/>
            <a:ext cx="7365011" cy="30187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dirty="0">
                <a:solidFill>
                  <a:schemeClr val="bg1"/>
                </a:solidFill>
              </a:rPr>
              <a:t>Curso de Formação </a:t>
            </a:r>
          </a:p>
          <a:p>
            <a:pPr algn="ctr"/>
            <a:r>
              <a:rPr lang="pt-PT" b="1" dirty="0">
                <a:solidFill>
                  <a:schemeClr val="bg1"/>
                </a:solidFill>
              </a:rPr>
              <a:t>Padel Escolar [nível 1]</a:t>
            </a:r>
            <a:br>
              <a:rPr lang="pt-PT" b="1" dirty="0">
                <a:solidFill>
                  <a:schemeClr val="bg1"/>
                </a:solidFill>
              </a:rPr>
            </a:br>
            <a:r>
              <a:rPr lang="pt-PT" sz="3200" b="1" dirty="0">
                <a:solidFill>
                  <a:schemeClr val="bg1"/>
                </a:solidFill>
              </a:rPr>
              <a:t>SNF (Setúbal) </a:t>
            </a:r>
            <a:r>
              <a:rPr lang="pt-PT" sz="3200" dirty="0">
                <a:solidFill>
                  <a:schemeClr val="bg1"/>
                </a:solidFill>
              </a:rPr>
              <a:t>– 11 a </a:t>
            </a:r>
            <a:r>
              <a:rPr lang="pt-PT" sz="3200">
                <a:solidFill>
                  <a:schemeClr val="bg1"/>
                </a:solidFill>
              </a:rPr>
              <a:t>15 julho </a:t>
            </a:r>
            <a:r>
              <a:rPr lang="pt-PT" sz="3200" dirty="0">
                <a:solidFill>
                  <a:schemeClr val="bg1"/>
                </a:solidFill>
              </a:rPr>
              <a:t>2022</a:t>
            </a:r>
            <a:endParaRPr lang="pt-P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1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811A5-F3E4-98FE-294A-1BD09A3D9C8D}"/>
              </a:ext>
            </a:extLst>
          </p:cNvPr>
          <p:cNvSpPr txBox="1">
            <a:spLocks/>
          </p:cNvSpPr>
          <p:nvPr/>
        </p:nvSpPr>
        <p:spPr>
          <a:xfrm>
            <a:off x="603189" y="1364979"/>
            <a:ext cx="10515600" cy="822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/>
              <a:t>Objetivos a atingir</a:t>
            </a:r>
            <a:br>
              <a:rPr lang="pt-PT" sz="3600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0188ABB-EADC-D3D6-F117-FDA81244CFA8}"/>
              </a:ext>
            </a:extLst>
          </p:cNvPr>
          <p:cNvSpPr txBox="1">
            <a:spLocks/>
          </p:cNvSpPr>
          <p:nvPr/>
        </p:nvSpPr>
        <p:spPr>
          <a:xfrm>
            <a:off x="664973" y="1924786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sz="2000" dirty="0"/>
          </a:p>
          <a:p>
            <a:pPr lvl="1"/>
            <a:r>
              <a:rPr lang="pt-PT" sz="2600" dirty="0"/>
              <a:t>Providenciar aos professores um instrumento pedagógico de grande valor, assegurando conhecimentos específicos da modalidade, suficientes para que possam lecionar com qualidade o Padel nas aulas de educação física, bem como, desenvolver projetos nas escolas tanto na vertente curricular como extracurricular, nomeadamente o Desporto Escolar.</a:t>
            </a:r>
          </a:p>
          <a:p>
            <a:pPr lvl="1"/>
            <a:r>
              <a:rPr lang="pt-PT" sz="2600" dirty="0"/>
              <a:t>Conhecer as regras base do Padel</a:t>
            </a:r>
          </a:p>
          <a:p>
            <a:pPr lvl="1"/>
            <a:r>
              <a:rPr lang="pt-PT" sz="2600" dirty="0"/>
              <a:t>Identificar a terminologia específica;</a:t>
            </a:r>
          </a:p>
          <a:p>
            <a:pPr lvl="1"/>
            <a:r>
              <a:rPr lang="pt-PT" sz="2600" dirty="0"/>
              <a:t>Conhecer gestos técnicos específicos de base;</a:t>
            </a:r>
          </a:p>
          <a:p>
            <a:pPr lvl="1"/>
            <a:r>
              <a:rPr lang="pt-PT" sz="2600" dirty="0"/>
              <a:t>Conhecer os princípios do jogo; diferenciando as zonas e os princípios táticos inerentes a cada uma delas</a:t>
            </a:r>
          </a:p>
          <a:p>
            <a:pPr lvl="1"/>
            <a:r>
              <a:rPr lang="pt-PT" sz="2600" dirty="0"/>
              <a:t>Conhecer e desenvolver formas jogadas simplificadas; e metodologias específicas para o ensino e treino da modalidade nos escalões mais jovens</a:t>
            </a:r>
          </a:p>
          <a:p>
            <a:pPr lvl="1"/>
            <a:r>
              <a:rPr lang="pt-PT" sz="2600" dirty="0"/>
              <a:t>Dominar as movimentações específicas básicas do jogo formal;</a:t>
            </a:r>
          </a:p>
          <a:p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32363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E097F-6CBA-4982-C419-34D539A1F85A}"/>
              </a:ext>
            </a:extLst>
          </p:cNvPr>
          <p:cNvSpPr txBox="1">
            <a:spLocks/>
          </p:cNvSpPr>
          <p:nvPr/>
        </p:nvSpPr>
        <p:spPr>
          <a:xfrm>
            <a:off x="580623" y="1396614"/>
            <a:ext cx="6361090" cy="10020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/>
              <a:t>Conteúdos do Curso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CB2776-B0A0-E64A-D5B2-B08C3FF4223C}"/>
              </a:ext>
            </a:extLst>
          </p:cNvPr>
          <p:cNvSpPr txBox="1">
            <a:spLocks/>
          </p:cNvSpPr>
          <p:nvPr/>
        </p:nvSpPr>
        <p:spPr>
          <a:xfrm>
            <a:off x="838200" y="2044451"/>
            <a:ext cx="5257800" cy="435133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sz="1800" dirty="0"/>
          </a:p>
          <a:p>
            <a:r>
              <a:rPr lang="pt-PT" sz="4300" b="1" dirty="0"/>
              <a:t>Enquadramento Geral (2h)</a:t>
            </a:r>
            <a:endParaRPr lang="pt-PT" sz="4300" dirty="0"/>
          </a:p>
          <a:p>
            <a:pPr lvl="1"/>
            <a:r>
              <a:rPr lang="pt-PT" sz="4300" dirty="0"/>
              <a:t>Enquadramento do aparecimento da modalidade</a:t>
            </a:r>
          </a:p>
          <a:p>
            <a:pPr lvl="1"/>
            <a:r>
              <a:rPr lang="pt-PT" sz="4300" dirty="0"/>
              <a:t>História da Modalidade no Mundo</a:t>
            </a:r>
          </a:p>
          <a:p>
            <a:pPr lvl="1"/>
            <a:r>
              <a:rPr lang="pt-PT" sz="4300" dirty="0"/>
              <a:t>História da modalidade em Portugal</a:t>
            </a:r>
          </a:p>
          <a:p>
            <a:r>
              <a:rPr lang="pt-PT" sz="4300" b="1" dirty="0"/>
              <a:t>Caraterização do jogo</a:t>
            </a:r>
          </a:p>
          <a:p>
            <a:r>
              <a:rPr lang="pt-PT" sz="4300" b="1" dirty="0"/>
              <a:t>Principais regras do Jogo</a:t>
            </a:r>
          </a:p>
          <a:p>
            <a:r>
              <a:rPr lang="pt-PT" sz="4300" b="1" dirty="0"/>
              <a:t>Terminologia específica</a:t>
            </a:r>
          </a:p>
          <a:p>
            <a:r>
              <a:rPr lang="pt-PT" sz="4300" b="1" dirty="0"/>
              <a:t>O projeto do Padel Escolar</a:t>
            </a:r>
          </a:p>
          <a:p>
            <a:r>
              <a:rPr lang="pt-PT" sz="4300" b="1" dirty="0"/>
              <a:t>Conhecer os princípios do Jogo (3h)</a:t>
            </a:r>
            <a:endParaRPr lang="pt-PT" sz="4300" dirty="0"/>
          </a:p>
          <a:p>
            <a:pPr lvl="1"/>
            <a:r>
              <a:rPr lang="pt-PT" sz="4400" dirty="0"/>
              <a:t>Situações defensivas</a:t>
            </a:r>
          </a:p>
          <a:p>
            <a:pPr lvl="1"/>
            <a:r>
              <a:rPr lang="pt-PT" sz="4400" dirty="0"/>
              <a:t>Situações ofensivas</a:t>
            </a:r>
          </a:p>
          <a:p>
            <a:pPr lvl="1"/>
            <a:r>
              <a:rPr lang="pt-PT" sz="4400" dirty="0"/>
              <a:t>Situações de Jogo</a:t>
            </a:r>
          </a:p>
          <a:p>
            <a:r>
              <a:rPr lang="pt-PT" sz="4300" b="1" dirty="0"/>
              <a:t>-  ÉTICA E VALORES NO PADEL(2h) na </a:t>
            </a:r>
            <a:r>
              <a:rPr lang="pt-PT" sz="4300" b="1" dirty="0" err="1"/>
              <a:t>perspectiva</a:t>
            </a:r>
            <a:r>
              <a:rPr lang="pt-PT" sz="4300" b="1" dirty="0"/>
              <a:t> do:</a:t>
            </a:r>
            <a:endParaRPr lang="pt-PT" sz="4300" dirty="0"/>
          </a:p>
          <a:p>
            <a:pPr lvl="1"/>
            <a:r>
              <a:rPr lang="pt-PT" sz="4300" dirty="0"/>
              <a:t>Praticante</a:t>
            </a:r>
          </a:p>
          <a:p>
            <a:pPr lvl="1"/>
            <a:r>
              <a:rPr lang="pt-PT" sz="4300" dirty="0"/>
              <a:t>Professor</a:t>
            </a:r>
          </a:p>
          <a:p>
            <a:pPr lvl="1"/>
            <a:r>
              <a:rPr lang="pt-PT" sz="4300" dirty="0"/>
              <a:t>Encarregado de Educação</a:t>
            </a:r>
          </a:p>
          <a:p>
            <a:endParaRPr lang="pt-PT" sz="43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89D527-379B-37B0-E377-41C8E40C1638}"/>
              </a:ext>
            </a:extLst>
          </p:cNvPr>
          <p:cNvSpPr/>
          <p:nvPr/>
        </p:nvSpPr>
        <p:spPr>
          <a:xfrm>
            <a:off x="6810429" y="1396614"/>
            <a:ext cx="4543371" cy="47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effectLst/>
              </a:rPr>
              <a:t> </a:t>
            </a:r>
            <a:r>
              <a:rPr lang="pt-PT" b="1" dirty="0">
                <a:effectLst/>
              </a:rPr>
              <a:t>-  Introdução à Metodologia de Ensino(18h)</a:t>
            </a:r>
            <a:endParaRPr lang="pt-PT" dirty="0">
              <a:effectLst/>
            </a:endParaRPr>
          </a:p>
          <a:p>
            <a:r>
              <a:rPr lang="pt-PT" dirty="0">
                <a:effectLst/>
              </a:rPr>
              <a:t>. Progressões de ensino para as principais técnicas e respetivas componentes táticas específicas.</a:t>
            </a:r>
          </a:p>
          <a:p>
            <a:r>
              <a:rPr lang="pt-PT" dirty="0">
                <a:effectLst/>
              </a:rPr>
              <a:t>    . Posição de Espera</a:t>
            </a:r>
          </a:p>
          <a:p>
            <a:r>
              <a:rPr lang="pt-PT" dirty="0"/>
              <a:t>    . Deslocamento</a:t>
            </a:r>
            <a:endParaRPr lang="pt-PT" dirty="0">
              <a:effectLst/>
            </a:endParaRPr>
          </a:p>
          <a:p>
            <a:r>
              <a:rPr lang="pt-PT" dirty="0">
                <a:effectLst/>
              </a:rPr>
              <a:t>   . Gesto Técnico da Direita</a:t>
            </a:r>
          </a:p>
          <a:p>
            <a:r>
              <a:rPr lang="pt-PT" dirty="0">
                <a:effectLst/>
              </a:rPr>
              <a:t>   . Gesto Técnico de esquerda</a:t>
            </a:r>
          </a:p>
          <a:p>
            <a:r>
              <a:rPr lang="pt-PT" dirty="0">
                <a:effectLst/>
              </a:rPr>
              <a:t>   . Gesto Técnico do Serviço</a:t>
            </a:r>
          </a:p>
          <a:p>
            <a:r>
              <a:rPr lang="pt-PT" dirty="0">
                <a:effectLst/>
              </a:rPr>
              <a:t>   . O Balão</a:t>
            </a:r>
          </a:p>
          <a:p>
            <a:r>
              <a:rPr lang="pt-PT" dirty="0">
                <a:effectLst/>
              </a:rPr>
              <a:t>   . Os ressaltos na Parede</a:t>
            </a:r>
          </a:p>
          <a:p>
            <a:r>
              <a:rPr lang="pt-PT" dirty="0">
                <a:effectLst/>
              </a:rPr>
              <a:t>   .  Gesto Técnico do </a:t>
            </a:r>
            <a:r>
              <a:rPr lang="pt-PT" dirty="0" err="1">
                <a:effectLst/>
              </a:rPr>
              <a:t>Volei</a:t>
            </a:r>
            <a:r>
              <a:rPr lang="pt-PT" dirty="0">
                <a:effectLst/>
              </a:rPr>
              <a:t> de Direita</a:t>
            </a:r>
          </a:p>
          <a:p>
            <a:r>
              <a:rPr lang="pt-PT" dirty="0">
                <a:effectLst/>
              </a:rPr>
              <a:t>   . Gesto Técnico de </a:t>
            </a:r>
            <a:r>
              <a:rPr lang="pt-PT" dirty="0" err="1">
                <a:effectLst/>
              </a:rPr>
              <a:t>Volei</a:t>
            </a:r>
            <a:r>
              <a:rPr lang="pt-PT" dirty="0">
                <a:effectLst/>
              </a:rPr>
              <a:t> de Esquerda</a:t>
            </a:r>
          </a:p>
          <a:p>
            <a:r>
              <a:rPr lang="pt-PT" dirty="0"/>
              <a:t>   . Gesto técnico de Smash</a:t>
            </a:r>
            <a:endParaRPr lang="pt-PT" dirty="0">
              <a:effectLst/>
            </a:endParaRPr>
          </a:p>
          <a:p>
            <a:r>
              <a:rPr lang="pt-PT" dirty="0">
                <a:effectLst/>
              </a:rPr>
              <a:t>   . Gesto Técnico da Bandeja</a:t>
            </a:r>
          </a:p>
          <a:p>
            <a:r>
              <a:rPr lang="pt-PT" dirty="0"/>
              <a:t>   . Gesto Técnico da Víbora</a:t>
            </a:r>
          </a:p>
        </p:txBody>
      </p:sp>
    </p:spTree>
    <p:extLst>
      <p:ext uri="{BB962C8B-B14F-4D97-AF65-F5344CB8AC3E}">
        <p14:creationId xmlns:p14="http://schemas.microsoft.com/office/powerpoint/2010/main" val="206309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F1606-522F-4CD6-8806-5BB4F293858D}"/>
              </a:ext>
            </a:extLst>
          </p:cNvPr>
          <p:cNvSpPr txBox="1">
            <a:spLocks/>
          </p:cNvSpPr>
          <p:nvPr/>
        </p:nvSpPr>
        <p:spPr>
          <a:xfrm>
            <a:off x="611659" y="1301579"/>
            <a:ext cx="10515600" cy="965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/>
              <a:t>História da Modalidade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B4DA7C0-A4C0-AC25-1C65-5CEF85923465}"/>
              </a:ext>
            </a:extLst>
          </p:cNvPr>
          <p:cNvSpPr txBox="1">
            <a:spLocks/>
          </p:cNvSpPr>
          <p:nvPr/>
        </p:nvSpPr>
        <p:spPr>
          <a:xfrm>
            <a:off x="1289221" y="2303425"/>
            <a:ext cx="1014283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600" dirty="0">
                <a:solidFill>
                  <a:srgbClr val="FF0000"/>
                </a:solidFill>
              </a:rPr>
              <a:t>1890</a:t>
            </a:r>
            <a:r>
              <a:rPr lang="pt-PT" sz="2600" dirty="0"/>
              <a:t> - Nos Barcos para entreter passageiros</a:t>
            </a:r>
          </a:p>
          <a:p>
            <a:r>
              <a:rPr lang="pt-PT" sz="2600" dirty="0">
                <a:solidFill>
                  <a:srgbClr val="FF0000"/>
                </a:solidFill>
              </a:rPr>
              <a:t>1928</a:t>
            </a:r>
            <a:r>
              <a:rPr lang="pt-PT" sz="2600" dirty="0"/>
              <a:t> – Plataforma </a:t>
            </a:r>
            <a:r>
              <a:rPr lang="pt-PT" sz="2600" dirty="0" err="1"/>
              <a:t>Tennis</a:t>
            </a:r>
            <a:r>
              <a:rPr lang="pt-PT" sz="2600" dirty="0"/>
              <a:t>- Plataformas de madeira (neve)</a:t>
            </a:r>
          </a:p>
          <a:p>
            <a:r>
              <a:rPr lang="pt-PT" sz="2600" dirty="0">
                <a:solidFill>
                  <a:srgbClr val="FF0000"/>
                </a:solidFill>
              </a:rPr>
              <a:t>1970</a:t>
            </a:r>
            <a:r>
              <a:rPr lang="pt-PT" sz="2600" dirty="0"/>
              <a:t> – Mexicano Enrique </a:t>
            </a:r>
            <a:r>
              <a:rPr lang="pt-PT" sz="2600" dirty="0" err="1"/>
              <a:t>Corcuera</a:t>
            </a:r>
            <a:r>
              <a:rPr lang="pt-PT" sz="2600" dirty="0"/>
              <a:t>- </a:t>
            </a:r>
            <a:r>
              <a:rPr lang="pt-PT" sz="2600" dirty="0" err="1"/>
              <a:t>Adapatação</a:t>
            </a:r>
            <a:r>
              <a:rPr lang="pt-PT" sz="2600" dirty="0"/>
              <a:t> no seu jardim</a:t>
            </a:r>
          </a:p>
          <a:p>
            <a:r>
              <a:rPr lang="pt-PT" sz="2600" dirty="0">
                <a:solidFill>
                  <a:srgbClr val="FF0000"/>
                </a:solidFill>
              </a:rPr>
              <a:t>1974-</a:t>
            </a:r>
            <a:r>
              <a:rPr lang="pt-PT" sz="2600" dirty="0"/>
              <a:t> </a:t>
            </a:r>
            <a:r>
              <a:rPr lang="pt-PT" sz="2600" dirty="0" err="1"/>
              <a:t>Alfonso</a:t>
            </a:r>
            <a:r>
              <a:rPr lang="pt-PT" sz="2600" dirty="0"/>
              <a:t> </a:t>
            </a:r>
            <a:r>
              <a:rPr lang="pt-PT" sz="2600" dirty="0" err="1"/>
              <a:t>Hohenlole</a:t>
            </a:r>
            <a:r>
              <a:rPr lang="pt-PT" sz="2600" dirty="0"/>
              <a:t> – amigo de Enrique , levou para Espanha.</a:t>
            </a:r>
          </a:p>
          <a:p>
            <a:r>
              <a:rPr lang="pt-PT" sz="2600" dirty="0">
                <a:solidFill>
                  <a:srgbClr val="FF0000"/>
                </a:solidFill>
              </a:rPr>
              <a:t>1975-</a:t>
            </a:r>
            <a:r>
              <a:rPr lang="pt-PT" sz="2600" dirty="0"/>
              <a:t> </a:t>
            </a:r>
            <a:r>
              <a:rPr lang="pt-PT" sz="2600" dirty="0" err="1"/>
              <a:t>Julio</a:t>
            </a:r>
            <a:r>
              <a:rPr lang="pt-PT" sz="2600" dirty="0"/>
              <a:t> </a:t>
            </a:r>
            <a:r>
              <a:rPr lang="pt-PT" sz="2600" dirty="0" err="1"/>
              <a:t>Menditegui</a:t>
            </a:r>
            <a:r>
              <a:rPr lang="pt-PT" sz="2600" dirty="0"/>
              <a:t> – amigo de </a:t>
            </a:r>
            <a:r>
              <a:rPr lang="pt-PT" sz="2600" dirty="0" err="1"/>
              <a:t>Alfonso</a:t>
            </a:r>
            <a:r>
              <a:rPr lang="pt-PT" sz="2600" dirty="0"/>
              <a:t> levou para a Argentina</a:t>
            </a:r>
          </a:p>
          <a:p>
            <a:r>
              <a:rPr lang="pt-PT" sz="2600" dirty="0">
                <a:solidFill>
                  <a:srgbClr val="FF0000"/>
                </a:solidFill>
              </a:rPr>
              <a:t>1990</a:t>
            </a:r>
            <a:r>
              <a:rPr lang="pt-PT" sz="2600" dirty="0"/>
              <a:t> – Nasce Padel em Portugal- Lisboa </a:t>
            </a:r>
            <a:r>
              <a:rPr lang="pt-PT" sz="2600" dirty="0" err="1"/>
              <a:t>Racket</a:t>
            </a:r>
            <a:r>
              <a:rPr lang="pt-PT" sz="2600" dirty="0"/>
              <a:t> </a:t>
            </a:r>
            <a:r>
              <a:rPr lang="pt-PT" sz="2600" dirty="0" err="1"/>
              <a:t>Center</a:t>
            </a:r>
            <a:r>
              <a:rPr lang="pt-PT" sz="2600" dirty="0"/>
              <a:t>- </a:t>
            </a:r>
            <a:r>
              <a:rPr lang="pt-PT" sz="2600" dirty="0" err="1"/>
              <a:t>All</a:t>
            </a:r>
            <a:r>
              <a:rPr lang="pt-PT" sz="2600" dirty="0"/>
              <a:t> Padel</a:t>
            </a:r>
          </a:p>
          <a:p>
            <a:r>
              <a:rPr lang="pt-PT" sz="2600" dirty="0">
                <a:solidFill>
                  <a:srgbClr val="FF0000"/>
                </a:solidFill>
              </a:rPr>
              <a:t>Finais de 90 </a:t>
            </a:r>
            <a:r>
              <a:rPr lang="pt-PT" sz="2600" dirty="0"/>
              <a:t>– 2 campos Vila Real de Santo António,3 Quinta da Marinha e 3 Clube de Ténis do Estoril….a partir daqui…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7980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3041A-7C24-4ABE-FD30-F8BF17C177E9}"/>
              </a:ext>
            </a:extLst>
          </p:cNvPr>
          <p:cNvSpPr txBox="1">
            <a:spLocks/>
          </p:cNvSpPr>
          <p:nvPr/>
        </p:nvSpPr>
        <p:spPr>
          <a:xfrm>
            <a:off x="508686" y="131247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/>
              <a:t>Caracterização da modalidade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85B3D06-A74B-818E-A2CD-5325621F7BCA}"/>
              </a:ext>
            </a:extLst>
          </p:cNvPr>
          <p:cNvSpPr txBox="1">
            <a:spLocks/>
          </p:cNvSpPr>
          <p:nvPr/>
        </p:nvSpPr>
        <p:spPr>
          <a:xfrm>
            <a:off x="1048265" y="213454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Para além das vantagens na prática de atividade desportiva, tem características muito próprias…</a:t>
            </a:r>
          </a:p>
          <a:p>
            <a:r>
              <a:rPr lang="pt-PT" dirty="0"/>
              <a:t>Modalidade de Raquete – muito fácil de praticar.</a:t>
            </a:r>
          </a:p>
          <a:p>
            <a:r>
              <a:rPr lang="pt-PT" dirty="0"/>
              <a:t>Socialização.</a:t>
            </a:r>
          </a:p>
          <a:p>
            <a:r>
              <a:rPr lang="pt-PT" dirty="0"/>
              <a:t>Diferentes jogadores, com diferentes níveis.</a:t>
            </a:r>
          </a:p>
          <a:p>
            <a:r>
              <a:rPr lang="pt-PT" dirty="0"/>
              <a:t>Praticado num espaço reduzido, muitos clubes cobertos.</a:t>
            </a:r>
          </a:p>
          <a:p>
            <a:r>
              <a:rPr lang="pt-PT" dirty="0"/>
              <a:t>Atrai muito praticante sedentário.</a:t>
            </a:r>
          </a:p>
          <a:p>
            <a:r>
              <a:rPr lang="pt-PT" dirty="0"/>
              <a:t>Sempre jogado a pares. </a:t>
            </a:r>
          </a:p>
        </p:txBody>
      </p:sp>
    </p:spTree>
    <p:extLst>
      <p:ext uri="{BB962C8B-B14F-4D97-AF65-F5344CB8AC3E}">
        <p14:creationId xmlns:p14="http://schemas.microsoft.com/office/powerpoint/2010/main" val="236617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21BB4B88-270E-59FF-3734-46A5BF8A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46" y="2127291"/>
            <a:ext cx="9185188" cy="437365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5422626-91C6-529E-692D-277B881FF5D1}"/>
              </a:ext>
            </a:extLst>
          </p:cNvPr>
          <p:cNvSpPr txBox="1">
            <a:spLocks/>
          </p:cNvSpPr>
          <p:nvPr/>
        </p:nvSpPr>
        <p:spPr>
          <a:xfrm>
            <a:off x="566351" y="1408668"/>
            <a:ext cx="10515600" cy="763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dirty="0"/>
              <a:t>Etapas Desenvolvimento Padel Social/Competição</a:t>
            </a:r>
          </a:p>
        </p:txBody>
      </p:sp>
    </p:spTree>
    <p:extLst>
      <p:ext uri="{BB962C8B-B14F-4D97-AF65-F5344CB8AC3E}">
        <p14:creationId xmlns:p14="http://schemas.microsoft.com/office/powerpoint/2010/main" val="27746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6D043-8554-F103-F5D6-098E0641D982}"/>
              </a:ext>
            </a:extLst>
          </p:cNvPr>
          <p:cNvSpPr txBox="1">
            <a:spLocks/>
          </p:cNvSpPr>
          <p:nvPr/>
        </p:nvSpPr>
        <p:spPr>
          <a:xfrm>
            <a:off x="566351" y="1408668"/>
            <a:ext cx="10515600" cy="763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dirty="0"/>
              <a:t>Etapas Desenvolvimento Padel Social/Competição</a:t>
            </a:r>
          </a:p>
        </p:txBody>
      </p:sp>
      <p:pic>
        <p:nvPicPr>
          <p:cNvPr id="3" name="Marcador de Posição de Conteúdo 3">
            <a:extLst>
              <a:ext uri="{FF2B5EF4-FFF2-40B4-BE49-F238E27FC236}">
                <a16:creationId xmlns:a16="http://schemas.microsoft.com/office/drawing/2014/main" id="{EB93B6D1-E617-C38E-B747-5B7BDC57D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60" y="1973905"/>
            <a:ext cx="92062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0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D0CBF-4BFF-73DD-65FF-B814054642AA}"/>
              </a:ext>
            </a:extLst>
          </p:cNvPr>
          <p:cNvSpPr txBox="1">
            <a:spLocks/>
          </p:cNvSpPr>
          <p:nvPr/>
        </p:nvSpPr>
        <p:spPr>
          <a:xfrm>
            <a:off x="578708" y="1379838"/>
            <a:ext cx="10515600" cy="586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b="1" dirty="0"/>
              <a:t>Avaliação da 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E468D8-8436-1AAE-A4A4-B5B86841F3AD}"/>
              </a:ext>
            </a:extLst>
          </p:cNvPr>
          <p:cNvSpPr txBox="1">
            <a:spLocks/>
          </p:cNvSpPr>
          <p:nvPr/>
        </p:nvSpPr>
        <p:spPr>
          <a:xfrm>
            <a:off x="1157416" y="2067697"/>
            <a:ext cx="10196384" cy="41092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Os critérios de avaliação serão:</a:t>
            </a:r>
          </a:p>
          <a:p>
            <a:r>
              <a:rPr lang="pt-PT" sz="1500" dirty="0"/>
              <a:t>1- Apresentação do relatório crítico da ação.(30%)</a:t>
            </a:r>
          </a:p>
          <a:p>
            <a:r>
              <a:rPr lang="pt-PT" sz="1200" dirty="0"/>
              <a:t>Os critérios de avaliação do relatório são:</a:t>
            </a:r>
          </a:p>
          <a:p>
            <a:r>
              <a:rPr lang="pt-PT" sz="1200" dirty="0"/>
              <a:t>a - Correção científica (CC - 25%)</a:t>
            </a:r>
          </a:p>
          <a:p>
            <a:r>
              <a:rPr lang="pt-PT" sz="1200" dirty="0"/>
              <a:t>b - Originalidade (O - 25%)</a:t>
            </a:r>
          </a:p>
          <a:p>
            <a:r>
              <a:rPr lang="pt-PT" sz="1200" dirty="0"/>
              <a:t>c - Pertinência e relevância PR - 25%)</a:t>
            </a:r>
          </a:p>
          <a:p>
            <a:r>
              <a:rPr lang="pt-PT" sz="1200" dirty="0"/>
              <a:t>d - Coerência (C - 25%)</a:t>
            </a:r>
          </a:p>
          <a:p>
            <a:r>
              <a:rPr lang="pt-PT" sz="1500" dirty="0"/>
              <a:t>2 - Apresentação trabalho de gesto técnico de fundo do campo. (15%)</a:t>
            </a:r>
          </a:p>
          <a:p>
            <a:r>
              <a:rPr lang="pt-PT" sz="1500" dirty="0"/>
              <a:t>3 - Apresentação trabalho de gesto técnico de meio campo ou rede.(15%)</a:t>
            </a:r>
          </a:p>
          <a:p>
            <a:r>
              <a:rPr lang="pt-PT" sz="1500" dirty="0"/>
              <a:t>4 - Participação ativa no debate das temáticas da ação. (40%)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1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400" dirty="0"/>
              <a:t>A classificação de cada formando será realizada na escala de 1 a 10 conforme indicado no Despacho nº4594/2015 de 6 de maio, respeitando todos os dispositivos legais de avaliação contínua. Poderão existir valores intermédios na escala.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061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F_template_panoramica_2022.potx" id="{7122E2B6-4849-4E52-972F-DF8FACFE7619}" vid="{DAF2D663-7438-439D-B8BF-B1B727AF9CE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606</Words>
  <Application>Microsoft Office PowerPoint</Application>
  <PresentationFormat>Ecrã Panorâmico</PresentationFormat>
  <Paragraphs>74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Jorge Manuel Freire Damásio</cp:lastModifiedBy>
  <cp:revision>16</cp:revision>
  <dcterms:created xsi:type="dcterms:W3CDTF">2022-06-12T00:10:42Z</dcterms:created>
  <dcterms:modified xsi:type="dcterms:W3CDTF">2022-06-28T10:15:11Z</dcterms:modified>
</cp:coreProperties>
</file>