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3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961" y="1139762"/>
            <a:ext cx="8378572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512622" y="1035760"/>
            <a:ext cx="8193228" cy="807528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lang="pt-PT" sz="2800" b="1" dirty="0" smtClean="0"/>
              <a:t>Meios</a:t>
            </a:r>
            <a:r>
              <a:rPr lang="pt-PT" sz="2800" b="1" spc="-50" dirty="0" smtClean="0"/>
              <a:t> </a:t>
            </a:r>
            <a:r>
              <a:rPr lang="pt-PT" sz="2800" b="1" dirty="0" smtClean="0"/>
              <a:t>de</a:t>
            </a:r>
            <a:r>
              <a:rPr lang="pt-PT" sz="2800" b="1" spc="-25" dirty="0" smtClean="0"/>
              <a:t> </a:t>
            </a:r>
            <a:r>
              <a:rPr lang="pt-PT" sz="2800" b="1" spc="-10" dirty="0" smtClean="0"/>
              <a:t>Desenvolvimento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da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Força</a:t>
            </a:r>
            <a:r>
              <a:rPr lang="pt-PT" sz="2800" b="1" spc="-60" dirty="0" smtClean="0"/>
              <a:t> </a:t>
            </a:r>
            <a:r>
              <a:rPr lang="pt-PT" sz="2800" b="1" dirty="0" smtClean="0"/>
              <a:t>Geral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de</a:t>
            </a:r>
            <a:r>
              <a:rPr lang="pt-PT" sz="2800" b="1" spc="-25" dirty="0" smtClean="0"/>
              <a:t> </a:t>
            </a:r>
            <a:r>
              <a:rPr lang="pt-PT" sz="2800" b="1" spc="-20" dirty="0" smtClean="0"/>
              <a:t>Base</a:t>
            </a:r>
            <a:endParaRPr lang="pt-PT" sz="2800" b="1"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96961" y="3206234"/>
            <a:ext cx="466725" cy="466725"/>
            <a:chOff x="751331" y="2631948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2206" y="3258431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6599" y="3246569"/>
            <a:ext cx="309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Maior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eficiencia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movimento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6961" y="3934366"/>
            <a:ext cx="466725" cy="466725"/>
            <a:chOff x="751331" y="3441191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52206" y="3987198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6599" y="3892660"/>
            <a:ext cx="4307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controlo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estabilidade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corporal.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634" y="1994725"/>
            <a:ext cx="595439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Benefícios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Treino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Músculos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Posturais: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6378" y="4670804"/>
            <a:ext cx="466725" cy="466725"/>
            <a:chOff x="751331" y="4169664"/>
            <a:chExt cx="466725" cy="466725"/>
          </a:xfrm>
        </p:grpSpPr>
        <p:sp>
          <p:nvSpPr>
            <p:cNvPr id="16" name="object 16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2080" y="4708106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0969" y="4585817"/>
            <a:ext cx="6391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produção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musculatura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postural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músculos periféricos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ombros,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braços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pernas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6961" y="5385905"/>
            <a:ext cx="466725" cy="466725"/>
            <a:chOff x="751331" y="4936235"/>
            <a:chExt cx="466725" cy="466725"/>
          </a:xfrm>
        </p:grpSpPr>
        <p:sp>
          <p:nvSpPr>
            <p:cNvPr id="21" name="object 21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52206" y="5437848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6599" y="5428070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Redução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risco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lesão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2389" y="6060757"/>
            <a:ext cx="466725" cy="466725"/>
            <a:chOff x="751331" y="5681471"/>
            <a:chExt cx="466725" cy="466725"/>
          </a:xfrm>
        </p:grpSpPr>
        <p:sp>
          <p:nvSpPr>
            <p:cNvPr id="26" name="object 26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599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47634" y="6113894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2027" y="6103836"/>
            <a:ext cx="327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prestação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desportiva.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17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050" y="1097486"/>
            <a:ext cx="9336950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467992" y="905325"/>
            <a:ext cx="9042655" cy="869083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lang="pt-PT" sz="3200" dirty="0" smtClean="0"/>
              <a:t>Meios</a:t>
            </a:r>
            <a:r>
              <a:rPr lang="pt-PT" sz="3200" spc="-50" dirty="0" smtClean="0"/>
              <a:t> </a:t>
            </a:r>
            <a:r>
              <a:rPr lang="pt-PT" sz="3200" dirty="0" smtClean="0"/>
              <a:t>de</a:t>
            </a:r>
            <a:r>
              <a:rPr lang="pt-PT" sz="3200" spc="-25" dirty="0" smtClean="0"/>
              <a:t> </a:t>
            </a:r>
            <a:r>
              <a:rPr lang="pt-PT" sz="3200" spc="-10" dirty="0" smtClean="0"/>
              <a:t>Desenvolvimento</a:t>
            </a:r>
            <a:r>
              <a:rPr lang="pt-PT" sz="3200" spc="-20" dirty="0" smtClean="0"/>
              <a:t> </a:t>
            </a:r>
            <a:r>
              <a:rPr lang="pt-PT" sz="3200" dirty="0" smtClean="0"/>
              <a:t>da</a:t>
            </a:r>
            <a:r>
              <a:rPr lang="pt-PT" sz="3200" spc="-20" dirty="0" smtClean="0"/>
              <a:t> </a:t>
            </a:r>
            <a:r>
              <a:rPr lang="pt-PT" sz="3200" dirty="0" smtClean="0"/>
              <a:t>Força</a:t>
            </a:r>
            <a:r>
              <a:rPr lang="pt-PT" sz="3200" spc="-60" dirty="0" smtClean="0"/>
              <a:t> </a:t>
            </a:r>
            <a:r>
              <a:rPr lang="pt-PT" sz="3200" dirty="0" smtClean="0"/>
              <a:t>Geral</a:t>
            </a:r>
            <a:r>
              <a:rPr lang="pt-PT" sz="3200" spc="-20" dirty="0" smtClean="0"/>
              <a:t> </a:t>
            </a:r>
            <a:r>
              <a:rPr lang="pt-PT" sz="3200" dirty="0" smtClean="0"/>
              <a:t>de</a:t>
            </a:r>
            <a:r>
              <a:rPr lang="pt-PT" sz="3200" spc="-25" dirty="0" smtClean="0"/>
              <a:t> </a:t>
            </a:r>
            <a:r>
              <a:rPr lang="pt-PT" sz="3200" spc="-20" dirty="0" smtClean="0"/>
              <a:t>Base</a:t>
            </a:r>
            <a:endParaRPr lang="pt-PT" sz="3200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534874" y="1933634"/>
            <a:ext cx="6096635" cy="7429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92935">
              <a:lnSpc>
                <a:spcPct val="100000"/>
              </a:lnSpc>
              <a:spcBef>
                <a:spcPts val="765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b="1" spc="-10" dirty="0">
                <a:latin typeface="Calibri"/>
                <a:cs typeface="Calibri"/>
              </a:rPr>
              <a:t>Exemplos: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245" y="3012720"/>
            <a:ext cx="1385316" cy="6339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7953" y="3863498"/>
            <a:ext cx="513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Glúteos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9137" y="2758211"/>
            <a:ext cx="1360932" cy="8915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406642" y="2842384"/>
            <a:ext cx="2068195" cy="2909570"/>
            <a:chOff x="6227064" y="1915667"/>
            <a:chExt cx="2068195" cy="29095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8316" y="1915667"/>
              <a:ext cx="1904999" cy="1904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064" y="3357371"/>
              <a:ext cx="2068067" cy="14676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986529" y="2973387"/>
            <a:ext cx="2087880" cy="2767965"/>
            <a:chOff x="3924300" y="1915667"/>
            <a:chExt cx="2087880" cy="27679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7179" y="1915667"/>
              <a:ext cx="1905000" cy="1904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3573779"/>
              <a:ext cx="2005583" cy="11094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624322" y="6059423"/>
            <a:ext cx="782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4874" y="4018974"/>
            <a:ext cx="1097280" cy="182575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4874" y="5955283"/>
            <a:ext cx="941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Quadricipedes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66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894" y="5511291"/>
            <a:ext cx="12151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94615">
              <a:lnSpc>
                <a:spcPct val="100000"/>
              </a:lnSpc>
              <a:spcBef>
                <a:spcPts val="100"/>
              </a:spcBef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305" y="5781294"/>
            <a:ext cx="1605680" cy="729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6621" y="4307575"/>
            <a:ext cx="2038342" cy="7086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1245" y="4263389"/>
            <a:ext cx="1595911" cy="809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661" y="1180338"/>
            <a:ext cx="9352789" cy="854963"/>
          </a:xfrm>
          <a:prstGeom prst="rect">
            <a:avLst/>
          </a:prstGeom>
        </p:spPr>
      </p:pic>
      <p:sp>
        <p:nvSpPr>
          <p:cNvPr id="7" name="object 7"/>
          <p:cNvSpPr txBox="1">
            <a:spLocks/>
          </p:cNvSpPr>
          <p:nvPr/>
        </p:nvSpPr>
        <p:spPr>
          <a:xfrm>
            <a:off x="1521459" y="1473961"/>
            <a:ext cx="710216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800" b="1" dirty="0" smtClean="0"/>
              <a:t>Meios</a:t>
            </a:r>
            <a:r>
              <a:rPr lang="pt-PT" sz="2800" b="1" spc="-40" dirty="0" smtClean="0"/>
              <a:t> </a:t>
            </a:r>
            <a:r>
              <a:rPr lang="pt-PT" sz="2800" b="1" dirty="0" smtClean="0"/>
              <a:t>de</a:t>
            </a:r>
            <a:r>
              <a:rPr lang="pt-PT" sz="2800" b="1" spc="-25" dirty="0" smtClean="0"/>
              <a:t> </a:t>
            </a:r>
            <a:r>
              <a:rPr lang="pt-PT" sz="2800" b="1" spc="-10" dirty="0" smtClean="0"/>
              <a:t>Desenvolvimento</a:t>
            </a:r>
            <a:r>
              <a:rPr lang="pt-PT" sz="2800" b="1" spc="-15" dirty="0" smtClean="0"/>
              <a:t> </a:t>
            </a:r>
            <a:r>
              <a:rPr lang="pt-PT" sz="2800" b="1" dirty="0" smtClean="0"/>
              <a:t>da</a:t>
            </a:r>
            <a:r>
              <a:rPr lang="pt-PT" sz="2800" b="1" spc="-15" dirty="0" smtClean="0"/>
              <a:t> </a:t>
            </a:r>
            <a:r>
              <a:rPr lang="pt-PT" sz="2800" b="1" dirty="0" smtClean="0"/>
              <a:t>Força</a:t>
            </a:r>
            <a:r>
              <a:rPr lang="pt-PT" sz="2800" b="1" spc="-50" dirty="0" smtClean="0"/>
              <a:t> </a:t>
            </a:r>
            <a:r>
              <a:rPr lang="pt-PT" sz="2800" b="1" spc="-10" dirty="0" smtClean="0"/>
              <a:t>Rápida</a:t>
            </a:r>
            <a:endParaRPr lang="pt-PT" sz="2800" b="1" spc="-10" dirty="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3005" y="3908298"/>
            <a:ext cx="1605680" cy="7299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454" y="3903726"/>
            <a:ext cx="1609586" cy="9052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99819" y="2123185"/>
            <a:ext cx="5737244" cy="218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Força</a:t>
            </a:r>
            <a:r>
              <a:rPr sz="18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Rápida</a:t>
            </a:r>
            <a:endParaRPr sz="1800">
              <a:latin typeface="Calibri"/>
              <a:cs typeface="Calibri"/>
            </a:endParaRPr>
          </a:p>
          <a:p>
            <a:pPr marL="1697989" indent="-107314">
              <a:lnSpc>
                <a:spcPct val="100000"/>
              </a:lnSpc>
              <a:spcBef>
                <a:spcPts val="1260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Explosiva</a:t>
            </a:r>
            <a:endParaRPr sz="1600">
              <a:latin typeface="Calibri"/>
              <a:cs typeface="Calibri"/>
            </a:endParaRPr>
          </a:p>
          <a:p>
            <a:pPr marL="1697989" indent="-107314">
              <a:lnSpc>
                <a:spcPct val="100000"/>
              </a:lnSpc>
              <a:spcBef>
                <a:spcPts val="915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Reactiva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00330" indent="-94615">
              <a:lnSpc>
                <a:spcPct val="100000"/>
              </a:lnSpc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Multilançamentos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87630" marR="5080" lvl="1" indent="-87630" algn="r">
              <a:lnSpc>
                <a:spcPct val="100000"/>
              </a:lnSpc>
              <a:buSzPct val="82142"/>
              <a:buFont typeface="Calibri"/>
              <a:buChar char="•"/>
              <a:tabLst>
                <a:tab pos="876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2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3188589" y="1665858"/>
            <a:ext cx="5601461" cy="1231137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2295" marR="5080" indent="-1840230">
              <a:lnSpc>
                <a:spcPts val="4320"/>
              </a:lnSpc>
              <a:spcBef>
                <a:spcPts val="640"/>
              </a:spcBef>
            </a:pPr>
            <a:r>
              <a:rPr lang="pt-PT" sz="4000" spc="-45" dirty="0" smtClean="0"/>
              <a:t>ATLETISMO</a:t>
            </a:r>
            <a:r>
              <a:rPr lang="pt-PT" sz="4000" spc="-110" dirty="0" smtClean="0"/>
              <a:t> </a:t>
            </a:r>
            <a:r>
              <a:rPr lang="pt-PT" sz="4000" dirty="0" smtClean="0"/>
              <a:t>NO</a:t>
            </a:r>
            <a:r>
              <a:rPr lang="pt-PT" sz="4000" spc="-105" dirty="0" smtClean="0"/>
              <a:t> </a:t>
            </a:r>
            <a:r>
              <a:rPr lang="pt-PT" sz="4000" spc="-10" dirty="0" smtClean="0"/>
              <a:t>DESPORTO ESCOLAR</a:t>
            </a:r>
            <a:endParaRPr lang="pt-PT" sz="4000" dirty="0"/>
          </a:p>
        </p:txBody>
      </p:sp>
      <p:sp>
        <p:nvSpPr>
          <p:cNvPr id="6" name="object 3"/>
          <p:cNvSpPr txBox="1"/>
          <p:nvPr/>
        </p:nvSpPr>
        <p:spPr>
          <a:xfrm>
            <a:off x="2874390" y="4387342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3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889" y="1168273"/>
            <a:ext cx="8450580" cy="854963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927912" y="1462531"/>
            <a:ext cx="76504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dirty="0" smtClean="0"/>
              <a:t>Importância</a:t>
            </a:r>
            <a:r>
              <a:rPr lang="pt-PT" sz="2400" spc="-30" dirty="0" smtClean="0"/>
              <a:t> </a:t>
            </a:r>
            <a:r>
              <a:rPr lang="pt-PT" sz="2400" dirty="0" smtClean="0"/>
              <a:t>do</a:t>
            </a:r>
            <a:r>
              <a:rPr lang="pt-PT" sz="2400" spc="-15" dirty="0" smtClean="0"/>
              <a:t> </a:t>
            </a:r>
            <a:r>
              <a:rPr lang="pt-PT" sz="2400" spc="-10" dirty="0" smtClean="0"/>
              <a:t>Desenvolvimento</a:t>
            </a:r>
            <a:r>
              <a:rPr lang="pt-PT" sz="2400" spc="-25" dirty="0" smtClean="0"/>
              <a:t> </a:t>
            </a:r>
            <a:r>
              <a:rPr lang="pt-PT" sz="2400" dirty="0" smtClean="0"/>
              <a:t>Condição</a:t>
            </a:r>
            <a:r>
              <a:rPr lang="pt-PT" sz="2400" spc="-40" dirty="0" smtClean="0"/>
              <a:t> </a:t>
            </a:r>
            <a:r>
              <a:rPr lang="pt-PT" sz="2400" dirty="0" smtClean="0"/>
              <a:t>Física</a:t>
            </a:r>
            <a:r>
              <a:rPr lang="pt-PT" sz="2400" spc="-30" dirty="0" smtClean="0"/>
              <a:t> </a:t>
            </a:r>
            <a:r>
              <a:rPr lang="pt-PT" sz="2400" dirty="0" smtClean="0"/>
              <a:t>nos</a:t>
            </a:r>
            <a:r>
              <a:rPr lang="pt-PT" sz="2400" spc="-10" dirty="0" smtClean="0"/>
              <a:t> Jovens</a:t>
            </a:r>
            <a:endParaRPr lang="pt-PT" sz="2400" spc="-10" dirty="0"/>
          </a:p>
        </p:txBody>
      </p:sp>
      <p:sp>
        <p:nvSpPr>
          <p:cNvPr id="7" name="object 4"/>
          <p:cNvSpPr txBox="1"/>
          <p:nvPr/>
        </p:nvSpPr>
        <p:spPr>
          <a:xfrm>
            <a:off x="1340307" y="2576829"/>
            <a:ext cx="7103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fundamental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Educação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Física,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desenvolver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Aptidão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Física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jovens, </a:t>
            </a:r>
            <a:r>
              <a:rPr sz="1800" b="1" dirty="0">
                <a:latin typeface="Calibri"/>
                <a:cs typeface="Calibri"/>
              </a:rPr>
              <a:t>promovendo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hábitos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estilo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vida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saudáveis.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5"/>
          <p:cNvGrpSpPr/>
          <p:nvPr/>
        </p:nvGrpSpPr>
        <p:grpSpPr>
          <a:xfrm>
            <a:off x="1545336" y="4213859"/>
            <a:ext cx="466725" cy="466725"/>
            <a:chOff x="1110996" y="3139439"/>
            <a:chExt cx="466725" cy="466725"/>
          </a:xfrm>
        </p:grpSpPr>
        <p:sp>
          <p:nvSpPr>
            <p:cNvPr id="9" name="object 6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/>
          <p:cNvSpPr txBox="1"/>
          <p:nvPr/>
        </p:nvSpPr>
        <p:spPr>
          <a:xfrm>
            <a:off x="2149856" y="5069840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Flexibilidade.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9"/>
          <p:cNvGrpSpPr/>
          <p:nvPr/>
        </p:nvGrpSpPr>
        <p:grpSpPr>
          <a:xfrm>
            <a:off x="1545336" y="4960620"/>
            <a:ext cx="466725" cy="466725"/>
            <a:chOff x="1110996" y="3886200"/>
            <a:chExt cx="466725" cy="466725"/>
          </a:xfrm>
        </p:grpSpPr>
        <p:sp>
          <p:nvSpPr>
            <p:cNvPr id="13" name="object 10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/>
          <p:cNvSpPr txBox="1"/>
          <p:nvPr/>
        </p:nvSpPr>
        <p:spPr>
          <a:xfrm>
            <a:off x="1708784" y="502958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2149856" y="6282309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Coordenação.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4"/>
          <p:cNvGrpSpPr/>
          <p:nvPr/>
        </p:nvGrpSpPr>
        <p:grpSpPr>
          <a:xfrm>
            <a:off x="969263" y="2627375"/>
            <a:ext cx="318770" cy="315595"/>
            <a:chOff x="534923" y="1552955"/>
            <a:chExt cx="318770" cy="315595"/>
          </a:xfrm>
        </p:grpSpPr>
        <p:pic>
          <p:nvPicPr>
            <p:cNvPr id="18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3" y="1623059"/>
              <a:ext cx="249936" cy="245363"/>
            </a:xfrm>
            <a:prstGeom prst="rect">
              <a:avLst/>
            </a:prstGeom>
          </p:spPr>
        </p:pic>
        <p:pic>
          <p:nvPicPr>
            <p:cNvPr id="19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3" y="1552955"/>
              <a:ext cx="236220" cy="236220"/>
            </a:xfrm>
            <a:prstGeom prst="rect">
              <a:avLst/>
            </a:prstGeom>
          </p:spPr>
        </p:pic>
      </p:grpSp>
      <p:grpSp>
        <p:nvGrpSpPr>
          <p:cNvPr id="20" name="object 17"/>
          <p:cNvGrpSpPr/>
          <p:nvPr/>
        </p:nvGrpSpPr>
        <p:grpSpPr>
          <a:xfrm>
            <a:off x="1592579" y="3514343"/>
            <a:ext cx="466725" cy="466725"/>
            <a:chOff x="1158239" y="2439923"/>
            <a:chExt cx="466725" cy="466725"/>
          </a:xfrm>
        </p:grpSpPr>
        <p:sp>
          <p:nvSpPr>
            <p:cNvPr id="21" name="object 18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0"/>
          <p:cNvSpPr txBox="1"/>
          <p:nvPr/>
        </p:nvSpPr>
        <p:spPr>
          <a:xfrm>
            <a:off x="1754886" y="358368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1708784" y="4282566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270" algn="l"/>
              </a:tabLst>
            </a:pPr>
            <a:r>
              <a:rPr sz="1800" b="1" spc="-50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Força.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2"/>
          <p:cNvGrpSpPr/>
          <p:nvPr/>
        </p:nvGrpSpPr>
        <p:grpSpPr>
          <a:xfrm>
            <a:off x="1563623" y="5623560"/>
            <a:ext cx="466725" cy="466725"/>
            <a:chOff x="1129283" y="4549140"/>
            <a:chExt cx="466725" cy="466725"/>
          </a:xfrm>
        </p:grpSpPr>
        <p:sp>
          <p:nvSpPr>
            <p:cNvPr id="26" name="object 23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5"/>
          <p:cNvSpPr txBox="1"/>
          <p:nvPr/>
        </p:nvSpPr>
        <p:spPr>
          <a:xfrm>
            <a:off x="1727073" y="569252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6"/>
          <p:cNvGrpSpPr/>
          <p:nvPr/>
        </p:nvGrpSpPr>
        <p:grpSpPr>
          <a:xfrm>
            <a:off x="1545336" y="6207252"/>
            <a:ext cx="466725" cy="466725"/>
            <a:chOff x="1110996" y="5132832"/>
            <a:chExt cx="466725" cy="466725"/>
          </a:xfrm>
        </p:grpSpPr>
        <p:sp>
          <p:nvSpPr>
            <p:cNvPr id="30" name="object 27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29"/>
          <p:cNvSpPr txBox="1"/>
          <p:nvPr/>
        </p:nvSpPr>
        <p:spPr>
          <a:xfrm>
            <a:off x="1708784" y="627684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2261107" y="5691886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Velocidade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2261107" y="3443097"/>
            <a:ext cx="263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Resistência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(cardiovascular)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5622035" y="4147311"/>
            <a:ext cx="321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Associadas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indicadores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saúde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6" name="object 33"/>
          <p:cNvGrpSpPr/>
          <p:nvPr/>
        </p:nvGrpSpPr>
        <p:grpSpPr>
          <a:xfrm>
            <a:off x="5190743" y="3403092"/>
            <a:ext cx="135890" cy="2103120"/>
            <a:chOff x="4756403" y="2328672"/>
            <a:chExt cx="135890" cy="2103120"/>
          </a:xfrm>
        </p:grpSpPr>
        <p:pic>
          <p:nvPicPr>
            <p:cNvPr id="37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6403" y="2328672"/>
              <a:ext cx="135636" cy="2103120"/>
            </a:xfrm>
            <a:prstGeom prst="rect">
              <a:avLst/>
            </a:prstGeom>
          </p:spPr>
        </p:pic>
        <p:sp>
          <p:nvSpPr>
            <p:cNvPr id="38" name="object 35"/>
            <p:cNvSpPr/>
            <p:nvPr/>
          </p:nvSpPr>
          <p:spPr>
            <a:xfrm>
              <a:off x="4824221" y="2350770"/>
              <a:ext cx="0" cy="1993264"/>
            </a:xfrm>
            <a:custGeom>
              <a:avLst/>
              <a:gdLst/>
              <a:ahLst/>
              <a:cxnLst/>
              <a:rect l="l" t="t" r="r" b="b"/>
              <a:pathLst>
                <a:path h="1993264">
                  <a:moveTo>
                    <a:pt x="0" y="0"/>
                  </a:moveTo>
                  <a:lnTo>
                    <a:pt x="0" y="1992883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040" y="1183832"/>
            <a:ext cx="10769919" cy="854963"/>
          </a:xfrm>
          <a:prstGeom prst="rect">
            <a:avLst/>
          </a:prstGeom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1061516" y="1386436"/>
            <a:ext cx="94540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05535">
              <a:lnSpc>
                <a:spcPct val="100000"/>
              </a:lnSpc>
              <a:spcBef>
                <a:spcPts val="100"/>
              </a:spcBef>
            </a:pPr>
            <a:r>
              <a:rPr lang="pt-PT" sz="3200" b="1" dirty="0" smtClean="0"/>
              <a:t>Importância</a:t>
            </a:r>
            <a:r>
              <a:rPr lang="pt-PT" sz="3200" b="1" spc="-65" dirty="0" smtClean="0"/>
              <a:t> </a:t>
            </a:r>
            <a:r>
              <a:rPr lang="pt-PT" sz="3200" b="1" dirty="0" smtClean="0"/>
              <a:t>do</a:t>
            </a:r>
            <a:r>
              <a:rPr lang="pt-PT" sz="3200" b="1" spc="-35" dirty="0" smtClean="0"/>
              <a:t> </a:t>
            </a:r>
            <a:r>
              <a:rPr lang="pt-PT" sz="3200" b="1" spc="-10" dirty="0" smtClean="0"/>
              <a:t>Treino</a:t>
            </a:r>
            <a:r>
              <a:rPr lang="pt-PT" sz="3200" b="1" spc="-65" dirty="0" smtClean="0"/>
              <a:t> </a:t>
            </a:r>
            <a:r>
              <a:rPr lang="pt-PT" sz="3200" b="1" dirty="0" smtClean="0"/>
              <a:t>da</a:t>
            </a:r>
            <a:r>
              <a:rPr lang="pt-PT" sz="3200" b="1" spc="-35" dirty="0" smtClean="0"/>
              <a:t> </a:t>
            </a:r>
            <a:r>
              <a:rPr lang="pt-PT" sz="3200" b="1" dirty="0" smtClean="0"/>
              <a:t>Força</a:t>
            </a:r>
            <a:r>
              <a:rPr lang="pt-PT" sz="3200" b="1" spc="-60" dirty="0" smtClean="0"/>
              <a:t> </a:t>
            </a:r>
            <a:r>
              <a:rPr lang="pt-PT" sz="3200" b="1" dirty="0" smtClean="0"/>
              <a:t>com</a:t>
            </a:r>
            <a:r>
              <a:rPr lang="pt-PT" sz="3200" b="1" spc="-60" dirty="0" smtClean="0"/>
              <a:t> </a:t>
            </a:r>
            <a:r>
              <a:rPr lang="pt-PT" sz="3200" b="1" spc="-10" dirty="0" smtClean="0"/>
              <a:t>Jovens</a:t>
            </a:r>
            <a:endParaRPr lang="pt-PT" sz="3200" b="1" spc="-10" dirty="0"/>
          </a:p>
        </p:txBody>
      </p:sp>
      <p:grpSp>
        <p:nvGrpSpPr>
          <p:cNvPr id="5" name="object 4"/>
          <p:cNvGrpSpPr/>
          <p:nvPr/>
        </p:nvGrpSpPr>
        <p:grpSpPr>
          <a:xfrm>
            <a:off x="751331" y="2417064"/>
            <a:ext cx="466725" cy="466725"/>
            <a:chOff x="751331" y="2417064"/>
            <a:chExt cx="466725" cy="466725"/>
          </a:xfrm>
        </p:grpSpPr>
        <p:sp>
          <p:nvSpPr>
            <p:cNvPr id="6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906576" y="246837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410969" y="2367788"/>
            <a:ext cx="6959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capacidade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motora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desenvolvida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cedo,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vez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base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realização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acções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motoras;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751331" y="3765803"/>
            <a:ext cx="466725" cy="466725"/>
            <a:chOff x="751331" y="3765803"/>
            <a:chExt cx="466725" cy="466725"/>
          </a:xfrm>
        </p:grpSpPr>
        <p:sp>
          <p:nvSpPr>
            <p:cNvPr id="12" name="object 10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/>
          <p:cNvSpPr txBox="1"/>
          <p:nvPr/>
        </p:nvSpPr>
        <p:spPr>
          <a:xfrm>
            <a:off x="906576" y="381800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410969" y="3735070"/>
            <a:ext cx="6308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Índices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baixos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associados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lesões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desequilíbrios musculares.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6" name="object 14"/>
          <p:cNvGrpSpPr/>
          <p:nvPr/>
        </p:nvGrpSpPr>
        <p:grpSpPr>
          <a:xfrm>
            <a:off x="751331" y="5009388"/>
            <a:ext cx="466725" cy="466725"/>
            <a:chOff x="751331" y="5009388"/>
            <a:chExt cx="466725" cy="466725"/>
          </a:xfrm>
        </p:grpSpPr>
        <p:sp>
          <p:nvSpPr>
            <p:cNvPr id="17" name="object 15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599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599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/>
          <p:cNvSpPr txBox="1"/>
          <p:nvPr/>
        </p:nvSpPr>
        <p:spPr>
          <a:xfrm>
            <a:off x="906576" y="5061330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1410969" y="4967096"/>
            <a:ext cx="695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reforço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musculatura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postural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também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essencial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pressuposto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 desenvolvimento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futuro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força.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E03325-C9F7-1FA6-F347-9363883C9F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spc="-10" dirty="0"/>
              <a:t/>
            </a:r>
            <a:br>
              <a:rPr lang="pt-PT" spc="-10" dirty="0"/>
            </a:br>
            <a:endParaRPr lang="pt-PT" dirty="0"/>
          </a:p>
        </p:txBody>
      </p:sp>
      <p:sp>
        <p:nvSpPr>
          <p:cNvPr id="9" name="object 7"/>
          <p:cNvSpPr txBox="1"/>
          <p:nvPr/>
        </p:nvSpPr>
        <p:spPr>
          <a:xfrm>
            <a:off x="1043736" y="339522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548129" y="3366263"/>
            <a:ext cx="392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Desenvolvimento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Força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Rápida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178179"/>
            <a:ext cx="8705850" cy="854963"/>
          </a:xfrm>
          <a:prstGeom prst="rect">
            <a:avLst/>
          </a:prstGeom>
        </p:spPr>
      </p:pic>
      <p:grpSp>
        <p:nvGrpSpPr>
          <p:cNvPr id="19" name="object 4"/>
          <p:cNvGrpSpPr/>
          <p:nvPr/>
        </p:nvGrpSpPr>
        <p:grpSpPr>
          <a:xfrm>
            <a:off x="751331" y="2417064"/>
            <a:ext cx="466725" cy="466725"/>
            <a:chOff x="751331" y="2417064"/>
            <a:chExt cx="466725" cy="466725"/>
          </a:xfrm>
        </p:grpSpPr>
        <p:sp>
          <p:nvSpPr>
            <p:cNvPr id="20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7"/>
          <p:cNvSpPr txBox="1"/>
          <p:nvPr/>
        </p:nvSpPr>
        <p:spPr>
          <a:xfrm>
            <a:off x="906576" y="246837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1410969" y="2439415"/>
            <a:ext cx="392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Desenvolvimento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Base.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9"/>
          <p:cNvGrpSpPr/>
          <p:nvPr/>
        </p:nvGrpSpPr>
        <p:grpSpPr>
          <a:xfrm>
            <a:off x="751331" y="3326891"/>
            <a:ext cx="466725" cy="466725"/>
            <a:chOff x="751331" y="3326891"/>
            <a:chExt cx="466725" cy="466725"/>
          </a:xfrm>
        </p:grpSpPr>
        <p:sp>
          <p:nvSpPr>
            <p:cNvPr id="25" name="object 10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2"/>
          <p:cNvSpPr txBox="1"/>
          <p:nvPr/>
        </p:nvSpPr>
        <p:spPr>
          <a:xfrm>
            <a:off x="906576" y="337972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410969" y="1492583"/>
            <a:ext cx="782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/>
              <a:t>Principais</a:t>
            </a:r>
            <a:r>
              <a:rPr lang="pt-PT" sz="2800" b="1" spc="-40" dirty="0"/>
              <a:t> </a:t>
            </a:r>
            <a:r>
              <a:rPr lang="pt-PT" sz="2800" b="1" dirty="0" smtClean="0"/>
              <a:t>Objetivos</a:t>
            </a:r>
            <a:r>
              <a:rPr lang="pt-PT" sz="2800" b="1" spc="-40" dirty="0" smtClean="0"/>
              <a:t> </a:t>
            </a:r>
            <a:r>
              <a:rPr lang="pt-PT" sz="2800" b="1" dirty="0"/>
              <a:t>do</a:t>
            </a:r>
            <a:r>
              <a:rPr lang="pt-PT" sz="2800" b="1" spc="-50" dirty="0"/>
              <a:t> </a:t>
            </a:r>
            <a:r>
              <a:rPr lang="pt-PT" sz="2800" b="1" spc="-10" dirty="0"/>
              <a:t>Treino</a:t>
            </a:r>
            <a:r>
              <a:rPr lang="pt-PT" sz="2800" b="1" spc="-50" dirty="0"/>
              <a:t> </a:t>
            </a:r>
            <a:r>
              <a:rPr lang="pt-PT" sz="2800" b="1" dirty="0"/>
              <a:t>da</a:t>
            </a:r>
            <a:r>
              <a:rPr lang="pt-PT" sz="2800" b="1" spc="-40" dirty="0"/>
              <a:t> </a:t>
            </a:r>
            <a:r>
              <a:rPr lang="pt-PT" sz="2800" b="1" dirty="0"/>
              <a:t>Força</a:t>
            </a:r>
            <a:r>
              <a:rPr lang="pt-PT" sz="2800" b="1" spc="-75" dirty="0"/>
              <a:t> </a:t>
            </a:r>
            <a:r>
              <a:rPr lang="pt-PT" sz="2800" b="1" dirty="0"/>
              <a:t>com</a:t>
            </a:r>
            <a:r>
              <a:rPr lang="pt-PT" sz="2800" b="1" spc="-60" dirty="0"/>
              <a:t> </a:t>
            </a:r>
            <a:r>
              <a:rPr lang="pt-PT" sz="2800" b="1" spc="-10" dirty="0"/>
              <a:t>Jovens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54" y="1141603"/>
            <a:ext cx="8190739" cy="854963"/>
          </a:xfrm>
          <a:prstGeom prst="rect">
            <a:avLst/>
          </a:prstGeom>
        </p:spPr>
      </p:pic>
      <p:sp>
        <p:nvSpPr>
          <p:cNvPr id="30" name="object 3"/>
          <p:cNvSpPr txBox="1">
            <a:spLocks/>
          </p:cNvSpPr>
          <p:nvPr/>
        </p:nvSpPr>
        <p:spPr>
          <a:xfrm>
            <a:off x="63601" y="945644"/>
            <a:ext cx="8745678" cy="807528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lang="pt-PT" sz="2800" dirty="0" smtClean="0"/>
              <a:t>Meios</a:t>
            </a:r>
            <a:r>
              <a:rPr lang="pt-PT" sz="2800" spc="-50" dirty="0" smtClean="0"/>
              <a:t> </a:t>
            </a:r>
            <a:r>
              <a:rPr lang="pt-PT" sz="2800" dirty="0" smtClean="0"/>
              <a:t>de</a:t>
            </a:r>
            <a:r>
              <a:rPr lang="pt-PT" sz="2800" spc="-25" dirty="0" smtClean="0"/>
              <a:t> </a:t>
            </a:r>
            <a:r>
              <a:rPr lang="pt-PT" sz="2800" spc="-10" dirty="0" smtClean="0"/>
              <a:t>Desenvolvimento</a:t>
            </a:r>
            <a:r>
              <a:rPr lang="pt-PT" sz="2800" spc="-20" dirty="0" smtClean="0"/>
              <a:t> </a:t>
            </a:r>
            <a:r>
              <a:rPr lang="pt-PT" sz="2800" dirty="0" smtClean="0"/>
              <a:t>da</a:t>
            </a:r>
            <a:r>
              <a:rPr lang="pt-PT" sz="2800" spc="-20" dirty="0" smtClean="0"/>
              <a:t> </a:t>
            </a:r>
            <a:r>
              <a:rPr lang="pt-PT" sz="2800" dirty="0" smtClean="0"/>
              <a:t>Força</a:t>
            </a:r>
            <a:r>
              <a:rPr lang="pt-PT" sz="2800" spc="-60" dirty="0" smtClean="0"/>
              <a:t> </a:t>
            </a:r>
            <a:r>
              <a:rPr lang="pt-PT" sz="2800" dirty="0" smtClean="0"/>
              <a:t>Geral</a:t>
            </a:r>
            <a:r>
              <a:rPr lang="pt-PT" sz="2800" spc="-20" dirty="0" smtClean="0"/>
              <a:t> </a:t>
            </a:r>
            <a:r>
              <a:rPr lang="pt-PT" sz="2800" dirty="0" smtClean="0"/>
              <a:t>de</a:t>
            </a:r>
            <a:r>
              <a:rPr lang="pt-PT" sz="2800" spc="-25" dirty="0" smtClean="0"/>
              <a:t> </a:t>
            </a:r>
            <a:r>
              <a:rPr lang="pt-PT" sz="2800" spc="-20" dirty="0" smtClean="0"/>
              <a:t>Base</a:t>
            </a:r>
            <a:endParaRPr lang="pt-PT" sz="2800" spc="-20" dirty="0"/>
          </a:p>
        </p:txBody>
      </p:sp>
      <p:grpSp>
        <p:nvGrpSpPr>
          <p:cNvPr id="31" name="object 4"/>
          <p:cNvGrpSpPr/>
          <p:nvPr/>
        </p:nvGrpSpPr>
        <p:grpSpPr>
          <a:xfrm>
            <a:off x="751331" y="2766060"/>
            <a:ext cx="466725" cy="466725"/>
            <a:chOff x="751331" y="2766060"/>
            <a:chExt cx="466725" cy="466725"/>
          </a:xfrm>
        </p:grpSpPr>
        <p:sp>
          <p:nvSpPr>
            <p:cNvPr id="32" name="object 5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7"/>
          <p:cNvSpPr txBox="1"/>
          <p:nvPr/>
        </p:nvSpPr>
        <p:spPr>
          <a:xfrm>
            <a:off x="906576" y="281762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1410969" y="2734817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Seleccionar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gama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solicitem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principais </a:t>
            </a:r>
            <a:r>
              <a:rPr sz="1800" b="1" dirty="0">
                <a:latin typeface="Calibri"/>
                <a:cs typeface="Calibri"/>
              </a:rPr>
              <a:t>grupos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musculares.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9"/>
          <p:cNvGrpSpPr/>
          <p:nvPr/>
        </p:nvGrpSpPr>
        <p:grpSpPr>
          <a:xfrm>
            <a:off x="751331" y="3502152"/>
            <a:ext cx="466725" cy="466725"/>
            <a:chOff x="751331" y="3502152"/>
            <a:chExt cx="466725" cy="466725"/>
          </a:xfrm>
        </p:grpSpPr>
        <p:sp>
          <p:nvSpPr>
            <p:cNvPr id="37" name="object 10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2"/>
          <p:cNvSpPr txBox="1"/>
          <p:nvPr/>
        </p:nvSpPr>
        <p:spPr>
          <a:xfrm>
            <a:off x="906576" y="3554348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1410969" y="3454145"/>
            <a:ext cx="655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realizados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cargas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apenas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o </a:t>
            </a:r>
            <a:r>
              <a:rPr sz="1800" b="1" dirty="0">
                <a:latin typeface="Calibri"/>
                <a:cs typeface="Calibri"/>
              </a:rPr>
              <a:t>peso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próprio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corpo.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14"/>
          <p:cNvSpPr txBox="1"/>
          <p:nvPr/>
        </p:nvSpPr>
        <p:spPr>
          <a:xfrm>
            <a:off x="1061516" y="1729486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lnSpc>
                <a:spcPct val="100000"/>
              </a:lnSpc>
              <a:spcBef>
                <a:spcPts val="134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dirty="0">
                <a:latin typeface="Calibri"/>
                <a:cs typeface="Calibri"/>
              </a:rPr>
              <a:t>Princípios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Orientadores: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2" name="object 15"/>
          <p:cNvGrpSpPr/>
          <p:nvPr/>
        </p:nvGrpSpPr>
        <p:grpSpPr>
          <a:xfrm>
            <a:off x="751331" y="4210811"/>
            <a:ext cx="466725" cy="466725"/>
            <a:chOff x="751331" y="4210811"/>
            <a:chExt cx="466725" cy="466725"/>
          </a:xfrm>
        </p:grpSpPr>
        <p:sp>
          <p:nvSpPr>
            <p:cNvPr id="43" name="object 16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7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18"/>
          <p:cNvSpPr txBox="1"/>
          <p:nvPr/>
        </p:nvSpPr>
        <p:spPr>
          <a:xfrm>
            <a:off x="906576" y="4262069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6" name="object 19"/>
          <p:cNvGrpSpPr/>
          <p:nvPr/>
        </p:nvGrpSpPr>
        <p:grpSpPr>
          <a:xfrm>
            <a:off x="751331" y="5006340"/>
            <a:ext cx="466725" cy="466725"/>
            <a:chOff x="751331" y="5006340"/>
            <a:chExt cx="466725" cy="466725"/>
          </a:xfrm>
        </p:grpSpPr>
        <p:sp>
          <p:nvSpPr>
            <p:cNvPr id="47" name="object 20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1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22"/>
          <p:cNvSpPr txBox="1"/>
          <p:nvPr/>
        </p:nvSpPr>
        <p:spPr>
          <a:xfrm>
            <a:off x="906576" y="5057902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1410969" y="4168520"/>
            <a:ext cx="703199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escolhidos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devem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variados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apelativos,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adaptando-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às </a:t>
            </a:r>
            <a:r>
              <a:rPr sz="1800" b="1" spc="-10" dirty="0">
                <a:latin typeface="Calibri"/>
                <a:cs typeface="Calibri"/>
              </a:rPr>
              <a:t>características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capacidades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jovens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atletas.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Calibri"/>
                <a:cs typeface="Calibri"/>
              </a:rPr>
              <a:t>Permite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incluir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variados,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além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típicos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geral,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também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rápida,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técnica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flexibilidade.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24"/>
          <p:cNvGrpSpPr/>
          <p:nvPr/>
        </p:nvGrpSpPr>
        <p:grpSpPr>
          <a:xfrm>
            <a:off x="751331" y="5875020"/>
            <a:ext cx="466725" cy="466725"/>
            <a:chOff x="751331" y="5875020"/>
            <a:chExt cx="466725" cy="466725"/>
          </a:xfrm>
        </p:grpSpPr>
        <p:sp>
          <p:nvSpPr>
            <p:cNvPr id="52" name="object 25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6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27"/>
          <p:cNvSpPr txBox="1"/>
          <p:nvPr/>
        </p:nvSpPr>
        <p:spPr>
          <a:xfrm>
            <a:off x="906576" y="5928156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5" name="object 28"/>
          <p:cNvSpPr txBox="1"/>
          <p:nvPr/>
        </p:nvSpPr>
        <p:spPr>
          <a:xfrm>
            <a:off x="1331975" y="5711952"/>
            <a:ext cx="7200900" cy="9163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0922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Permite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treinador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jogar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intervalos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recuperação,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número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repetições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velocidade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execução,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longo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época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poder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ir </a:t>
            </a:r>
            <a:r>
              <a:rPr sz="1800" b="1" dirty="0">
                <a:latin typeface="Calibri"/>
                <a:cs typeface="Calibri"/>
              </a:rPr>
              <a:t>aumentando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forma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progressiva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carga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treino.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41" y="1380056"/>
            <a:ext cx="8533639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0" y="1219988"/>
            <a:ext cx="8936178" cy="807528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lang="pt-PT" sz="2800" b="1" dirty="0" smtClean="0"/>
              <a:t>Meios</a:t>
            </a:r>
            <a:r>
              <a:rPr lang="pt-PT" sz="2800" b="1" spc="-50" dirty="0" smtClean="0"/>
              <a:t> </a:t>
            </a:r>
            <a:r>
              <a:rPr lang="pt-PT" sz="2800" b="1" dirty="0" smtClean="0"/>
              <a:t>de</a:t>
            </a:r>
            <a:r>
              <a:rPr lang="pt-PT" sz="2800" b="1" spc="-25" dirty="0" smtClean="0"/>
              <a:t> </a:t>
            </a:r>
            <a:r>
              <a:rPr lang="pt-PT" sz="2800" b="1" spc="-10" dirty="0" smtClean="0"/>
              <a:t>Desenvolvimento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da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Força</a:t>
            </a:r>
            <a:r>
              <a:rPr lang="pt-PT" sz="2800" b="1" spc="-60" dirty="0" smtClean="0"/>
              <a:t> </a:t>
            </a:r>
            <a:r>
              <a:rPr lang="pt-PT" sz="2800" b="1" dirty="0" smtClean="0"/>
              <a:t>Geral</a:t>
            </a:r>
            <a:r>
              <a:rPr lang="pt-PT" sz="2800" b="1" spc="-20" dirty="0" smtClean="0"/>
              <a:t> </a:t>
            </a:r>
            <a:r>
              <a:rPr lang="pt-PT" sz="2800" b="1" dirty="0" smtClean="0"/>
              <a:t>de</a:t>
            </a:r>
            <a:r>
              <a:rPr lang="pt-PT" sz="2800" b="1" spc="-25" dirty="0" smtClean="0"/>
              <a:t> </a:t>
            </a:r>
            <a:r>
              <a:rPr lang="pt-PT" sz="2800" b="1" spc="-20" dirty="0" smtClean="0"/>
              <a:t>Base</a:t>
            </a:r>
            <a:endParaRPr lang="pt-PT" sz="2800" b="1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799845" y="2357882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lnSpc>
                <a:spcPct val="100000"/>
              </a:lnSpc>
              <a:spcBef>
                <a:spcPts val="134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spc="-10" dirty="0">
                <a:latin typeface="Calibri"/>
                <a:cs typeface="Calibri"/>
              </a:rPr>
              <a:t>Caracterização: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46479"/>
              </p:ext>
            </p:extLst>
          </p:nvPr>
        </p:nvGraphicFramePr>
        <p:xfrm>
          <a:off x="2236520" y="3641725"/>
          <a:ext cx="5490210" cy="280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105"/>
                <a:gridCol w="2745105"/>
              </a:tblGrid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20" dirty="0">
                          <a:latin typeface="Calibri"/>
                          <a:cs typeface="Calibri"/>
                        </a:rPr>
                        <a:t>Local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Variado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n.º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Repetições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6788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Volume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15-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60”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Intervalos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séries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3’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3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355" y="1142943"/>
            <a:ext cx="8762239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332543" y="919168"/>
            <a:ext cx="9119051" cy="869083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lang="pt-PT" sz="3200" b="1" dirty="0" smtClean="0"/>
              <a:t>Meios</a:t>
            </a:r>
            <a:r>
              <a:rPr lang="pt-PT" sz="3200" b="1" spc="-50" dirty="0" smtClean="0"/>
              <a:t> </a:t>
            </a:r>
            <a:r>
              <a:rPr lang="pt-PT" sz="3200" b="1" dirty="0" smtClean="0"/>
              <a:t>de</a:t>
            </a:r>
            <a:r>
              <a:rPr lang="pt-PT" sz="3200" b="1" spc="-25" dirty="0" smtClean="0"/>
              <a:t> </a:t>
            </a:r>
            <a:r>
              <a:rPr lang="pt-PT" sz="3200" b="1" spc="-10" dirty="0" smtClean="0"/>
              <a:t>Desenvolvimento</a:t>
            </a:r>
            <a:r>
              <a:rPr lang="pt-PT" sz="3200" b="1" spc="-20" dirty="0" smtClean="0"/>
              <a:t> </a:t>
            </a:r>
            <a:r>
              <a:rPr lang="pt-PT" sz="3200" b="1" dirty="0" smtClean="0"/>
              <a:t>da</a:t>
            </a:r>
            <a:r>
              <a:rPr lang="pt-PT" sz="3200" b="1" spc="-20" dirty="0" smtClean="0"/>
              <a:t> </a:t>
            </a:r>
            <a:r>
              <a:rPr lang="pt-PT" sz="3200" b="1" dirty="0" smtClean="0"/>
              <a:t>Força</a:t>
            </a:r>
            <a:r>
              <a:rPr lang="pt-PT" sz="3200" b="1" spc="-60" dirty="0" smtClean="0"/>
              <a:t> </a:t>
            </a:r>
            <a:r>
              <a:rPr lang="pt-PT" sz="3200" b="1" dirty="0" smtClean="0"/>
              <a:t>Geral</a:t>
            </a:r>
            <a:r>
              <a:rPr lang="pt-PT" sz="3200" b="1" spc="-20" dirty="0" smtClean="0"/>
              <a:t> </a:t>
            </a:r>
            <a:r>
              <a:rPr lang="pt-PT" sz="3200" b="1" dirty="0" smtClean="0"/>
              <a:t>de</a:t>
            </a:r>
            <a:r>
              <a:rPr lang="pt-PT" sz="3200" b="1" spc="-25" dirty="0" smtClean="0"/>
              <a:t> </a:t>
            </a:r>
            <a:r>
              <a:rPr lang="pt-PT" sz="3200" b="1" spc="-20" dirty="0" smtClean="0"/>
              <a:t>Base</a:t>
            </a:r>
            <a:endParaRPr lang="pt-PT" sz="3200" b="1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538471" y="2113899"/>
            <a:ext cx="3939928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75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Exemplo: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295" y="3104495"/>
            <a:ext cx="1921544" cy="7360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44090" y="2984479"/>
            <a:ext cx="775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1. </a:t>
            </a:r>
            <a:r>
              <a:rPr sz="1200" b="1" spc="-10" dirty="0">
                <a:latin typeface="Calibri"/>
                <a:cs typeface="Calibri"/>
              </a:rPr>
              <a:t>Dorsais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7663" y="3104495"/>
            <a:ext cx="915021" cy="762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41369" y="2984479"/>
            <a:ext cx="1123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2. </a:t>
            </a: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959" y="3247750"/>
            <a:ext cx="1765990" cy="7406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70475" y="2984479"/>
            <a:ext cx="80826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Step-</a:t>
            </a:r>
            <a:r>
              <a:rPr sz="1200" b="1" spc="-25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7751" y="3214222"/>
            <a:ext cx="991883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94500" y="2984479"/>
            <a:ext cx="12840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Jumping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Jacks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01356" y="3176122"/>
            <a:ext cx="1052274" cy="8641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90281" y="2984479"/>
            <a:ext cx="17515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5.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Extensões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0" dirty="0">
                <a:latin typeface="Calibri"/>
                <a:cs typeface="Calibri"/>
              </a:rPr>
              <a:t> Braços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2704" y="4242923"/>
            <a:ext cx="1586646" cy="762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72767" y="4064361"/>
            <a:ext cx="1071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6. </a:t>
            </a:r>
            <a:r>
              <a:rPr sz="1200" b="1" spc="-10" dirty="0">
                <a:latin typeface="Calibri"/>
                <a:cs typeface="Calibri"/>
              </a:rPr>
              <a:t>Posteriores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06139" y="4314550"/>
            <a:ext cx="656984" cy="9525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69995" y="4064361"/>
            <a:ext cx="86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7. </a:t>
            </a:r>
            <a:r>
              <a:rPr sz="1200" b="1" spc="-10" dirty="0">
                <a:latin typeface="Calibri"/>
                <a:cs typeface="Calibri"/>
              </a:rPr>
              <a:t>Skipping </a:t>
            </a:r>
            <a:r>
              <a:rPr sz="1200" b="1" spc="-20" dirty="0">
                <a:latin typeface="Calibri"/>
                <a:cs typeface="Calibri"/>
              </a:rPr>
              <a:t>Alto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7507" y="5577947"/>
            <a:ext cx="990053" cy="82600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57876" y="5361665"/>
            <a:ext cx="872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13.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Afundo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6500" y="4361795"/>
            <a:ext cx="1555536" cy="8884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437503" y="4208887"/>
            <a:ext cx="14541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9.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Flexores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 </a:t>
            </a:r>
            <a:r>
              <a:rPr sz="1200" b="1" spc="-20" dirty="0">
                <a:latin typeface="Calibri"/>
                <a:cs typeface="Calibri"/>
              </a:rPr>
              <a:t>coxa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46007" y="4314550"/>
            <a:ext cx="852798" cy="8763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242809" y="3741166"/>
            <a:ext cx="135499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10.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Agachamento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5959" y="5553562"/>
            <a:ext cx="1524425" cy="86410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901443" y="5290037"/>
            <a:ext cx="17171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11.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Saltos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pés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juntos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25467" y="5539847"/>
            <a:ext cx="519732" cy="86410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989323" y="5290037"/>
            <a:ext cx="8883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12.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Bicepes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31435" y="4459330"/>
            <a:ext cx="1661677" cy="63398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925948" y="4208887"/>
            <a:ext cx="8014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8. </a:t>
            </a:r>
            <a:r>
              <a:rPr sz="1200" b="1" spc="-10" dirty="0">
                <a:latin typeface="Calibri"/>
                <a:cs typeface="Calibri"/>
              </a:rPr>
              <a:t>Glúteos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50023" y="5337154"/>
            <a:ext cx="1158416" cy="112928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769353" y="5145512"/>
            <a:ext cx="131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14.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Saltitares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nas </a:t>
            </a:r>
            <a:r>
              <a:rPr sz="1200" b="1" spc="-10" dirty="0">
                <a:latin typeface="Calibri"/>
                <a:cs typeface="Calibri"/>
              </a:rPr>
              <a:t>barreiras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651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478</Words>
  <Application>Microsoft Office PowerPoint</Application>
  <PresentationFormat>Ecrã Panorâmico</PresentationFormat>
  <Paragraphs>105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6</cp:revision>
  <dcterms:created xsi:type="dcterms:W3CDTF">2023-07-01T01:17:10Z</dcterms:created>
  <dcterms:modified xsi:type="dcterms:W3CDTF">2023-07-03T23:51:13Z</dcterms:modified>
</cp:coreProperties>
</file>