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01/07/2023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A31224E-ADFE-6DD8-FE05-4A036E0E92DC}"/>
              </a:ext>
            </a:extLst>
          </p:cNvPr>
          <p:cNvSpPr txBox="1">
            <a:spLocks/>
          </p:cNvSpPr>
          <p:nvPr/>
        </p:nvSpPr>
        <p:spPr>
          <a:xfrm>
            <a:off x="1088714" y="1339486"/>
            <a:ext cx="10850001" cy="647869"/>
          </a:xfrm>
          <a:prstGeom prst="rect">
            <a:avLst/>
          </a:prstGeom>
        </p:spPr>
        <p:txBody>
          <a:bodyPr vert="horz" wrap="square" lIns="0" tIns="15900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18485" marR="5080" indent="-3106420">
              <a:lnSpc>
                <a:spcPts val="3760"/>
              </a:lnSpc>
              <a:spcBef>
                <a:spcPts val="280"/>
              </a:spcBef>
            </a:pPr>
            <a:r>
              <a:rPr lang="pt-PT" sz="3200" b="1" spc="-10" dirty="0">
                <a:latin typeface="Arial"/>
                <a:cs typeface="Arial"/>
              </a:rPr>
              <a:t>INVARIANTES</a:t>
            </a:r>
            <a:r>
              <a:rPr lang="pt-PT" sz="3200" b="1" spc="-60" dirty="0">
                <a:latin typeface="Arial"/>
                <a:cs typeface="Arial"/>
              </a:rPr>
              <a:t> </a:t>
            </a:r>
            <a:r>
              <a:rPr lang="pt-PT" sz="3200" b="1" dirty="0">
                <a:latin typeface="Arial"/>
                <a:cs typeface="Arial"/>
              </a:rPr>
              <a:t>TÉCNICAS</a:t>
            </a:r>
            <a:r>
              <a:rPr lang="pt-PT" sz="3200" b="1" spc="-65" dirty="0">
                <a:latin typeface="Arial"/>
                <a:cs typeface="Arial"/>
              </a:rPr>
              <a:t> </a:t>
            </a:r>
            <a:r>
              <a:rPr lang="pt-PT" sz="3200" b="1" dirty="0">
                <a:latin typeface="Arial"/>
                <a:cs typeface="Arial"/>
              </a:rPr>
              <a:t>DE</a:t>
            </a:r>
            <a:r>
              <a:rPr lang="pt-PT" sz="3200" b="1" spc="-45" dirty="0">
                <a:latin typeface="Arial"/>
                <a:cs typeface="Arial"/>
              </a:rPr>
              <a:t> </a:t>
            </a:r>
            <a:r>
              <a:rPr lang="pt-PT" sz="3200" b="1" spc="-10" dirty="0">
                <a:latin typeface="Arial"/>
                <a:cs typeface="Arial"/>
              </a:rPr>
              <a:t>EXECUÇÃO MOTORA</a:t>
            </a:r>
            <a:endParaRPr lang="pt-PT" sz="3200" b="1" dirty="0">
              <a:latin typeface="Arial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15CC3BA-8467-E3A3-0EA1-ACD3F202B749}"/>
              </a:ext>
            </a:extLst>
          </p:cNvPr>
          <p:cNvSpPr txBox="1"/>
          <p:nvPr/>
        </p:nvSpPr>
        <p:spPr>
          <a:xfrm>
            <a:off x="356314" y="2491460"/>
            <a:ext cx="11762705" cy="3723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1235710" indent="-342900">
              <a:lnSpc>
                <a:spcPts val="3030"/>
              </a:lnSpc>
              <a:spcBef>
                <a:spcPts val="4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Ajustamento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postural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cabeça,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cintura escapular,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cintura</a:t>
            </a:r>
            <a:r>
              <a:rPr lang="pt-PT"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pélvica</a:t>
            </a:r>
            <a:r>
              <a:rPr lang="pt-PT" sz="2800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apoios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Apoios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Qualidade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dinâmica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 dirty="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Extensão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cadeias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impulsão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perna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de </a:t>
            </a:r>
            <a:r>
              <a:rPr sz="2800" dirty="0">
                <a:latin typeface="Arial"/>
                <a:cs typeface="Arial"/>
              </a:rPr>
              <a:t>impulsão/perna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livre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4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Noção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Global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gesto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Fluidez/Ritmo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72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C3A6029-6899-2E8A-0AB8-F8E2D9D0363C}"/>
              </a:ext>
            </a:extLst>
          </p:cNvPr>
          <p:cNvSpPr txBox="1">
            <a:spLocks/>
          </p:cNvSpPr>
          <p:nvPr/>
        </p:nvSpPr>
        <p:spPr>
          <a:xfrm>
            <a:off x="964218" y="1227869"/>
            <a:ext cx="10416413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lang="pt-PT" b="1" spc="-35" dirty="0"/>
              <a:t>PREOCUPAÇÕES</a:t>
            </a:r>
            <a:r>
              <a:rPr lang="pt-PT" b="1" spc="-150" dirty="0"/>
              <a:t> </a:t>
            </a:r>
            <a:r>
              <a:rPr lang="pt-PT" b="1" spc="-35" dirty="0"/>
              <a:t>FUNDAMENTAIS</a:t>
            </a:r>
            <a:endParaRPr lang="pt-PT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2189BD4-6109-565E-073F-8F77D2FA2667}"/>
              </a:ext>
            </a:extLst>
          </p:cNvPr>
          <p:cNvSpPr txBox="1"/>
          <p:nvPr/>
        </p:nvSpPr>
        <p:spPr>
          <a:xfrm>
            <a:off x="948064" y="2641455"/>
            <a:ext cx="9836304" cy="3708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N</a:t>
            </a:r>
            <a:r>
              <a:rPr lang="pt-PT" sz="2800" dirty="0">
                <a:latin typeface="Arial"/>
                <a:cs typeface="Arial"/>
              </a:rPr>
              <a:t>Í</a:t>
            </a:r>
            <a:r>
              <a:rPr sz="2800" dirty="0">
                <a:latin typeface="Arial"/>
                <a:cs typeface="Arial"/>
              </a:rPr>
              <a:t>VEL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5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800" dirty="0" err="1">
                <a:latin typeface="Arial"/>
                <a:cs typeface="Arial"/>
              </a:rPr>
              <a:t>Distância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percorrer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definida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curta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 err="1">
                <a:latin typeface="Arial"/>
                <a:cs typeface="Arial"/>
              </a:rPr>
              <a:t>Obstáculos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baixos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distâncias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variadas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 err="1">
                <a:latin typeface="Arial"/>
                <a:cs typeface="Arial"/>
              </a:rPr>
              <a:t>Continuidade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acções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motoras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35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59A9582-EE63-7727-9C51-6DC795CC5A0C}"/>
              </a:ext>
            </a:extLst>
          </p:cNvPr>
          <p:cNvSpPr txBox="1">
            <a:spLocks/>
          </p:cNvSpPr>
          <p:nvPr/>
        </p:nvSpPr>
        <p:spPr>
          <a:xfrm>
            <a:off x="509232" y="1272476"/>
            <a:ext cx="11316056" cy="64184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lang="pt-PT" sz="4000" dirty="0">
                <a:latin typeface="Arial"/>
                <a:cs typeface="Arial"/>
              </a:rPr>
              <a:t>Solicitações</a:t>
            </a:r>
            <a:r>
              <a:rPr lang="pt-PT" sz="4000" spc="-235" dirty="0">
                <a:latin typeface="Arial"/>
                <a:cs typeface="Arial"/>
              </a:rPr>
              <a:t> </a:t>
            </a:r>
            <a:r>
              <a:rPr lang="pt-PT" sz="4000" dirty="0">
                <a:latin typeface="Arial"/>
                <a:cs typeface="Arial"/>
              </a:rPr>
              <a:t>Técnicas</a:t>
            </a:r>
            <a:r>
              <a:rPr lang="pt-PT" sz="4000" spc="-235" dirty="0">
                <a:latin typeface="Arial"/>
                <a:cs typeface="Arial"/>
              </a:rPr>
              <a:t> </a:t>
            </a:r>
            <a:r>
              <a:rPr lang="pt-PT" sz="4000" spc="-25" dirty="0">
                <a:latin typeface="Arial"/>
                <a:cs typeface="Arial"/>
              </a:rPr>
              <a:t>de </a:t>
            </a:r>
            <a:r>
              <a:rPr lang="pt-PT" sz="4000" dirty="0">
                <a:latin typeface="Arial"/>
                <a:cs typeface="Arial"/>
              </a:rPr>
              <a:t>Execução</a:t>
            </a:r>
            <a:r>
              <a:rPr lang="pt-PT" sz="4000" spc="-170" dirty="0">
                <a:latin typeface="Arial"/>
                <a:cs typeface="Arial"/>
              </a:rPr>
              <a:t> </a:t>
            </a:r>
            <a:r>
              <a:rPr lang="pt-PT" sz="4000" spc="-10" dirty="0">
                <a:latin typeface="Arial"/>
                <a:cs typeface="Arial"/>
              </a:rPr>
              <a:t>Motora</a:t>
            </a:r>
            <a:endParaRPr lang="pt-PT" sz="4000" dirty="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DA38937-5B88-3C72-F5DB-3AAB9ABD11A7}"/>
              </a:ext>
            </a:extLst>
          </p:cNvPr>
          <p:cNvSpPr txBox="1"/>
          <p:nvPr/>
        </p:nvSpPr>
        <p:spPr>
          <a:xfrm>
            <a:off x="509232" y="2268106"/>
            <a:ext cx="11316056" cy="4354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Nível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dirty="0" err="1">
                <a:latin typeface="Arial"/>
                <a:cs typeface="Arial"/>
              </a:rPr>
              <a:t>Apoios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trás</a:t>
            </a:r>
            <a:endParaRPr sz="2200" dirty="0">
              <a:latin typeface="Arial"/>
              <a:cs typeface="Arial"/>
            </a:endParaRPr>
          </a:p>
          <a:p>
            <a:pPr marL="1097280" lvl="1" indent="-170180">
              <a:lnSpc>
                <a:spcPct val="100000"/>
              </a:lnSpc>
              <a:buChar char="-"/>
              <a:tabLst>
                <a:tab pos="1097280" algn="l"/>
              </a:tabLst>
            </a:pPr>
            <a:r>
              <a:rPr sz="2200" dirty="0">
                <a:latin typeface="Arial"/>
                <a:cs typeface="Arial"/>
              </a:rPr>
              <a:t>cima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baixo</a:t>
            </a:r>
            <a:endParaRPr sz="2200" dirty="0">
              <a:latin typeface="Arial"/>
              <a:cs typeface="Arial"/>
            </a:endParaRPr>
          </a:p>
          <a:p>
            <a:pPr marL="1097280" lvl="1" indent="-170180">
              <a:lnSpc>
                <a:spcPct val="100000"/>
              </a:lnSpc>
              <a:buChar char="-"/>
              <a:tabLst>
                <a:tab pos="1097280" algn="l"/>
              </a:tabLst>
            </a:pPr>
            <a:r>
              <a:rPr sz="2200" dirty="0">
                <a:latin typeface="Arial"/>
                <a:cs typeface="Arial"/>
              </a:rPr>
              <a:t>peso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terço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anterior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pé</a:t>
            </a:r>
            <a:endParaRPr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-"/>
            </a:pPr>
            <a:endParaRPr sz="2700" dirty="0">
              <a:latin typeface="Arial"/>
              <a:cs typeface="Arial"/>
            </a:endParaRPr>
          </a:p>
          <a:p>
            <a:pPr marL="355600" marR="5080" indent="-342900">
              <a:lnSpc>
                <a:spcPts val="2110"/>
              </a:lnSpc>
              <a:buChar char="•"/>
              <a:tabLst>
                <a:tab pos="355600" algn="l"/>
              </a:tabLst>
            </a:pPr>
            <a:r>
              <a:rPr sz="2200" dirty="0" err="1">
                <a:latin typeface="Arial"/>
                <a:cs typeface="Arial"/>
              </a:rPr>
              <a:t>Ajustamento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postural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alinhamento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das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cinturas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(cabeça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ombros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bacia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pés)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354965" indent="-342265">
              <a:lnSpc>
                <a:spcPts val="2375"/>
              </a:lnSpc>
              <a:buChar char="•"/>
              <a:tabLst>
                <a:tab pos="354965" algn="l"/>
              </a:tabLst>
            </a:pPr>
            <a:r>
              <a:rPr sz="2200" dirty="0" err="1">
                <a:latin typeface="Arial"/>
                <a:cs typeface="Arial"/>
              </a:rPr>
              <a:t>Modificar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menos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possível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estrutura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corrida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(pouco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Arial"/>
                <a:cs typeface="Arial"/>
              </a:rPr>
              <a:t>tempo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ar)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spc="-40" dirty="0" err="1">
                <a:latin typeface="Arial"/>
                <a:cs typeface="Arial"/>
              </a:rPr>
              <a:t>Todos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movimentos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eixo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corrida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64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FEB0ADB-EE19-B947-134D-D67A34CC5686}"/>
              </a:ext>
            </a:extLst>
          </p:cNvPr>
          <p:cNvSpPr txBox="1">
            <a:spLocks/>
          </p:cNvSpPr>
          <p:nvPr/>
        </p:nvSpPr>
        <p:spPr>
          <a:xfrm>
            <a:off x="818257" y="1051857"/>
            <a:ext cx="10716920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lang="pt-PT" b="1" spc="-35" dirty="0"/>
              <a:t>PREOCUPAÇÕES</a:t>
            </a:r>
            <a:r>
              <a:rPr lang="pt-PT" b="1" spc="-150" dirty="0"/>
              <a:t> </a:t>
            </a:r>
            <a:r>
              <a:rPr lang="pt-PT" b="1" spc="-35" dirty="0"/>
              <a:t>FUNDAMENTAIS</a:t>
            </a:r>
            <a:endParaRPr lang="pt-PT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B41F3D7-74A4-15FE-CC03-38C035D5D980}"/>
              </a:ext>
            </a:extLst>
          </p:cNvPr>
          <p:cNvSpPr txBox="1"/>
          <p:nvPr/>
        </p:nvSpPr>
        <p:spPr>
          <a:xfrm>
            <a:off x="802103" y="2413627"/>
            <a:ext cx="9841596" cy="3840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NIVEL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3200" dirty="0" err="1">
                <a:latin typeface="Arial"/>
                <a:cs typeface="Arial"/>
              </a:rPr>
              <a:t>Manutenção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ritmo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corrida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3200" dirty="0" err="1">
                <a:latin typeface="Arial"/>
                <a:cs typeface="Arial"/>
              </a:rPr>
              <a:t>Manutenção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equilíbrio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 dirty="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3200" dirty="0" err="1">
                <a:latin typeface="Arial"/>
                <a:cs typeface="Arial"/>
              </a:rPr>
              <a:t>Passagem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barreira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trajectória rasante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6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516B8AD-D175-764E-523C-A2A1AE8141DD}"/>
              </a:ext>
            </a:extLst>
          </p:cNvPr>
          <p:cNvSpPr txBox="1">
            <a:spLocks/>
          </p:cNvSpPr>
          <p:nvPr/>
        </p:nvSpPr>
        <p:spPr>
          <a:xfrm>
            <a:off x="513458" y="1077615"/>
            <a:ext cx="11322227" cy="64184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lang="pt-PT" sz="4000" dirty="0">
                <a:latin typeface="Arial"/>
                <a:cs typeface="Arial"/>
              </a:rPr>
              <a:t>Solicitações</a:t>
            </a:r>
            <a:r>
              <a:rPr lang="pt-PT" sz="4000" spc="-235" dirty="0">
                <a:latin typeface="Arial"/>
                <a:cs typeface="Arial"/>
              </a:rPr>
              <a:t> </a:t>
            </a:r>
            <a:r>
              <a:rPr lang="pt-PT" sz="4000" dirty="0">
                <a:latin typeface="Arial"/>
                <a:cs typeface="Arial"/>
              </a:rPr>
              <a:t>Técnicas</a:t>
            </a:r>
            <a:r>
              <a:rPr lang="pt-PT" sz="4000" spc="-235" dirty="0">
                <a:latin typeface="Arial"/>
                <a:cs typeface="Arial"/>
              </a:rPr>
              <a:t> </a:t>
            </a:r>
            <a:r>
              <a:rPr lang="pt-PT" sz="4000" spc="-25" dirty="0">
                <a:latin typeface="Arial"/>
                <a:cs typeface="Arial"/>
              </a:rPr>
              <a:t>de </a:t>
            </a:r>
            <a:r>
              <a:rPr lang="pt-PT" sz="4000" dirty="0">
                <a:latin typeface="Arial"/>
                <a:cs typeface="Arial"/>
              </a:rPr>
              <a:t>Execução</a:t>
            </a:r>
            <a:r>
              <a:rPr lang="pt-PT" sz="4000" spc="-170" dirty="0">
                <a:latin typeface="Arial"/>
                <a:cs typeface="Arial"/>
              </a:rPr>
              <a:t> </a:t>
            </a:r>
            <a:r>
              <a:rPr lang="pt-PT" sz="4000" spc="-10" dirty="0">
                <a:latin typeface="Arial"/>
                <a:cs typeface="Arial"/>
              </a:rPr>
              <a:t>Motora</a:t>
            </a:r>
            <a:endParaRPr lang="pt-PT" sz="4000" dirty="0">
              <a:latin typeface="Arial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F6331B6-72A3-38AA-675B-78B74EF2A631}"/>
              </a:ext>
            </a:extLst>
          </p:cNvPr>
          <p:cNvSpPr txBox="1"/>
          <p:nvPr/>
        </p:nvSpPr>
        <p:spPr>
          <a:xfrm>
            <a:off x="497304" y="2425670"/>
            <a:ext cx="11024334" cy="4009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NIVEL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dirty="0" err="1">
                <a:latin typeface="Arial"/>
                <a:cs typeface="Arial"/>
              </a:rPr>
              <a:t>Apoios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ponta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pé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frente/cima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lang="pt-PT" sz="2200" dirty="0">
                <a:latin typeface="Arial"/>
                <a:cs typeface="Arial"/>
              </a:rPr>
              <a:t>     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peso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corpo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terço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anterior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pé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Ajustamento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Postural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Não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flectir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tronco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passagem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 </a:t>
            </a:r>
            <a:r>
              <a:rPr sz="2200" dirty="0">
                <a:latin typeface="Arial"/>
                <a:cs typeface="Arial"/>
              </a:rPr>
              <a:t>barreira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(só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estritamente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necessário)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-"/>
            </a:pPr>
            <a:endParaRPr sz="22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Braços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cotovelos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são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mais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afastada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corpo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Arial"/>
              <a:cs typeface="Arial"/>
            </a:endParaRPr>
          </a:p>
          <a:p>
            <a:pPr marL="355600" marR="172085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200" dirty="0" err="1">
                <a:latin typeface="Arial"/>
                <a:cs typeface="Arial"/>
              </a:rPr>
              <a:t>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Livre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Recuperação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ângulos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fechados </a:t>
            </a:r>
            <a:r>
              <a:rPr sz="2200" dirty="0">
                <a:latin typeface="Arial"/>
                <a:cs typeface="Arial"/>
              </a:rPr>
              <a:t>(perna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ataque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flectida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calcanhar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perna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</a:t>
            </a:r>
            <a:r>
              <a:rPr sz="2200" dirty="0">
                <a:latin typeface="Arial"/>
                <a:cs typeface="Arial"/>
              </a:rPr>
              <a:t>recuperação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próximo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nádega)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1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0269CE3-6396-4392-EE43-4A615D3611F0}"/>
              </a:ext>
            </a:extLst>
          </p:cNvPr>
          <p:cNvSpPr txBox="1">
            <a:spLocks/>
          </p:cNvSpPr>
          <p:nvPr/>
        </p:nvSpPr>
        <p:spPr>
          <a:xfrm>
            <a:off x="1208917" y="974584"/>
            <a:ext cx="8039811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lang="pt-PT" b="1" spc="-35" dirty="0"/>
              <a:t>PREOCUPAÇÕES</a:t>
            </a:r>
            <a:r>
              <a:rPr lang="pt-PT" b="1" spc="-150" dirty="0"/>
              <a:t> </a:t>
            </a:r>
            <a:r>
              <a:rPr lang="pt-PT" b="1" spc="-35" dirty="0"/>
              <a:t>FUNDAMENTAIS</a:t>
            </a:r>
            <a:endParaRPr lang="pt-PT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722AC8A-6372-0219-0B63-CB076B9CE88E}"/>
              </a:ext>
            </a:extLst>
          </p:cNvPr>
          <p:cNvSpPr txBox="1"/>
          <p:nvPr/>
        </p:nvSpPr>
        <p:spPr>
          <a:xfrm>
            <a:off x="1192763" y="2313495"/>
            <a:ext cx="6600190" cy="43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NÍVEL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3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3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passadas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(4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apoios)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Distância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total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percorrer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entre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50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100m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Manutenção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ritmo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corrida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Manutenção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do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equilíbrio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500" dirty="0">
                <a:latin typeface="Arial"/>
                <a:cs typeface="Arial"/>
              </a:rPr>
              <a:t>-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Passagem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rasante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da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barreira</a:t>
            </a: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29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A021397-26BC-7941-0E7F-7B1BCC3F56A3}"/>
              </a:ext>
            </a:extLst>
          </p:cNvPr>
          <p:cNvSpPr txBox="1">
            <a:spLocks/>
          </p:cNvSpPr>
          <p:nvPr/>
        </p:nvSpPr>
        <p:spPr>
          <a:xfrm>
            <a:off x="441274" y="1463982"/>
            <a:ext cx="11090407" cy="64184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18335" marR="5080" indent="-905510">
              <a:lnSpc>
                <a:spcPts val="4690"/>
              </a:lnSpc>
              <a:spcBef>
                <a:spcPts val="305"/>
              </a:spcBef>
            </a:pPr>
            <a:r>
              <a:rPr lang="pt-PT" sz="4000" dirty="0">
                <a:latin typeface="Arial"/>
                <a:cs typeface="Arial"/>
              </a:rPr>
              <a:t>Solicitações</a:t>
            </a:r>
            <a:r>
              <a:rPr lang="pt-PT" sz="4000" spc="-235" dirty="0">
                <a:latin typeface="Arial"/>
                <a:cs typeface="Arial"/>
              </a:rPr>
              <a:t> </a:t>
            </a:r>
            <a:r>
              <a:rPr lang="pt-PT" sz="4000" dirty="0">
                <a:latin typeface="Arial"/>
                <a:cs typeface="Arial"/>
              </a:rPr>
              <a:t>Técnicas</a:t>
            </a:r>
            <a:r>
              <a:rPr lang="pt-PT" sz="4000" spc="-235" dirty="0">
                <a:latin typeface="Arial"/>
                <a:cs typeface="Arial"/>
              </a:rPr>
              <a:t> </a:t>
            </a:r>
            <a:r>
              <a:rPr lang="pt-PT" sz="4000" spc="-25" dirty="0">
                <a:latin typeface="Arial"/>
                <a:cs typeface="Arial"/>
              </a:rPr>
              <a:t>de </a:t>
            </a:r>
            <a:r>
              <a:rPr lang="pt-PT" sz="4000" dirty="0">
                <a:latin typeface="Arial"/>
                <a:cs typeface="Arial"/>
              </a:rPr>
              <a:t>Execução</a:t>
            </a:r>
            <a:r>
              <a:rPr lang="pt-PT" sz="4000" spc="-170" dirty="0">
                <a:latin typeface="Arial"/>
                <a:cs typeface="Arial"/>
              </a:rPr>
              <a:t> </a:t>
            </a:r>
            <a:r>
              <a:rPr lang="pt-PT" sz="4000" spc="-10" dirty="0">
                <a:latin typeface="Arial"/>
                <a:cs typeface="Arial"/>
              </a:rPr>
              <a:t>Motora</a:t>
            </a:r>
            <a:endParaRPr lang="pt-PT" sz="4000" dirty="0">
              <a:latin typeface="Arial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F5C4D4F-12B1-69AE-FF25-64071123F153}"/>
              </a:ext>
            </a:extLst>
          </p:cNvPr>
          <p:cNvSpPr txBox="1"/>
          <p:nvPr/>
        </p:nvSpPr>
        <p:spPr>
          <a:xfrm>
            <a:off x="569266" y="2354786"/>
            <a:ext cx="10962415" cy="3995966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latin typeface="Arial"/>
                <a:cs typeface="Arial"/>
              </a:rPr>
              <a:t>NÍVEL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 err="1">
                <a:latin typeface="Arial"/>
                <a:cs typeface="Arial"/>
              </a:rPr>
              <a:t>Apoios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Dinâmicos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terço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anterior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pé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 err="1">
                <a:latin typeface="Arial"/>
                <a:cs typeface="Arial"/>
              </a:rPr>
              <a:t>Extensão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completa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impulsão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 err="1">
                <a:latin typeface="Arial"/>
                <a:cs typeface="Arial"/>
              </a:rPr>
              <a:t>Joelho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recuperação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sempre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alto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que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25" dirty="0">
                <a:latin typeface="Arial"/>
                <a:cs typeface="Arial"/>
              </a:rPr>
              <a:t>pé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355600" marR="95504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 err="1">
                <a:latin typeface="Arial"/>
                <a:cs typeface="Arial"/>
              </a:rPr>
              <a:t>Movimentos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antero-</a:t>
            </a:r>
            <a:r>
              <a:rPr sz="2400" dirty="0">
                <a:latin typeface="Arial"/>
                <a:cs typeface="Arial"/>
              </a:rPr>
              <a:t>posteriores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braços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sem </a:t>
            </a:r>
            <a:r>
              <a:rPr sz="2400" dirty="0">
                <a:latin typeface="Arial"/>
                <a:cs typeface="Arial"/>
              </a:rPr>
              <a:t>paragens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cruzamentos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74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26F5F43-C96D-2EC6-4B78-D4C94F6D9F6F}"/>
              </a:ext>
            </a:extLst>
          </p:cNvPr>
          <p:cNvSpPr txBox="1">
            <a:spLocks/>
          </p:cNvSpPr>
          <p:nvPr/>
        </p:nvSpPr>
        <p:spPr>
          <a:xfrm>
            <a:off x="1762708" y="618269"/>
            <a:ext cx="9304538" cy="1032462"/>
          </a:xfrm>
          <a:prstGeom prst="rect">
            <a:avLst/>
          </a:prstGeom>
        </p:spPr>
        <p:txBody>
          <a:bodyPr vert="horz" wrap="square" lIns="0" tIns="40220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6409">
              <a:lnSpc>
                <a:spcPct val="100000"/>
              </a:lnSpc>
              <a:spcBef>
                <a:spcPts val="95"/>
              </a:spcBef>
            </a:pPr>
            <a:r>
              <a:rPr lang="pt-PT" sz="4070" dirty="0">
                <a:latin typeface="Arial"/>
                <a:cs typeface="Arial"/>
              </a:rPr>
              <a:t>Distâncias e altura de barreiras</a:t>
            </a:r>
            <a:endParaRPr lang="pt-PT" sz="4070" spc="-10" dirty="0">
              <a:latin typeface="Arial"/>
              <a:cs typeface="Arial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9F14FD3-8511-9835-A9B5-ADD8EFE3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544"/>
              </p:ext>
            </p:extLst>
          </p:nvPr>
        </p:nvGraphicFramePr>
        <p:xfrm>
          <a:off x="974591" y="1598143"/>
          <a:ext cx="10290130" cy="518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6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Escalões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35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Parciais Transposição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Altura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514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 Barreiras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1619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percorrer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908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lang="pt-PT"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450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Passos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PT"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pt-PT"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Transposição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Ataque</a:t>
                      </a:r>
                      <a:r>
                        <a:rPr sz="1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/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Dist.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Recepção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 anchor="ctr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Barreira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2.50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7.0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1.40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1.45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4.20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7.50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Ini.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2.80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5.20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1.75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5.10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5.25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2.80-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2.90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1.90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Juv.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3.0m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 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1.85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5.40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5.55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1.05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0.91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6.04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Sen.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1.06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pt-PT" sz="1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5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3C8E38C-1169-A4C6-CD4B-7B90C9524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27093"/>
              </p:ext>
            </p:extLst>
          </p:nvPr>
        </p:nvGraphicFramePr>
        <p:xfrm>
          <a:off x="905814" y="1568092"/>
          <a:ext cx="10380372" cy="522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0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Escalões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ts val="116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Género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03505" indent="1447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Parciais Transposição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Altura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9075" marR="51435" indent="-16002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 Barreiras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8279" marR="161925" indent="-3683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percorrer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09245" marR="90805" indent="-20891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Passo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3210" marR="45085" indent="-230504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Amplitude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Passos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deTransposição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428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Ataque</a:t>
                      </a:r>
                      <a:r>
                        <a:rPr sz="1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/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Dist.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Recepção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Barreira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0.80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3.90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Inf.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2.50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7.0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6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1.40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4.20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4.40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2.60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7.50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4.80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Ini.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1.70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1.75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5.10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2.80-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1.90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Juv.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3.0m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 /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5.40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3.10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2.05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1.05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6.04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Jun.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2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Sen.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Fem.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2.0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1-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1.83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Masc.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3.50-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3.70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2.30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1.30-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1.06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9.14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155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5.64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1.90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ts val="115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5.55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5.70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825026C3-3452-D87C-3F57-4174F25AECE2}"/>
              </a:ext>
            </a:extLst>
          </p:cNvPr>
          <p:cNvSpPr txBox="1">
            <a:spLocks/>
          </p:cNvSpPr>
          <p:nvPr/>
        </p:nvSpPr>
        <p:spPr>
          <a:xfrm>
            <a:off x="1762708" y="618269"/>
            <a:ext cx="9304538" cy="1032462"/>
          </a:xfrm>
          <a:prstGeom prst="rect">
            <a:avLst/>
          </a:prstGeom>
        </p:spPr>
        <p:txBody>
          <a:bodyPr vert="horz" wrap="square" lIns="0" tIns="40220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6409">
              <a:lnSpc>
                <a:spcPct val="100000"/>
              </a:lnSpc>
              <a:spcBef>
                <a:spcPts val="95"/>
              </a:spcBef>
            </a:pPr>
            <a:r>
              <a:rPr lang="pt-PT" sz="4070" dirty="0">
                <a:latin typeface="Arial"/>
                <a:cs typeface="Arial"/>
              </a:rPr>
              <a:t>Distâncias e altura de barreiras</a:t>
            </a:r>
            <a:endParaRPr lang="pt-PT" sz="4070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12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66D354D5-5395-34DB-0E81-54C2B5997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48677"/>
              </p:ext>
            </p:extLst>
          </p:nvPr>
        </p:nvGraphicFramePr>
        <p:xfrm>
          <a:off x="824247" y="2752949"/>
          <a:ext cx="10431889" cy="3704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32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Escalão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Género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Situação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Nº</a:t>
                      </a:r>
                      <a:r>
                        <a:rPr sz="8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barr.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Altura</a:t>
                      </a:r>
                      <a:r>
                        <a:rPr sz="8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barr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5880" marR="45720" indent="10033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partida</a:t>
                      </a: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1ª </a:t>
                      </a: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barr.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59410" marR="81915" indent="-26670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Distância</a:t>
                      </a:r>
                      <a:r>
                        <a:rPr sz="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entre </a:t>
                      </a:r>
                      <a:r>
                        <a:rPr sz="8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barr</a:t>
                      </a:r>
                      <a:endParaRPr sz="8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05740" marR="43815" indent="-15113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Distância</a:t>
                      </a:r>
                      <a:r>
                        <a:rPr sz="7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7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última</a:t>
                      </a:r>
                      <a:r>
                        <a:rPr sz="700" b="1" spc="5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barr.</a:t>
                      </a:r>
                      <a:r>
                        <a:rPr sz="7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7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meta</a:t>
                      </a:r>
                      <a:endParaRPr sz="7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Iniciados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Fem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Masc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250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Juvenis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Fem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Masc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Anterior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Actual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0,84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spc="-25" dirty="0">
                          <a:latin typeface="Arial"/>
                          <a:cs typeface="Arial"/>
                        </a:rPr>
                        <a:t>40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4">
            <a:extLst>
              <a:ext uri="{FF2B5EF4-FFF2-40B4-BE49-F238E27FC236}">
                <a16:creationId xmlns:a16="http://schemas.microsoft.com/office/drawing/2014/main" id="{D3BC7936-0AEA-4050-BAC7-DB64B36D57E6}"/>
              </a:ext>
            </a:extLst>
          </p:cNvPr>
          <p:cNvSpPr txBox="1">
            <a:spLocks/>
          </p:cNvSpPr>
          <p:nvPr/>
        </p:nvSpPr>
        <p:spPr>
          <a:xfrm>
            <a:off x="496286" y="1000342"/>
            <a:ext cx="11210610" cy="1663019"/>
          </a:xfrm>
          <a:prstGeom prst="rect">
            <a:avLst/>
          </a:prstGeom>
        </p:spPr>
        <p:txBody>
          <a:bodyPr vert="horz" wrap="square" lIns="0" tIns="30581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ctr">
              <a:lnSpc>
                <a:spcPct val="100000"/>
              </a:lnSpc>
              <a:spcBef>
                <a:spcPts val="0"/>
              </a:spcBef>
            </a:pPr>
            <a:r>
              <a:rPr lang="pt-PT" b="1" spc="-40" dirty="0"/>
              <a:t>Proposta</a:t>
            </a:r>
            <a:r>
              <a:rPr lang="pt-PT" b="1" spc="-80" dirty="0"/>
              <a:t> </a:t>
            </a:r>
            <a:r>
              <a:rPr lang="pt-PT" b="1" dirty="0"/>
              <a:t>de</a:t>
            </a:r>
            <a:r>
              <a:rPr lang="pt-PT" b="1" spc="-75" dirty="0"/>
              <a:t> </a:t>
            </a:r>
            <a:r>
              <a:rPr lang="pt-PT" b="1" spc="-25" dirty="0"/>
              <a:t>distâncias</a:t>
            </a:r>
            <a:r>
              <a:rPr lang="pt-PT" b="1" spc="-20" dirty="0"/>
              <a:t> </a:t>
            </a:r>
            <a:r>
              <a:rPr lang="pt-PT" b="1" dirty="0"/>
              <a:t>e</a:t>
            </a:r>
            <a:r>
              <a:rPr lang="pt-PT" b="1" spc="-80" dirty="0"/>
              <a:t> </a:t>
            </a:r>
            <a:r>
              <a:rPr lang="pt-PT" b="1" spc="-30" dirty="0"/>
              <a:t>altura</a:t>
            </a:r>
            <a:r>
              <a:rPr lang="pt-PT" b="1" spc="-60" dirty="0"/>
              <a:t> </a:t>
            </a:r>
            <a:r>
              <a:rPr lang="pt-PT" b="1" dirty="0"/>
              <a:t>de</a:t>
            </a:r>
            <a:r>
              <a:rPr lang="pt-PT" b="1" spc="-70" dirty="0"/>
              <a:t> </a:t>
            </a:r>
            <a:r>
              <a:rPr lang="pt-PT" b="1" spc="-10" dirty="0"/>
              <a:t>barreiras </a:t>
            </a:r>
            <a:r>
              <a:rPr lang="pt-PT" b="1" spc="-30" dirty="0"/>
              <a:t>para</a:t>
            </a:r>
            <a:r>
              <a:rPr lang="pt-PT" b="1" spc="-75" dirty="0"/>
              <a:t> </a:t>
            </a:r>
            <a:r>
              <a:rPr lang="pt-PT" b="1" dirty="0"/>
              <a:t>o</a:t>
            </a:r>
            <a:r>
              <a:rPr lang="pt-PT" b="1" spc="-85" dirty="0"/>
              <a:t> </a:t>
            </a:r>
            <a:r>
              <a:rPr lang="pt-PT" b="1" spc="-20" dirty="0"/>
              <a:t>desporto</a:t>
            </a:r>
            <a:r>
              <a:rPr lang="pt-PT" b="1" spc="-90" dirty="0"/>
              <a:t> </a:t>
            </a:r>
            <a:r>
              <a:rPr lang="pt-PT" b="1" spc="-10" dirty="0"/>
              <a:t>federado</a:t>
            </a:r>
          </a:p>
        </p:txBody>
      </p:sp>
    </p:spTree>
    <p:extLst>
      <p:ext uri="{BB962C8B-B14F-4D97-AF65-F5344CB8AC3E}">
        <p14:creationId xmlns:p14="http://schemas.microsoft.com/office/powerpoint/2010/main" val="273623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367120" y="2809129"/>
            <a:ext cx="7002706" cy="1527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>
                <a:latin typeface="Calibri"/>
                <a:cs typeface="Calibri"/>
              </a:rPr>
              <a:t>Corrida</a:t>
            </a:r>
            <a:r>
              <a:rPr lang="pt-PT" sz="4400" b="1" spc="-55" dirty="0">
                <a:latin typeface="Calibri"/>
                <a:cs typeface="Calibri"/>
              </a:rPr>
              <a:t> </a:t>
            </a:r>
            <a:r>
              <a:rPr lang="pt-PT" sz="4400" b="1" dirty="0">
                <a:latin typeface="Calibri"/>
                <a:cs typeface="Calibri"/>
              </a:rPr>
              <a:t>de</a:t>
            </a:r>
            <a:r>
              <a:rPr lang="pt-PT" sz="4400" b="1" spc="-45" dirty="0">
                <a:latin typeface="Calibri"/>
                <a:cs typeface="Calibri"/>
              </a:rPr>
              <a:t> </a:t>
            </a:r>
            <a:r>
              <a:rPr lang="pt-PT" sz="4400" b="1" dirty="0">
                <a:latin typeface="Calibri"/>
                <a:cs typeface="Calibri"/>
              </a:rPr>
              <a:t>Barreiras</a:t>
            </a:r>
            <a:r>
              <a:rPr lang="pt-PT" sz="4400" b="1" spc="-85" dirty="0">
                <a:latin typeface="Calibri"/>
                <a:cs typeface="Calibri"/>
              </a:rPr>
              <a:t> </a:t>
            </a:r>
            <a:r>
              <a:rPr lang="pt-PT" sz="4400" b="1" spc="-50" dirty="0">
                <a:latin typeface="Calibri"/>
                <a:cs typeface="Calibri"/>
              </a:rPr>
              <a:t>2 </a:t>
            </a: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000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17601DED-8727-2B25-10F3-85B7F2F0C58C}"/>
              </a:ext>
            </a:extLst>
          </p:cNvPr>
          <p:cNvSpPr txBox="1"/>
          <p:nvPr/>
        </p:nvSpPr>
        <p:spPr>
          <a:xfrm>
            <a:off x="3390756" y="2368352"/>
            <a:ext cx="5142230" cy="30994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8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Desenvolvimento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velocidade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10" dirty="0">
                <a:latin typeface="Calibri"/>
                <a:cs typeface="Calibri"/>
              </a:rPr>
              <a:t> Plana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spc="-20" dirty="0">
                <a:latin typeface="Calibri"/>
                <a:cs typeface="Calibri"/>
              </a:rPr>
              <a:t>Transição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corrida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barreira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3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População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10-</a:t>
            </a:r>
            <a:r>
              <a:rPr sz="2400" b="1" dirty="0">
                <a:latin typeface="Calibri"/>
                <a:cs typeface="Calibri"/>
              </a:rPr>
              <a:t>12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aos</a:t>
            </a:r>
            <a:r>
              <a:rPr sz="2400" b="1" spc="-10" dirty="0">
                <a:latin typeface="Calibri"/>
                <a:cs typeface="Calibri"/>
              </a:rPr>
              <a:t> 17-</a:t>
            </a:r>
            <a:r>
              <a:rPr sz="2400" b="1" dirty="0">
                <a:latin typeface="Calibri"/>
                <a:cs typeface="Calibri"/>
              </a:rPr>
              <a:t>18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anos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33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Escola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Clube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>
            <a:extLst>
              <a:ext uri="{FF2B5EF4-FFF2-40B4-BE49-F238E27FC236}">
                <a16:creationId xmlns:a16="http://schemas.microsoft.com/office/drawing/2014/main" id="{A5F4B209-E09E-F8D8-D0BC-07AC64200437}"/>
              </a:ext>
            </a:extLst>
          </p:cNvPr>
          <p:cNvSpPr txBox="1"/>
          <p:nvPr/>
        </p:nvSpPr>
        <p:spPr>
          <a:xfrm>
            <a:off x="2510700" y="2982811"/>
            <a:ext cx="745109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975100" algn="l"/>
              </a:tabLst>
            </a:pPr>
            <a:r>
              <a:rPr sz="2400" dirty="0">
                <a:latin typeface="Calibri"/>
                <a:cs typeface="Calibri"/>
              </a:rPr>
              <a:t>VELOCIDADE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FREQUÊNCIA</a:t>
            </a:r>
            <a:r>
              <a:rPr sz="2400" dirty="0">
                <a:latin typeface="Calibri"/>
                <a:cs typeface="Calibri"/>
              </a:rPr>
              <a:t>	X</a:t>
            </a:r>
            <a:r>
              <a:rPr sz="2400" spc="-10" dirty="0">
                <a:latin typeface="Calibri"/>
                <a:cs typeface="Calibri"/>
              </a:rPr>
              <a:t> AMPLITUDE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34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25" dirty="0">
                <a:latin typeface="Calibri"/>
                <a:cs typeface="Calibri"/>
              </a:rPr>
              <a:t>Variação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parâmetros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Frequência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passo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Amplitude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distância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marcas/barreiras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Altura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barreiras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885C724-E3B3-B1A7-72DA-EAC65C90C8D5}"/>
              </a:ext>
            </a:extLst>
          </p:cNvPr>
          <p:cNvSpPr txBox="1">
            <a:spLocks/>
          </p:cNvSpPr>
          <p:nvPr/>
        </p:nvSpPr>
        <p:spPr>
          <a:xfrm>
            <a:off x="2170108" y="1318021"/>
            <a:ext cx="8039811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5150">
              <a:lnSpc>
                <a:spcPct val="100000"/>
              </a:lnSpc>
              <a:spcBef>
                <a:spcPts val="105"/>
              </a:spcBef>
            </a:pPr>
            <a:r>
              <a:rPr lang="pt-PT" b="1" spc="-45" dirty="0"/>
              <a:t>FUNDAMENTAÇÃO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2B1C131-D717-CF9E-6F5D-23C0C7365B64}"/>
              </a:ext>
            </a:extLst>
          </p:cNvPr>
          <p:cNvSpPr txBox="1"/>
          <p:nvPr/>
        </p:nvSpPr>
        <p:spPr>
          <a:xfrm>
            <a:off x="799764" y="2813474"/>
            <a:ext cx="1067531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106805" algn="l"/>
              </a:tabLst>
            </a:pPr>
            <a:r>
              <a:rPr sz="3200" b="1" dirty="0">
                <a:latin typeface="Calibri"/>
                <a:cs typeface="Calibri"/>
              </a:rPr>
              <a:t>Correr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Rápido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(velocidade)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uma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capacidade 	</a:t>
            </a:r>
            <a:r>
              <a:rPr sz="3200" b="1" dirty="0">
                <a:latin typeface="Calibri"/>
                <a:cs typeface="Calibri"/>
              </a:rPr>
              <a:t>motora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base,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muitas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atividades</a:t>
            </a:r>
            <a:r>
              <a:rPr lang="pt-PT" sz="3200" b="1" spc="-10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desportivas</a:t>
            </a:r>
            <a:r>
              <a:rPr sz="3200" b="1" dirty="0">
                <a:latin typeface="Calibri"/>
                <a:cs typeface="Calibri"/>
              </a:rPr>
              <a:t>,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está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presente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em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todas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as </a:t>
            </a:r>
            <a:r>
              <a:rPr sz="3200" b="1" dirty="0">
                <a:latin typeface="Calibri"/>
                <a:cs typeface="Calibri"/>
              </a:rPr>
              <a:t>provas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Atletismo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FAC8D37-91C8-1B8A-36F2-5A27B4545555}"/>
              </a:ext>
            </a:extLst>
          </p:cNvPr>
          <p:cNvSpPr txBox="1">
            <a:spLocks/>
          </p:cNvSpPr>
          <p:nvPr/>
        </p:nvSpPr>
        <p:spPr>
          <a:xfrm>
            <a:off x="2230640" y="1631407"/>
            <a:ext cx="8039811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6950">
              <a:lnSpc>
                <a:spcPct val="100000"/>
              </a:lnSpc>
              <a:spcBef>
                <a:spcPts val="105"/>
              </a:spcBef>
            </a:pPr>
            <a:r>
              <a:rPr lang="pt-PT" b="1" spc="-20" dirty="0"/>
              <a:t>PRINCIPAL</a:t>
            </a:r>
            <a:r>
              <a:rPr lang="pt-PT" b="1" spc="-175" dirty="0"/>
              <a:t> </a:t>
            </a:r>
            <a:r>
              <a:rPr lang="pt-PT" b="1" spc="-40" dirty="0"/>
              <a:t>PREOCUPAÇÃO</a:t>
            </a:r>
            <a:endParaRPr lang="pt-PT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277485D-01C8-7DE1-DE35-DF98C59B33F4}"/>
              </a:ext>
            </a:extLst>
          </p:cNvPr>
          <p:cNvSpPr txBox="1"/>
          <p:nvPr/>
        </p:nvSpPr>
        <p:spPr>
          <a:xfrm>
            <a:off x="2435123" y="3717720"/>
            <a:ext cx="7835328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  <a:spcBef>
                <a:spcPts val="10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Aquisição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manutenção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da </a:t>
            </a:r>
            <a:r>
              <a:rPr sz="3200" b="1" spc="-10" dirty="0" err="1">
                <a:latin typeface="Calibri"/>
                <a:cs typeface="Calibri"/>
              </a:rPr>
              <a:t>velocidade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10CCF64-8DA4-8CF2-8C9D-4593778B96C3}"/>
              </a:ext>
            </a:extLst>
          </p:cNvPr>
          <p:cNvSpPr txBox="1">
            <a:spLocks/>
          </p:cNvSpPr>
          <p:nvPr/>
        </p:nvSpPr>
        <p:spPr>
          <a:xfrm>
            <a:off x="2342258" y="1747317"/>
            <a:ext cx="8039811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21560">
              <a:lnSpc>
                <a:spcPct val="100000"/>
              </a:lnSpc>
              <a:spcBef>
                <a:spcPts val="105"/>
              </a:spcBef>
            </a:pPr>
            <a:r>
              <a:rPr lang="pt-PT" b="1" dirty="0"/>
              <a:t>NOÇÃO</a:t>
            </a:r>
            <a:r>
              <a:rPr lang="pt-PT" b="1" spc="-75" dirty="0"/>
              <a:t> </a:t>
            </a:r>
            <a:r>
              <a:rPr lang="pt-PT" b="1" spc="-10" dirty="0"/>
              <a:t>GERAL</a:t>
            </a:r>
            <a:endParaRPr lang="pt-PT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4BC9F69-C587-8EBA-B7F2-ADD225CDCD87}"/>
              </a:ext>
            </a:extLst>
          </p:cNvPr>
          <p:cNvSpPr txBox="1"/>
          <p:nvPr/>
        </p:nvSpPr>
        <p:spPr>
          <a:xfrm>
            <a:off x="2326104" y="3144140"/>
            <a:ext cx="632777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Movimentos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direcção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corrida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spc="-10" dirty="0">
                <a:latin typeface="Calibri"/>
                <a:cs typeface="Calibri"/>
              </a:rPr>
              <a:t>Equilíbrio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3200" b="1" spc="-10" dirty="0">
                <a:latin typeface="Calibri"/>
                <a:cs typeface="Calibri"/>
              </a:rPr>
              <a:t>Aceleração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76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EAD5D20-A8C3-C3E4-C20B-C8DA5EC2C30A}"/>
              </a:ext>
            </a:extLst>
          </p:cNvPr>
          <p:cNvSpPr txBox="1">
            <a:spLocks/>
          </p:cNvSpPr>
          <p:nvPr/>
        </p:nvSpPr>
        <p:spPr>
          <a:xfrm>
            <a:off x="2114731" y="1682923"/>
            <a:ext cx="8039811" cy="944489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180">
              <a:lnSpc>
                <a:spcPct val="100000"/>
              </a:lnSpc>
              <a:spcBef>
                <a:spcPts val="105"/>
              </a:spcBef>
            </a:pPr>
            <a:r>
              <a:rPr lang="pt-PT" b="1" spc="-30" dirty="0"/>
              <a:t>SOLICITAÇÃO</a:t>
            </a:r>
            <a:r>
              <a:rPr lang="pt-PT" b="1" spc="-190" dirty="0"/>
              <a:t> </a:t>
            </a:r>
            <a:r>
              <a:rPr lang="pt-PT" b="1" spc="-10" dirty="0"/>
              <a:t>TÉCNICA</a:t>
            </a:r>
            <a:endParaRPr lang="pt-PT" b="1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DA9CA86-538A-7E91-EB1D-155236B575BB}"/>
              </a:ext>
            </a:extLst>
          </p:cNvPr>
          <p:cNvSpPr txBox="1"/>
          <p:nvPr/>
        </p:nvSpPr>
        <p:spPr>
          <a:xfrm>
            <a:off x="2098577" y="3079746"/>
            <a:ext cx="4669155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Alinhamento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das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cinturas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Apoios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terço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anterior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latin typeface="Calibri"/>
                <a:cs typeface="Calibri"/>
              </a:rPr>
              <a:t>Ciclo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passada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anterior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655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952</Words>
  <Application>Microsoft Office PowerPoint</Application>
  <PresentationFormat>Ecrã Panorâmico</PresentationFormat>
  <Paragraphs>629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Jorge Manuel Freire Damásio</cp:lastModifiedBy>
  <cp:revision>7</cp:revision>
  <dcterms:created xsi:type="dcterms:W3CDTF">2023-07-01T01:17:10Z</dcterms:created>
  <dcterms:modified xsi:type="dcterms:W3CDTF">2023-07-01T01:45:08Z</dcterms:modified>
</cp:coreProperties>
</file>