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B4E195-E235-319B-2DBC-62630BFDA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98B9410-CBE1-8643-D339-E065623FC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FE52E994-C369-C39C-6E88-4EBE5B05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5D62B05-6B8A-379F-FAE3-830E6089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F5B427DB-8891-C34F-123A-A83B1F2A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096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12F3DA-FB24-FE7A-E762-50F61E86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4838C790-70C2-5E5C-CFCD-8F8DB63BD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775F380-3D15-D7F7-FFA6-69A8F9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D7D139A3-E210-465E-C5E4-1E70F372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1C6E0D63-6867-8689-3BD1-323921DD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857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DED120C-5DF1-761B-877E-1B0CEE472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8DA49F41-8E8F-C441-2837-03B7F9F1D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B9D8E87E-49D5-C8DD-139D-A73AB67B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E8E4D27B-D5E9-3358-6ED9-9383597A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CC092C56-E2F5-7FAB-D77C-666E2F38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30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19BB513E-B111-3339-C5D7-2F604AD68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AEAFA9-A3D0-CF17-AFDB-996639B1A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A4027860-36F3-4F2E-B0D0-713CFF2DB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152420" y="1536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09DDDD-5768-FD61-A710-23F0497E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B28BCFAA-F88C-56B8-7F48-12E9EDD99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03ECAE20-E8BA-7991-6553-4125A62DF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7873C13A-EA08-D4B5-1639-2BB11B70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A9BA055C-5D9B-AB68-6490-196543F0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27EE36-5188-F699-1BFB-8E990054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875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C7FE99-6C9D-EFC8-3CC8-B7A26DCE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2354AEE0-6E8B-8284-B5A8-5E6D720A1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9F430FEA-2E6D-8C73-45D3-6FF9EBBC6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FA8FC4D2-38EC-8A5F-7CCF-5A2699A6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18CA814F-06A2-9CE8-6A40-F6DF4BD9E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A3D37601-274F-24C0-F738-6C7892CA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0A19701D-08A0-FC5B-E54D-96755A88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711DBA20-CDA3-2A37-A11F-8B815AE8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400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1C58E-85D6-DDD6-8CA0-D4728F54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42CF2D20-B165-CC42-AA6E-7A89FE26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8FF0EE28-A68C-3AD8-EC2E-C3EE2301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8E0992E6-E07D-8A5C-9A2A-FD4FB1E3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797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00B12B93-C29D-33C3-B2B1-31687D66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98418716-5829-2DEA-FC0D-316AD33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91968610-440F-F71A-F2C1-30935064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6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2F69D8-2874-BFF3-606D-227D7A05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8410735-97CB-A9DE-7DA8-C04359BC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0BBD73C-A32C-8ECD-061C-72D1D9FAB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19C3BA1D-DAD8-E72C-1990-CF0C5B14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72AB544F-ECFC-63D2-BB99-42870FA5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87A32A77-5BBE-E837-FCF3-B8D69594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30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935ED6-3EBC-BFF1-FD05-CE42A317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6370A0E4-B204-8B93-EF50-279C23B80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3D732647-4887-97E8-B7D9-8C8826B4D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EF3C6E2-A662-AECE-B60D-77B6670F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8FDCC6B-FBF7-9163-1B22-B6A1159A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8F248FD-1FCE-2293-0059-F88EB040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93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EAD800C7-D678-B3E8-0A55-06658CA3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CF905B01-F203-CA4B-FB4B-54C4AA51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03D3D48F-6D0B-5D14-1B29-BAE2D7904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092AF5A-EE86-43D6-B338-DDEAE7923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918A56B8-8C72-93C1-0AF4-C0D50150C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80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990598" y="1219199"/>
            <a:ext cx="8793481" cy="680085"/>
            <a:chOff x="556259" y="807719"/>
            <a:chExt cx="8067040" cy="680085"/>
          </a:xfrm>
        </p:grpSpPr>
        <p:pic>
          <p:nvPicPr>
            <p:cNvPr id="3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259" y="807719"/>
              <a:ext cx="2947416" cy="679703"/>
            </a:xfrm>
            <a:prstGeom prst="rect">
              <a:avLst/>
            </a:prstGeom>
          </p:spPr>
        </p:pic>
        <p:pic>
          <p:nvPicPr>
            <p:cNvPr id="4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8292" y="807719"/>
              <a:ext cx="4255008" cy="679703"/>
            </a:xfrm>
            <a:prstGeom prst="rect">
              <a:avLst/>
            </a:prstGeom>
          </p:spPr>
        </p:pic>
        <p:pic>
          <p:nvPicPr>
            <p:cNvPr id="5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7915" y="807719"/>
              <a:ext cx="822959" cy="679703"/>
            </a:xfrm>
            <a:prstGeom prst="rect">
              <a:avLst/>
            </a:prstGeom>
          </p:spPr>
        </p:pic>
        <p:pic>
          <p:nvPicPr>
            <p:cNvPr id="6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65491" y="807719"/>
              <a:ext cx="1257300" cy="679703"/>
            </a:xfrm>
            <a:prstGeom prst="rect">
              <a:avLst/>
            </a:prstGeom>
          </p:spPr>
        </p:pic>
      </p:grpSp>
      <p:sp>
        <p:nvSpPr>
          <p:cNvPr id="7" name="object 9"/>
          <p:cNvSpPr txBox="1"/>
          <p:nvPr/>
        </p:nvSpPr>
        <p:spPr>
          <a:xfrm>
            <a:off x="990599" y="2247645"/>
            <a:ext cx="3196590" cy="2647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26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2ª</a:t>
            </a:r>
            <a:r>
              <a:rPr sz="2000" spc="-10" dirty="0">
                <a:latin typeface="Calibri"/>
                <a:cs typeface="Calibri"/>
              </a:rPr>
              <a:t> Infância-</a:t>
            </a:r>
            <a:r>
              <a:rPr sz="2000" dirty="0">
                <a:latin typeface="Calibri"/>
                <a:cs typeface="Calibri"/>
              </a:rPr>
              <a:t>2ª</a:t>
            </a:r>
            <a:r>
              <a:rPr sz="2000" spc="-20" dirty="0">
                <a:latin typeface="Calibri"/>
                <a:cs typeface="Calibri"/>
              </a:rPr>
              <a:t> Fase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Harmonia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proporcional</a:t>
            </a:r>
            <a:endParaRPr sz="2000" dirty="0">
              <a:latin typeface="Calibri"/>
              <a:cs typeface="Calibri"/>
            </a:endParaRPr>
          </a:p>
          <a:p>
            <a:pPr marL="355600" marR="365760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Estabilização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relativa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do </a:t>
            </a:r>
            <a:r>
              <a:rPr sz="2000" spc="-10" dirty="0">
                <a:latin typeface="Calibri"/>
                <a:cs typeface="Calibri"/>
              </a:rPr>
              <a:t>crescimento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Emagrecimento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fisiológico</a:t>
            </a:r>
            <a:endParaRPr sz="2000" dirty="0">
              <a:latin typeface="Calibri"/>
              <a:cs typeface="Calibri"/>
            </a:endParaRPr>
          </a:p>
          <a:p>
            <a:pPr marL="355600" marR="525780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Aumento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medidas transversais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Inicio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dimorfismo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sexual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5207635" y="2186430"/>
            <a:ext cx="343344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456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Iniciação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Desportiva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Tempo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lúdico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Tempo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prática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Jogos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regras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simplificadas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Consolidação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skills</a:t>
            </a:r>
            <a:r>
              <a:rPr sz="1800" spc="-10" dirty="0">
                <a:latin typeface="Calibri"/>
                <a:cs typeface="Calibri"/>
              </a:rPr>
              <a:t> motores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Multilateralidade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Várias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modalidades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desportivas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Frequência de</a:t>
            </a:r>
            <a:r>
              <a:rPr sz="1800" spc="-10" dirty="0">
                <a:latin typeface="Calibri"/>
                <a:cs typeface="Calibri"/>
              </a:rPr>
              <a:t> movimentos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Reacção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Equilíbrio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Velocidade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segmentar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Coordenação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movimentos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Flexibilidade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Resistência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c/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jogos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Evitar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esforços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lácticos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362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739139" y="1150619"/>
            <a:ext cx="8067040" cy="680085"/>
            <a:chOff x="556259" y="807719"/>
            <a:chExt cx="8067040" cy="680085"/>
          </a:xfrm>
        </p:grpSpPr>
        <p:pic>
          <p:nvPicPr>
            <p:cNvPr id="3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259" y="807719"/>
              <a:ext cx="2947416" cy="679703"/>
            </a:xfrm>
            <a:prstGeom prst="rect">
              <a:avLst/>
            </a:prstGeom>
          </p:spPr>
        </p:pic>
        <p:pic>
          <p:nvPicPr>
            <p:cNvPr id="4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8292" y="807719"/>
              <a:ext cx="4255008" cy="679703"/>
            </a:xfrm>
            <a:prstGeom prst="rect">
              <a:avLst/>
            </a:prstGeom>
          </p:spPr>
        </p:pic>
        <p:pic>
          <p:nvPicPr>
            <p:cNvPr id="5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7915" y="807719"/>
              <a:ext cx="822959" cy="679703"/>
            </a:xfrm>
            <a:prstGeom prst="rect">
              <a:avLst/>
            </a:prstGeom>
          </p:spPr>
        </p:pic>
        <p:pic>
          <p:nvPicPr>
            <p:cNvPr id="6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65491" y="807719"/>
              <a:ext cx="1257300" cy="679703"/>
            </a:xfrm>
            <a:prstGeom prst="rect">
              <a:avLst/>
            </a:prstGeom>
          </p:spPr>
        </p:pic>
      </p:grpSp>
      <p:sp>
        <p:nvSpPr>
          <p:cNvPr id="7" name="object 9"/>
          <p:cNvSpPr txBox="1"/>
          <p:nvPr/>
        </p:nvSpPr>
        <p:spPr>
          <a:xfrm>
            <a:off x="739139" y="2546045"/>
            <a:ext cx="3696335" cy="3114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4719">
              <a:lnSpc>
                <a:spcPct val="100000"/>
              </a:lnSpc>
              <a:spcBef>
                <a:spcPts val="105"/>
              </a:spcBef>
            </a:pPr>
            <a:r>
              <a:rPr sz="2600" spc="-20" dirty="0">
                <a:latin typeface="Calibri"/>
                <a:cs typeface="Calibri"/>
              </a:rPr>
              <a:t>Pré-</a:t>
            </a:r>
            <a:r>
              <a:rPr sz="2600" spc="-10" dirty="0">
                <a:latin typeface="Calibri"/>
                <a:cs typeface="Calibri"/>
              </a:rPr>
              <a:t>Puberdade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100" dirty="0">
                <a:latin typeface="Calibri"/>
                <a:cs typeface="Calibri"/>
              </a:rPr>
              <a:t>Desarmonia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proporcional</a:t>
            </a:r>
            <a:endParaRPr sz="21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100" dirty="0">
                <a:latin typeface="Calibri"/>
                <a:cs typeface="Calibri"/>
              </a:rPr>
              <a:t>Resistência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orgânica</a:t>
            </a:r>
            <a:r>
              <a:rPr sz="2100" spc="-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diminuída</a:t>
            </a:r>
            <a:endParaRPr sz="21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100" dirty="0">
                <a:latin typeface="Calibri"/>
                <a:cs typeface="Calibri"/>
              </a:rPr>
              <a:t>Menor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eficiência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respiratória</a:t>
            </a:r>
            <a:endParaRPr sz="2100" dirty="0">
              <a:latin typeface="Calibri"/>
              <a:cs typeface="Calibri"/>
            </a:endParaRPr>
          </a:p>
          <a:p>
            <a:pPr marL="355600" marR="541655" indent="-342900">
              <a:lnSpc>
                <a:spcPts val="202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sz="2100" dirty="0">
                <a:latin typeface="Calibri"/>
                <a:cs typeface="Calibri"/>
              </a:rPr>
              <a:t>Acentuação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das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curvas</a:t>
            </a:r>
            <a:r>
              <a:rPr sz="2100" spc="-25" dirty="0">
                <a:latin typeface="Calibri"/>
                <a:cs typeface="Calibri"/>
              </a:rPr>
              <a:t> da </a:t>
            </a:r>
            <a:r>
              <a:rPr sz="2100" spc="-10" dirty="0">
                <a:latin typeface="Calibri"/>
                <a:cs typeface="Calibri"/>
              </a:rPr>
              <a:t>coluna</a:t>
            </a:r>
            <a:endParaRPr sz="2100" dirty="0">
              <a:latin typeface="Calibri"/>
              <a:cs typeface="Calibri"/>
            </a:endParaRPr>
          </a:p>
          <a:p>
            <a:pPr marL="355600" marR="717550" indent="-342900" algn="just">
              <a:lnSpc>
                <a:spcPts val="2020"/>
              </a:lnSpc>
              <a:spcBef>
                <a:spcPts val="495"/>
              </a:spcBef>
              <a:buFont typeface="Arial"/>
              <a:buChar char="•"/>
              <a:tabLst>
                <a:tab pos="355600" algn="l"/>
              </a:tabLst>
            </a:pPr>
            <a:r>
              <a:rPr sz="2100" dirty="0">
                <a:latin typeface="Calibri"/>
                <a:cs typeface="Calibri"/>
              </a:rPr>
              <a:t>Aumento</a:t>
            </a:r>
            <a:r>
              <a:rPr sz="2100" spc="40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acentuado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do </a:t>
            </a:r>
            <a:r>
              <a:rPr sz="2100" dirty="0">
                <a:latin typeface="Calibri"/>
                <a:cs typeface="Calibri"/>
              </a:rPr>
              <a:t>crescimento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todas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as </a:t>
            </a:r>
            <a:r>
              <a:rPr sz="2100" spc="-10" dirty="0">
                <a:latin typeface="Calibri"/>
                <a:cs typeface="Calibri"/>
              </a:rPr>
              <a:t>estruturas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8" name="object 10"/>
          <p:cNvSpPr txBox="1">
            <a:spLocks/>
          </p:cNvSpPr>
          <p:nvPr/>
        </p:nvSpPr>
        <p:spPr>
          <a:xfrm>
            <a:off x="4864735" y="1830322"/>
            <a:ext cx="4576445" cy="48204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48055">
              <a:lnSpc>
                <a:spcPct val="100000"/>
              </a:lnSpc>
              <a:spcBef>
                <a:spcPts val="105"/>
              </a:spcBef>
            </a:pPr>
            <a:r>
              <a:rPr lang="pt-PT" dirty="0" smtClean="0"/>
              <a:t>Formação</a:t>
            </a:r>
            <a:r>
              <a:rPr lang="pt-PT" spc="-85" dirty="0" smtClean="0"/>
              <a:t> </a:t>
            </a:r>
            <a:r>
              <a:rPr lang="pt-PT" spc="-10" dirty="0" smtClean="0"/>
              <a:t>Básica</a:t>
            </a:r>
            <a:endParaRPr lang="pt-PT" sz="1850" dirty="0" smtClean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pt-PT" sz="1900" spc="-25" dirty="0" smtClean="0"/>
              <a:t>Treino</a:t>
            </a:r>
            <a:r>
              <a:rPr lang="pt-PT" sz="1900" spc="-55" dirty="0" smtClean="0"/>
              <a:t> </a:t>
            </a:r>
            <a:r>
              <a:rPr lang="pt-PT" sz="1900" dirty="0" smtClean="0"/>
              <a:t>de</a:t>
            </a:r>
            <a:r>
              <a:rPr lang="pt-PT" sz="1900" spc="-55" dirty="0" smtClean="0"/>
              <a:t> </a:t>
            </a:r>
            <a:r>
              <a:rPr lang="pt-PT" sz="1900" dirty="0" smtClean="0"/>
              <a:t>várias</a:t>
            </a:r>
            <a:r>
              <a:rPr lang="pt-PT" sz="1900" spc="-60" dirty="0" smtClean="0"/>
              <a:t> </a:t>
            </a:r>
            <a:r>
              <a:rPr lang="pt-PT" sz="1900" spc="-10" dirty="0" smtClean="0"/>
              <a:t>especialidades</a:t>
            </a:r>
            <a:endParaRPr lang="pt-PT" sz="1900" dirty="0" smtClean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pt-PT" sz="1900" spc="-10" dirty="0" smtClean="0"/>
              <a:t>Velocidade</a:t>
            </a:r>
            <a:r>
              <a:rPr lang="pt-PT" sz="1900" spc="-70" dirty="0" smtClean="0"/>
              <a:t> </a:t>
            </a:r>
            <a:r>
              <a:rPr lang="pt-PT" sz="1900" spc="-10" dirty="0" smtClean="0"/>
              <a:t>aceleração</a:t>
            </a:r>
            <a:endParaRPr lang="pt-PT" sz="1900" dirty="0" smtClean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pt-PT" sz="1900" spc="-20" dirty="0" smtClean="0"/>
              <a:t>Estafetas</a:t>
            </a:r>
            <a:r>
              <a:rPr lang="pt-PT" sz="1900" spc="-40" dirty="0" smtClean="0"/>
              <a:t> </a:t>
            </a:r>
            <a:r>
              <a:rPr lang="pt-PT" sz="1900" dirty="0" smtClean="0"/>
              <a:t>e</a:t>
            </a:r>
            <a:r>
              <a:rPr lang="pt-PT" sz="1900" spc="-25" dirty="0" smtClean="0"/>
              <a:t> </a:t>
            </a:r>
            <a:r>
              <a:rPr lang="pt-PT" sz="1900" spc="-10" dirty="0" smtClean="0"/>
              <a:t>perseguição</a:t>
            </a:r>
            <a:endParaRPr lang="pt-PT" sz="1900" dirty="0" smtClean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pt-PT" sz="1900" spc="-10" dirty="0" smtClean="0"/>
              <a:t>Coordenação</a:t>
            </a:r>
            <a:r>
              <a:rPr lang="pt-PT" sz="1900" spc="-30" dirty="0" smtClean="0"/>
              <a:t> </a:t>
            </a:r>
            <a:r>
              <a:rPr lang="pt-PT" sz="1900" dirty="0" smtClean="0"/>
              <a:t>de</a:t>
            </a:r>
            <a:r>
              <a:rPr lang="pt-PT" sz="1900" spc="-35" dirty="0" smtClean="0"/>
              <a:t> </a:t>
            </a:r>
            <a:r>
              <a:rPr lang="pt-PT" sz="1900" spc="-10" dirty="0" smtClean="0"/>
              <a:t>movimentos</a:t>
            </a:r>
            <a:endParaRPr lang="pt-PT" sz="1900" dirty="0" smtClean="0"/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lang="pt-PT" sz="1900" spc="-30" dirty="0" smtClean="0"/>
              <a:t>Técnica</a:t>
            </a:r>
            <a:r>
              <a:rPr lang="pt-PT" sz="1900" spc="-40" dirty="0" smtClean="0"/>
              <a:t> </a:t>
            </a:r>
            <a:r>
              <a:rPr lang="pt-PT" sz="1900" spc="-10" dirty="0" smtClean="0"/>
              <a:t>básica</a:t>
            </a:r>
            <a:endParaRPr lang="pt-PT" sz="1900" dirty="0" smtClean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pt-PT" sz="1900" spc="-20" dirty="0" smtClean="0"/>
              <a:t>Reforço</a:t>
            </a:r>
            <a:r>
              <a:rPr lang="pt-PT" sz="1900" spc="-65" dirty="0" smtClean="0"/>
              <a:t> </a:t>
            </a:r>
            <a:r>
              <a:rPr lang="pt-PT" sz="1900" spc="-10" dirty="0" smtClean="0"/>
              <a:t>muscular</a:t>
            </a:r>
            <a:endParaRPr lang="pt-PT" sz="1900" dirty="0" smtClean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pt-PT" sz="1900" spc="-10" dirty="0" smtClean="0"/>
              <a:t>Desenvolvimento</a:t>
            </a:r>
            <a:r>
              <a:rPr lang="pt-PT" sz="1900" spc="-35" dirty="0" smtClean="0"/>
              <a:t> </a:t>
            </a:r>
            <a:r>
              <a:rPr lang="pt-PT" sz="1900" dirty="0" smtClean="0"/>
              <a:t>de</a:t>
            </a:r>
            <a:r>
              <a:rPr lang="pt-PT" sz="1900" spc="-60" dirty="0" smtClean="0"/>
              <a:t> </a:t>
            </a:r>
            <a:r>
              <a:rPr lang="pt-PT" sz="1900" spc="-10" dirty="0" smtClean="0"/>
              <a:t>força</a:t>
            </a:r>
            <a:r>
              <a:rPr lang="pt-PT" sz="1900" spc="-65" dirty="0" smtClean="0"/>
              <a:t> </a:t>
            </a:r>
            <a:r>
              <a:rPr lang="pt-PT" sz="1900" spc="-20" dirty="0" smtClean="0"/>
              <a:t>geral</a:t>
            </a:r>
            <a:endParaRPr lang="pt-PT" sz="1900" dirty="0" smtClean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pt-PT" sz="1900" spc="-10" dirty="0" smtClean="0"/>
              <a:t>Resistência</a:t>
            </a:r>
            <a:r>
              <a:rPr lang="pt-PT" sz="1900" spc="-65" dirty="0" smtClean="0"/>
              <a:t> </a:t>
            </a:r>
            <a:r>
              <a:rPr lang="pt-PT" sz="1900" spc="-10" dirty="0" smtClean="0"/>
              <a:t>aeróbia</a:t>
            </a:r>
            <a:endParaRPr lang="pt-PT" sz="1900" dirty="0" smtClean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pt-PT" sz="1900" dirty="0" smtClean="0"/>
              <a:t>Capacidade</a:t>
            </a:r>
            <a:r>
              <a:rPr lang="pt-PT" sz="1900" spc="-45" dirty="0" smtClean="0"/>
              <a:t> </a:t>
            </a:r>
            <a:r>
              <a:rPr lang="pt-PT" sz="1900" dirty="0" smtClean="0"/>
              <a:t>de</a:t>
            </a:r>
            <a:r>
              <a:rPr lang="pt-PT" sz="1900" spc="-55" dirty="0" smtClean="0"/>
              <a:t> </a:t>
            </a:r>
            <a:r>
              <a:rPr lang="pt-PT" sz="1900" spc="-10" dirty="0" smtClean="0"/>
              <a:t>salto</a:t>
            </a:r>
            <a:endParaRPr lang="pt-PT" sz="1900" dirty="0" smtClean="0"/>
          </a:p>
          <a:p>
            <a:pPr marL="355600" marR="5080" indent="-343535">
              <a:lnSpc>
                <a:spcPct val="8000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</a:tabLst>
            </a:pPr>
            <a:r>
              <a:rPr lang="pt-PT" sz="1900" dirty="0" smtClean="0"/>
              <a:t>Evitar</a:t>
            </a:r>
            <a:r>
              <a:rPr lang="pt-PT" sz="1900" spc="-50" dirty="0" smtClean="0"/>
              <a:t> </a:t>
            </a:r>
            <a:r>
              <a:rPr lang="pt-PT" sz="1900" spc="-20" dirty="0" smtClean="0"/>
              <a:t>esforços</a:t>
            </a:r>
            <a:r>
              <a:rPr lang="pt-PT" sz="1900" spc="-85" dirty="0" smtClean="0"/>
              <a:t> </a:t>
            </a:r>
            <a:r>
              <a:rPr lang="pt-PT" sz="1900" dirty="0" smtClean="0"/>
              <a:t>lácticos</a:t>
            </a:r>
            <a:r>
              <a:rPr lang="pt-PT" sz="1900" spc="-75" dirty="0" smtClean="0"/>
              <a:t> </a:t>
            </a:r>
            <a:r>
              <a:rPr lang="pt-PT" sz="1900" dirty="0" smtClean="0"/>
              <a:t>até</a:t>
            </a:r>
            <a:r>
              <a:rPr lang="pt-PT" sz="1900" spc="-60" dirty="0" smtClean="0"/>
              <a:t> </a:t>
            </a:r>
            <a:r>
              <a:rPr lang="pt-PT" sz="1900" dirty="0" smtClean="0"/>
              <a:t>aos</a:t>
            </a:r>
            <a:r>
              <a:rPr lang="pt-PT" sz="1900" spc="-65" dirty="0" smtClean="0"/>
              <a:t> </a:t>
            </a:r>
            <a:r>
              <a:rPr lang="pt-PT" sz="1900" spc="-35" dirty="0" smtClean="0"/>
              <a:t>11 </a:t>
            </a:r>
            <a:r>
              <a:rPr lang="pt-PT" sz="1900" spc="-20" dirty="0" smtClean="0"/>
              <a:t>anos</a:t>
            </a:r>
            <a:endParaRPr lang="pt-PT" sz="1900" dirty="0" smtClean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pt-PT" sz="1900" spc="-10" dirty="0" smtClean="0"/>
              <a:t>Jogos</a:t>
            </a:r>
            <a:endParaRPr lang="pt-PT" sz="1900" dirty="0"/>
          </a:p>
        </p:txBody>
      </p:sp>
    </p:spTree>
    <p:extLst>
      <p:ext uri="{BB962C8B-B14F-4D97-AF65-F5344CB8AC3E}">
        <p14:creationId xmlns:p14="http://schemas.microsoft.com/office/powerpoint/2010/main" val="32456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739139" y="1196339"/>
            <a:ext cx="8067040" cy="680085"/>
            <a:chOff x="556259" y="807719"/>
            <a:chExt cx="8067040" cy="680085"/>
          </a:xfrm>
        </p:grpSpPr>
        <p:pic>
          <p:nvPicPr>
            <p:cNvPr id="3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259" y="807719"/>
              <a:ext cx="2947416" cy="679703"/>
            </a:xfrm>
            <a:prstGeom prst="rect">
              <a:avLst/>
            </a:prstGeom>
          </p:spPr>
        </p:pic>
        <p:pic>
          <p:nvPicPr>
            <p:cNvPr id="4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8292" y="807719"/>
              <a:ext cx="4255008" cy="679703"/>
            </a:xfrm>
            <a:prstGeom prst="rect">
              <a:avLst/>
            </a:prstGeom>
          </p:spPr>
        </p:pic>
        <p:pic>
          <p:nvPicPr>
            <p:cNvPr id="5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7915" y="807719"/>
              <a:ext cx="822959" cy="679703"/>
            </a:xfrm>
            <a:prstGeom prst="rect">
              <a:avLst/>
            </a:prstGeom>
          </p:spPr>
        </p:pic>
        <p:pic>
          <p:nvPicPr>
            <p:cNvPr id="6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65491" y="807719"/>
              <a:ext cx="1257300" cy="679703"/>
            </a:xfrm>
            <a:prstGeom prst="rect">
              <a:avLst/>
            </a:prstGeom>
          </p:spPr>
        </p:pic>
      </p:grpSp>
      <p:sp>
        <p:nvSpPr>
          <p:cNvPr id="7" name="object 9"/>
          <p:cNvSpPr txBox="1"/>
          <p:nvPr/>
        </p:nvSpPr>
        <p:spPr>
          <a:xfrm>
            <a:off x="739139" y="3048126"/>
            <a:ext cx="3335654" cy="2282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Harmonia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proporcional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Maturação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sexual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ts val="2160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Aumento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dimensões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transversais</a:t>
            </a:r>
            <a:endParaRPr sz="2000" dirty="0">
              <a:latin typeface="Calibri"/>
              <a:cs typeface="Calibri"/>
            </a:endParaRPr>
          </a:p>
          <a:p>
            <a:pPr marL="355600" marR="112395" indent="-342900">
              <a:lnSpc>
                <a:spcPts val="1920"/>
              </a:lnSpc>
              <a:spcBef>
                <a:spcPts val="464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Aumento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força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volume muscular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49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Diminuição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velocidade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crescimento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2212847" y="2330192"/>
            <a:ext cx="53498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97985" algn="l"/>
              </a:tabLst>
            </a:pPr>
            <a:r>
              <a:rPr sz="2000" spc="-10" dirty="0">
                <a:latin typeface="Calibri"/>
                <a:cs typeface="Calibri"/>
              </a:rPr>
              <a:t>Puberdade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Orientação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4861242" y="3048126"/>
            <a:ext cx="5902326" cy="27603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Aumento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trabalho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 err="1" smtClean="0">
                <a:latin typeface="Calibri"/>
                <a:cs typeface="Calibri"/>
              </a:rPr>
              <a:t>força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Coordenação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Técnica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específica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Orientação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áreas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de</a:t>
            </a:r>
            <a:r>
              <a:rPr lang="pt-PT" sz="2000" dirty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especialidade</a:t>
            </a:r>
            <a:endParaRPr sz="2000" dirty="0">
              <a:latin typeface="Calibri"/>
              <a:cs typeface="Calibri"/>
            </a:endParaRPr>
          </a:p>
          <a:p>
            <a:pPr marL="355600" marR="436245" indent="-343535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Velocidade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aceleração, </a:t>
            </a:r>
            <a:r>
              <a:rPr sz="2000" dirty="0">
                <a:latin typeface="Calibri"/>
                <a:cs typeface="Calibri"/>
              </a:rPr>
              <a:t>máxima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resistente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20" dirty="0">
                <a:latin typeface="Calibri"/>
                <a:cs typeface="Calibri"/>
              </a:rPr>
              <a:t>Trabalho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láctico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suave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Resistência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aeróbia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Capacidade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salto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Flexibilidade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41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05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red circle with a person running&#10;&#10;Description automatically generated with low confidence">
            <a:extLst>
              <a:ext uri="{FF2B5EF4-FFF2-40B4-BE49-F238E27FC236}">
                <a16:creationId xmlns:a16="http://schemas.microsoft.com/office/drawing/2014/main" xmlns="" id="{ED6CC577-83AA-E54A-B838-93845DD648D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58F7F9-F47D-D343-BEBD-EB12EDD5FF8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xmlns="" id="{F45E3820-37B5-1F5A-710A-F99940002844}"/>
              </a:ext>
            </a:extLst>
          </p:cNvPr>
          <p:cNvSpPr txBox="1">
            <a:spLocks/>
          </p:cNvSpPr>
          <p:nvPr/>
        </p:nvSpPr>
        <p:spPr>
          <a:xfrm>
            <a:off x="2594646" y="3496003"/>
            <a:ext cx="7760933" cy="1650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dirty="0" smtClean="0">
                <a:solidFill>
                  <a:srgbClr val="888888"/>
                </a:solidFill>
                <a:latin typeface="Calibri"/>
                <a:cs typeface="Calibri"/>
              </a:rPr>
              <a:t>Etapas de Formação Desportiva</a:t>
            </a:r>
            <a:endParaRPr lang="pt-PT" sz="4400" b="1" spc="-50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spc="-50" dirty="0">
                <a:solidFill>
                  <a:srgbClr val="888888"/>
                </a:solidFill>
                <a:latin typeface="Calibri"/>
                <a:cs typeface="Calibri"/>
              </a:rPr>
              <a:t>Viana do Castelo 2023</a:t>
            </a:r>
            <a:endParaRPr lang="pt-PT"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38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30CD75-4039-7817-685A-9D007BD245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4937D519-635E-A19F-48D5-3DD94E6F0B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pt-PT"/>
          </a:p>
        </p:txBody>
      </p:sp>
      <p:pic>
        <p:nvPicPr>
          <p:cNvPr id="4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2BED6394-938B-9052-EB17-15D17B390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32702" y="-3678"/>
            <a:ext cx="12191980" cy="6856718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4410202" y="1324102"/>
            <a:ext cx="175006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775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1ª</a:t>
            </a:r>
            <a:r>
              <a:rPr sz="1200" spc="-10" dirty="0">
                <a:latin typeface="Times New Roman"/>
                <a:cs typeface="Times New Roman"/>
              </a:rPr>
              <a:t> Infância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3/4 </a:t>
            </a:r>
            <a:r>
              <a:rPr sz="1200" spc="-20" dirty="0">
                <a:latin typeface="Times New Roman"/>
                <a:cs typeface="Times New Roman"/>
              </a:rPr>
              <a:t>anos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262373" y="2848483"/>
            <a:ext cx="683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10/11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anos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4256659" y="4296536"/>
            <a:ext cx="690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16/17 </a:t>
            </a:r>
            <a:r>
              <a:rPr sz="1200" spc="-20" dirty="0">
                <a:latin typeface="Times New Roman"/>
                <a:cs typeface="Times New Roman"/>
              </a:rPr>
              <a:t>anos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4950714" y="2972561"/>
            <a:ext cx="360045" cy="2133600"/>
          </a:xfrm>
          <a:custGeom>
            <a:avLst/>
            <a:gdLst/>
            <a:ahLst/>
            <a:cxnLst/>
            <a:rect l="l" t="t" r="r" b="b"/>
            <a:pathLst>
              <a:path w="360045" h="2133600">
                <a:moveTo>
                  <a:pt x="0" y="2133600"/>
                </a:moveTo>
                <a:lnTo>
                  <a:pt x="359663" y="2133600"/>
                </a:lnTo>
              </a:path>
              <a:path w="360045" h="2133600">
                <a:moveTo>
                  <a:pt x="0" y="1447800"/>
                </a:moveTo>
                <a:lnTo>
                  <a:pt x="359663" y="1447800"/>
                </a:lnTo>
              </a:path>
              <a:path w="360045" h="2133600">
                <a:moveTo>
                  <a:pt x="0" y="685800"/>
                </a:moveTo>
                <a:lnTo>
                  <a:pt x="359663" y="685800"/>
                </a:lnTo>
              </a:path>
              <a:path w="360045" h="2133600">
                <a:moveTo>
                  <a:pt x="0" y="0"/>
                </a:moveTo>
                <a:lnTo>
                  <a:pt x="359663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/>
          <p:nvPr/>
        </p:nvSpPr>
        <p:spPr>
          <a:xfrm>
            <a:off x="6472809" y="2315083"/>
            <a:ext cx="675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2ª</a:t>
            </a:r>
            <a:r>
              <a:rPr sz="1200" spc="-10" dirty="0">
                <a:latin typeface="Times New Roman"/>
                <a:cs typeface="Times New Roman"/>
              </a:rPr>
              <a:t> Infância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5333491" y="1918842"/>
            <a:ext cx="829310" cy="113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365760">
              <a:lnSpc>
                <a:spcPct val="15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1ª</a:t>
            </a:r>
            <a:r>
              <a:rPr sz="1200" spc="-20" dirty="0">
                <a:latin typeface="Times New Roman"/>
                <a:cs typeface="Times New Roman"/>
              </a:rPr>
              <a:t> fase </a:t>
            </a:r>
            <a:r>
              <a:rPr sz="1200" dirty="0">
                <a:latin typeface="Times New Roman"/>
                <a:cs typeface="Times New Roman"/>
              </a:rPr>
              <a:t>5/6 </a:t>
            </a:r>
            <a:r>
              <a:rPr sz="1200" spc="-20" dirty="0">
                <a:latin typeface="Times New Roman"/>
                <a:cs typeface="Times New Roman"/>
              </a:rPr>
              <a:t>anos</a:t>
            </a:r>
            <a:endParaRPr sz="1200">
              <a:latin typeface="Times New Roman"/>
              <a:cs typeface="Times New Roman"/>
            </a:endParaRPr>
          </a:p>
          <a:p>
            <a:pPr marL="416559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Times New Roman"/>
                <a:cs typeface="Times New Roman"/>
              </a:rPr>
              <a:t>2ª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fase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-25" dirty="0">
                <a:latin typeface="Times New Roman"/>
                <a:cs typeface="Times New Roman"/>
              </a:rPr>
              <a:t>VMA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5333491" y="3534536"/>
            <a:ext cx="311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imes New Roman"/>
                <a:cs typeface="Times New Roman"/>
              </a:rPr>
              <a:t>PVA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5257291" y="3077083"/>
            <a:ext cx="1449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Pré-</a:t>
            </a:r>
            <a:r>
              <a:rPr sz="1200" dirty="0">
                <a:latin typeface="Times New Roman"/>
                <a:cs typeface="Times New Roman"/>
              </a:rPr>
              <a:t>puberdade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(2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anos)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ascendência</a:t>
            </a:r>
            <a:r>
              <a:rPr sz="1200" spc="-10" dirty="0">
                <a:latin typeface="Times New Roman"/>
                <a:cs typeface="Times New Roman"/>
              </a:rPr>
              <a:t> feminina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5257291" y="3763136"/>
            <a:ext cx="1320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Puberdade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(2/3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anos)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5409438" y="4296536"/>
            <a:ext cx="1849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Fim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crescimento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em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altura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4256659" y="4708397"/>
            <a:ext cx="1930400" cy="4826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012825">
              <a:lnSpc>
                <a:spcPct val="100000"/>
              </a:lnSpc>
              <a:spcBef>
                <a:spcPts val="459"/>
              </a:spcBef>
            </a:pPr>
            <a:r>
              <a:rPr sz="1200" spc="-10" dirty="0">
                <a:latin typeface="Times New Roman"/>
                <a:cs typeface="Times New Roman"/>
              </a:rPr>
              <a:t>Pós-puberdade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latin typeface="Times New Roman"/>
                <a:cs typeface="Times New Roman"/>
              </a:rPr>
              <a:t>18/19 </a:t>
            </a:r>
            <a:r>
              <a:rPr sz="1200" spc="-20" dirty="0">
                <a:latin typeface="Times New Roman"/>
                <a:cs typeface="Times New Roman"/>
              </a:rPr>
              <a:t>anos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5257291" y="5287517"/>
            <a:ext cx="440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Adulta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4"/>
          <p:cNvSpPr/>
          <p:nvPr/>
        </p:nvSpPr>
        <p:spPr>
          <a:xfrm>
            <a:off x="6164579" y="2209800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0"/>
                </a:moveTo>
                <a:lnTo>
                  <a:pt x="228600" y="152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/>
          <p:cNvSpPr/>
          <p:nvPr/>
        </p:nvSpPr>
        <p:spPr>
          <a:xfrm>
            <a:off x="6202934" y="2476373"/>
            <a:ext cx="228600" cy="153035"/>
          </a:xfrm>
          <a:custGeom>
            <a:avLst/>
            <a:gdLst/>
            <a:ahLst/>
            <a:cxnLst/>
            <a:rect l="l" t="t" r="r" b="b"/>
            <a:pathLst>
              <a:path w="228600" h="153035">
                <a:moveTo>
                  <a:pt x="0" y="152653"/>
                </a:moveTo>
                <a:lnTo>
                  <a:pt x="22821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/>
          <p:cNvSpPr/>
          <p:nvPr/>
        </p:nvSpPr>
        <p:spPr>
          <a:xfrm>
            <a:off x="6925056" y="3048000"/>
            <a:ext cx="303530" cy="1295400"/>
          </a:xfrm>
          <a:custGeom>
            <a:avLst/>
            <a:gdLst/>
            <a:ahLst/>
            <a:cxnLst/>
            <a:rect l="l" t="t" r="r" b="b"/>
            <a:pathLst>
              <a:path w="303529" h="1295400">
                <a:moveTo>
                  <a:pt x="0" y="0"/>
                </a:moveTo>
                <a:lnTo>
                  <a:pt x="59001" y="8447"/>
                </a:lnTo>
                <a:lnTo>
                  <a:pt x="107203" y="31480"/>
                </a:lnTo>
                <a:lnTo>
                  <a:pt x="139713" y="65633"/>
                </a:lnTo>
                <a:lnTo>
                  <a:pt x="151638" y="107441"/>
                </a:lnTo>
                <a:lnTo>
                  <a:pt x="151638" y="540258"/>
                </a:lnTo>
                <a:lnTo>
                  <a:pt x="163562" y="582066"/>
                </a:lnTo>
                <a:lnTo>
                  <a:pt x="196072" y="616219"/>
                </a:lnTo>
                <a:lnTo>
                  <a:pt x="244274" y="639252"/>
                </a:lnTo>
                <a:lnTo>
                  <a:pt x="303275" y="647700"/>
                </a:lnTo>
                <a:lnTo>
                  <a:pt x="244274" y="656147"/>
                </a:lnTo>
                <a:lnTo>
                  <a:pt x="196072" y="679180"/>
                </a:lnTo>
                <a:lnTo>
                  <a:pt x="163562" y="713333"/>
                </a:lnTo>
                <a:lnTo>
                  <a:pt x="151638" y="755142"/>
                </a:lnTo>
                <a:lnTo>
                  <a:pt x="151638" y="1187958"/>
                </a:lnTo>
                <a:lnTo>
                  <a:pt x="139713" y="1229766"/>
                </a:lnTo>
                <a:lnTo>
                  <a:pt x="107203" y="1263919"/>
                </a:lnTo>
                <a:lnTo>
                  <a:pt x="59001" y="1286952"/>
                </a:lnTo>
                <a:lnTo>
                  <a:pt x="0" y="1295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/>
          <p:cNvSpPr txBox="1"/>
          <p:nvPr/>
        </p:nvSpPr>
        <p:spPr>
          <a:xfrm>
            <a:off x="3499230" y="4610480"/>
            <a:ext cx="483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Juvenis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18"/>
          <p:cNvSpPr txBox="1"/>
          <p:nvPr/>
        </p:nvSpPr>
        <p:spPr>
          <a:xfrm>
            <a:off x="3499230" y="5330697"/>
            <a:ext cx="534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Juniores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19"/>
          <p:cNvSpPr txBox="1"/>
          <p:nvPr/>
        </p:nvSpPr>
        <p:spPr>
          <a:xfrm>
            <a:off x="1914905" y="2665857"/>
            <a:ext cx="1259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Iniciação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desportiva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0"/>
          <p:cNvSpPr txBox="1"/>
          <p:nvPr/>
        </p:nvSpPr>
        <p:spPr>
          <a:xfrm>
            <a:off x="2247392" y="3216402"/>
            <a:ext cx="1079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Formação </a:t>
            </a:r>
            <a:r>
              <a:rPr sz="1200" spc="-10" dirty="0">
                <a:latin typeface="Times New Roman"/>
                <a:cs typeface="Times New Roman"/>
              </a:rPr>
              <a:t>Básica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1"/>
          <p:cNvSpPr txBox="1"/>
          <p:nvPr/>
        </p:nvSpPr>
        <p:spPr>
          <a:xfrm>
            <a:off x="2634488" y="3978402"/>
            <a:ext cx="691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Orientação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2"/>
          <p:cNvSpPr txBox="1"/>
          <p:nvPr/>
        </p:nvSpPr>
        <p:spPr>
          <a:xfrm>
            <a:off x="2396744" y="4588255"/>
            <a:ext cx="929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Especialização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3"/>
          <p:cNvSpPr txBox="1"/>
          <p:nvPr/>
        </p:nvSpPr>
        <p:spPr>
          <a:xfrm>
            <a:off x="2555239" y="5350255"/>
            <a:ext cx="770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Rendimento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4"/>
          <p:cNvSpPr/>
          <p:nvPr/>
        </p:nvSpPr>
        <p:spPr>
          <a:xfrm>
            <a:off x="3276600" y="2493264"/>
            <a:ext cx="281940" cy="3436620"/>
          </a:xfrm>
          <a:custGeom>
            <a:avLst/>
            <a:gdLst/>
            <a:ahLst/>
            <a:cxnLst/>
            <a:rect l="l" t="t" r="r" b="b"/>
            <a:pathLst>
              <a:path w="281939" h="3436620">
                <a:moveTo>
                  <a:pt x="205739" y="3436620"/>
                </a:moveTo>
                <a:lnTo>
                  <a:pt x="176099" y="3430632"/>
                </a:lnTo>
                <a:lnTo>
                  <a:pt x="151876" y="3414302"/>
                </a:lnTo>
                <a:lnTo>
                  <a:pt x="135534" y="3390082"/>
                </a:lnTo>
                <a:lnTo>
                  <a:pt x="129539" y="3360420"/>
                </a:lnTo>
                <a:lnTo>
                  <a:pt x="129539" y="3055620"/>
                </a:lnTo>
                <a:lnTo>
                  <a:pt x="123545" y="3025979"/>
                </a:lnTo>
                <a:lnTo>
                  <a:pt x="107203" y="3001756"/>
                </a:lnTo>
                <a:lnTo>
                  <a:pt x="82980" y="2985414"/>
                </a:lnTo>
                <a:lnTo>
                  <a:pt x="53339" y="2979420"/>
                </a:lnTo>
                <a:lnTo>
                  <a:pt x="82980" y="2973425"/>
                </a:lnTo>
                <a:lnTo>
                  <a:pt x="107203" y="2957083"/>
                </a:lnTo>
                <a:lnTo>
                  <a:pt x="123545" y="2932860"/>
                </a:lnTo>
                <a:lnTo>
                  <a:pt x="129539" y="2903220"/>
                </a:lnTo>
                <a:lnTo>
                  <a:pt x="129539" y="2598420"/>
                </a:lnTo>
                <a:lnTo>
                  <a:pt x="135534" y="2568779"/>
                </a:lnTo>
                <a:lnTo>
                  <a:pt x="151876" y="2544556"/>
                </a:lnTo>
                <a:lnTo>
                  <a:pt x="176099" y="2528214"/>
                </a:lnTo>
                <a:lnTo>
                  <a:pt x="205739" y="2522220"/>
                </a:lnTo>
              </a:path>
              <a:path w="281939" h="3436620">
                <a:moveTo>
                  <a:pt x="281939" y="2522220"/>
                </a:moveTo>
                <a:lnTo>
                  <a:pt x="237452" y="2518229"/>
                </a:lnTo>
                <a:lnTo>
                  <a:pt x="201120" y="2507345"/>
                </a:lnTo>
                <a:lnTo>
                  <a:pt x="176623" y="2491198"/>
                </a:lnTo>
                <a:lnTo>
                  <a:pt x="167639" y="2471420"/>
                </a:lnTo>
                <a:lnTo>
                  <a:pt x="167639" y="2268220"/>
                </a:lnTo>
                <a:lnTo>
                  <a:pt x="158656" y="2248441"/>
                </a:lnTo>
                <a:lnTo>
                  <a:pt x="134159" y="2232294"/>
                </a:lnTo>
                <a:lnTo>
                  <a:pt x="97827" y="2221410"/>
                </a:lnTo>
                <a:lnTo>
                  <a:pt x="53339" y="2217420"/>
                </a:lnTo>
                <a:lnTo>
                  <a:pt x="97827" y="2213429"/>
                </a:lnTo>
                <a:lnTo>
                  <a:pt x="134159" y="2202545"/>
                </a:lnTo>
                <a:lnTo>
                  <a:pt x="158656" y="2186398"/>
                </a:lnTo>
                <a:lnTo>
                  <a:pt x="167639" y="2166620"/>
                </a:lnTo>
                <a:lnTo>
                  <a:pt x="167639" y="1963420"/>
                </a:lnTo>
                <a:lnTo>
                  <a:pt x="176623" y="1943641"/>
                </a:lnTo>
                <a:lnTo>
                  <a:pt x="201120" y="1927494"/>
                </a:lnTo>
                <a:lnTo>
                  <a:pt x="237452" y="1916610"/>
                </a:lnTo>
                <a:lnTo>
                  <a:pt x="281939" y="1912620"/>
                </a:lnTo>
              </a:path>
              <a:path w="281939" h="3436620">
                <a:moveTo>
                  <a:pt x="205739" y="1912620"/>
                </a:moveTo>
                <a:lnTo>
                  <a:pt x="176099" y="1908137"/>
                </a:lnTo>
                <a:lnTo>
                  <a:pt x="151876" y="1895903"/>
                </a:lnTo>
                <a:lnTo>
                  <a:pt x="135534" y="1877740"/>
                </a:lnTo>
                <a:lnTo>
                  <a:pt x="129539" y="1855470"/>
                </a:lnTo>
                <a:lnTo>
                  <a:pt x="129539" y="1626870"/>
                </a:lnTo>
                <a:lnTo>
                  <a:pt x="123545" y="1604599"/>
                </a:lnTo>
                <a:lnTo>
                  <a:pt x="107203" y="1586436"/>
                </a:lnTo>
                <a:lnTo>
                  <a:pt x="82980" y="1574202"/>
                </a:lnTo>
                <a:lnTo>
                  <a:pt x="53339" y="1569720"/>
                </a:lnTo>
                <a:lnTo>
                  <a:pt x="82980" y="1565237"/>
                </a:lnTo>
                <a:lnTo>
                  <a:pt x="107203" y="1553003"/>
                </a:lnTo>
                <a:lnTo>
                  <a:pt x="123545" y="1534840"/>
                </a:lnTo>
                <a:lnTo>
                  <a:pt x="129539" y="1512570"/>
                </a:lnTo>
                <a:lnTo>
                  <a:pt x="129539" y="1283970"/>
                </a:lnTo>
                <a:lnTo>
                  <a:pt x="135534" y="1261699"/>
                </a:lnTo>
                <a:lnTo>
                  <a:pt x="151876" y="1243536"/>
                </a:lnTo>
                <a:lnTo>
                  <a:pt x="176099" y="1231302"/>
                </a:lnTo>
                <a:lnTo>
                  <a:pt x="205739" y="1226820"/>
                </a:lnTo>
              </a:path>
              <a:path w="281939" h="3436620">
                <a:moveTo>
                  <a:pt x="205739" y="1226820"/>
                </a:moveTo>
                <a:lnTo>
                  <a:pt x="176099" y="1222337"/>
                </a:lnTo>
                <a:lnTo>
                  <a:pt x="151876" y="1210103"/>
                </a:lnTo>
                <a:lnTo>
                  <a:pt x="135534" y="1191940"/>
                </a:lnTo>
                <a:lnTo>
                  <a:pt x="129539" y="1169670"/>
                </a:lnTo>
                <a:lnTo>
                  <a:pt x="129539" y="941070"/>
                </a:lnTo>
                <a:lnTo>
                  <a:pt x="123545" y="918799"/>
                </a:lnTo>
                <a:lnTo>
                  <a:pt x="107203" y="900636"/>
                </a:lnTo>
                <a:lnTo>
                  <a:pt x="82980" y="888402"/>
                </a:lnTo>
                <a:lnTo>
                  <a:pt x="53339" y="883920"/>
                </a:lnTo>
                <a:lnTo>
                  <a:pt x="82980" y="879437"/>
                </a:lnTo>
                <a:lnTo>
                  <a:pt x="107203" y="867203"/>
                </a:lnTo>
                <a:lnTo>
                  <a:pt x="123545" y="849040"/>
                </a:lnTo>
                <a:lnTo>
                  <a:pt x="129539" y="826770"/>
                </a:lnTo>
                <a:lnTo>
                  <a:pt x="129539" y="598170"/>
                </a:lnTo>
                <a:lnTo>
                  <a:pt x="135534" y="575899"/>
                </a:lnTo>
                <a:lnTo>
                  <a:pt x="151876" y="557736"/>
                </a:lnTo>
                <a:lnTo>
                  <a:pt x="176099" y="545502"/>
                </a:lnTo>
                <a:lnTo>
                  <a:pt x="205739" y="541020"/>
                </a:lnTo>
              </a:path>
              <a:path w="281939" h="3436620">
                <a:moveTo>
                  <a:pt x="228600" y="533400"/>
                </a:moveTo>
                <a:lnTo>
                  <a:pt x="184112" y="529901"/>
                </a:lnTo>
                <a:lnTo>
                  <a:pt x="147780" y="520366"/>
                </a:lnTo>
                <a:lnTo>
                  <a:pt x="123283" y="506235"/>
                </a:lnTo>
                <a:lnTo>
                  <a:pt x="114300" y="488950"/>
                </a:lnTo>
                <a:lnTo>
                  <a:pt x="114300" y="311150"/>
                </a:lnTo>
                <a:lnTo>
                  <a:pt x="105316" y="293864"/>
                </a:lnTo>
                <a:lnTo>
                  <a:pt x="80819" y="279733"/>
                </a:lnTo>
                <a:lnTo>
                  <a:pt x="44487" y="270198"/>
                </a:lnTo>
                <a:lnTo>
                  <a:pt x="0" y="266700"/>
                </a:lnTo>
                <a:lnTo>
                  <a:pt x="44487" y="263201"/>
                </a:lnTo>
                <a:lnTo>
                  <a:pt x="80819" y="253666"/>
                </a:lnTo>
                <a:lnTo>
                  <a:pt x="105316" y="239535"/>
                </a:lnTo>
                <a:lnTo>
                  <a:pt x="114300" y="222250"/>
                </a:lnTo>
                <a:lnTo>
                  <a:pt x="114300" y="44450"/>
                </a:lnTo>
                <a:lnTo>
                  <a:pt x="123283" y="27164"/>
                </a:lnTo>
                <a:lnTo>
                  <a:pt x="147780" y="13033"/>
                </a:lnTo>
                <a:lnTo>
                  <a:pt x="184112" y="3498"/>
                </a:ln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5"/>
          <p:cNvSpPr txBox="1"/>
          <p:nvPr/>
        </p:nvSpPr>
        <p:spPr>
          <a:xfrm>
            <a:off x="1122680" y="3242309"/>
            <a:ext cx="517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2º </a:t>
            </a:r>
            <a:r>
              <a:rPr sz="1200" spc="-10" dirty="0">
                <a:latin typeface="Times New Roman"/>
                <a:cs typeface="Times New Roman"/>
              </a:rPr>
              <a:t>Ciclo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6"/>
          <p:cNvSpPr/>
          <p:nvPr/>
        </p:nvSpPr>
        <p:spPr>
          <a:xfrm>
            <a:off x="1577339" y="2348483"/>
            <a:ext cx="228600" cy="533400"/>
          </a:xfrm>
          <a:custGeom>
            <a:avLst/>
            <a:gdLst/>
            <a:ahLst/>
            <a:cxnLst/>
            <a:rect l="l" t="t" r="r" b="b"/>
            <a:pathLst>
              <a:path w="228600" h="533400">
                <a:moveTo>
                  <a:pt x="228599" y="533400"/>
                </a:moveTo>
                <a:lnTo>
                  <a:pt x="184112" y="529901"/>
                </a:lnTo>
                <a:lnTo>
                  <a:pt x="147780" y="520366"/>
                </a:lnTo>
                <a:lnTo>
                  <a:pt x="123283" y="506235"/>
                </a:lnTo>
                <a:lnTo>
                  <a:pt x="114299" y="488950"/>
                </a:lnTo>
                <a:lnTo>
                  <a:pt x="114299" y="311150"/>
                </a:lnTo>
                <a:lnTo>
                  <a:pt x="105316" y="293864"/>
                </a:lnTo>
                <a:lnTo>
                  <a:pt x="80819" y="279733"/>
                </a:lnTo>
                <a:lnTo>
                  <a:pt x="44487" y="270198"/>
                </a:lnTo>
                <a:lnTo>
                  <a:pt x="0" y="266700"/>
                </a:lnTo>
                <a:lnTo>
                  <a:pt x="44487" y="263201"/>
                </a:lnTo>
                <a:lnTo>
                  <a:pt x="80819" y="253666"/>
                </a:lnTo>
                <a:lnTo>
                  <a:pt x="105316" y="239535"/>
                </a:lnTo>
                <a:lnTo>
                  <a:pt x="114299" y="222250"/>
                </a:lnTo>
                <a:lnTo>
                  <a:pt x="114299" y="44450"/>
                </a:lnTo>
                <a:lnTo>
                  <a:pt x="123283" y="27164"/>
                </a:lnTo>
                <a:lnTo>
                  <a:pt x="147780" y="13033"/>
                </a:lnTo>
                <a:lnTo>
                  <a:pt x="184112" y="3498"/>
                </a:lnTo>
                <a:lnTo>
                  <a:pt x="228599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7"/>
          <p:cNvSpPr/>
          <p:nvPr/>
        </p:nvSpPr>
        <p:spPr>
          <a:xfrm>
            <a:off x="1620011" y="2958083"/>
            <a:ext cx="186055" cy="1118870"/>
          </a:xfrm>
          <a:custGeom>
            <a:avLst/>
            <a:gdLst/>
            <a:ahLst/>
            <a:cxnLst/>
            <a:rect l="l" t="t" r="r" b="b"/>
            <a:pathLst>
              <a:path w="186055" h="1118870">
                <a:moveTo>
                  <a:pt x="143256" y="1118615"/>
                </a:moveTo>
                <a:lnTo>
                  <a:pt x="115401" y="1116117"/>
                </a:lnTo>
                <a:lnTo>
                  <a:pt x="92630" y="1109297"/>
                </a:lnTo>
                <a:lnTo>
                  <a:pt x="77265" y="1099167"/>
                </a:lnTo>
                <a:lnTo>
                  <a:pt x="71627" y="1086739"/>
                </a:lnTo>
                <a:lnTo>
                  <a:pt x="71627" y="934084"/>
                </a:lnTo>
                <a:lnTo>
                  <a:pt x="65990" y="921656"/>
                </a:lnTo>
                <a:lnTo>
                  <a:pt x="50625" y="911526"/>
                </a:lnTo>
                <a:lnTo>
                  <a:pt x="27854" y="904706"/>
                </a:lnTo>
                <a:lnTo>
                  <a:pt x="0" y="902207"/>
                </a:lnTo>
                <a:lnTo>
                  <a:pt x="27854" y="899709"/>
                </a:lnTo>
                <a:lnTo>
                  <a:pt x="50625" y="892889"/>
                </a:lnTo>
                <a:lnTo>
                  <a:pt x="65990" y="882759"/>
                </a:lnTo>
                <a:lnTo>
                  <a:pt x="71627" y="870330"/>
                </a:lnTo>
                <a:lnTo>
                  <a:pt x="71627" y="717676"/>
                </a:lnTo>
                <a:lnTo>
                  <a:pt x="77265" y="705248"/>
                </a:lnTo>
                <a:lnTo>
                  <a:pt x="92630" y="695118"/>
                </a:lnTo>
                <a:lnTo>
                  <a:pt x="115401" y="688298"/>
                </a:lnTo>
                <a:lnTo>
                  <a:pt x="143256" y="685799"/>
                </a:lnTo>
              </a:path>
              <a:path w="186055" h="1118870">
                <a:moveTo>
                  <a:pt x="185927" y="685799"/>
                </a:moveTo>
                <a:lnTo>
                  <a:pt x="156287" y="681317"/>
                </a:lnTo>
                <a:lnTo>
                  <a:pt x="132064" y="669083"/>
                </a:lnTo>
                <a:lnTo>
                  <a:pt x="115722" y="650920"/>
                </a:lnTo>
                <a:lnTo>
                  <a:pt x="109727" y="628650"/>
                </a:lnTo>
                <a:lnTo>
                  <a:pt x="109727" y="400050"/>
                </a:lnTo>
                <a:lnTo>
                  <a:pt x="103733" y="377779"/>
                </a:lnTo>
                <a:lnTo>
                  <a:pt x="87391" y="359616"/>
                </a:lnTo>
                <a:lnTo>
                  <a:pt x="63168" y="347382"/>
                </a:lnTo>
                <a:lnTo>
                  <a:pt x="33527" y="342900"/>
                </a:lnTo>
                <a:lnTo>
                  <a:pt x="63168" y="338417"/>
                </a:lnTo>
                <a:lnTo>
                  <a:pt x="87391" y="326183"/>
                </a:lnTo>
                <a:lnTo>
                  <a:pt x="103733" y="308020"/>
                </a:lnTo>
                <a:lnTo>
                  <a:pt x="109727" y="285750"/>
                </a:lnTo>
                <a:lnTo>
                  <a:pt x="109727" y="57150"/>
                </a:lnTo>
                <a:lnTo>
                  <a:pt x="115722" y="34879"/>
                </a:lnTo>
                <a:lnTo>
                  <a:pt x="132064" y="16716"/>
                </a:lnTo>
                <a:lnTo>
                  <a:pt x="156287" y="4482"/>
                </a:lnTo>
                <a:lnTo>
                  <a:pt x="18592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/>
          <p:cNvSpPr txBox="1"/>
          <p:nvPr/>
        </p:nvSpPr>
        <p:spPr>
          <a:xfrm>
            <a:off x="3485134" y="3209162"/>
            <a:ext cx="1368425" cy="9017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latin typeface="Times New Roman"/>
                <a:cs typeface="Times New Roman"/>
              </a:rPr>
              <a:t>Infantis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B</a:t>
            </a:r>
            <a:endParaRPr sz="1200">
              <a:latin typeface="Times New Roman"/>
              <a:cs typeface="Times New Roman"/>
            </a:endParaRPr>
          </a:p>
          <a:p>
            <a:pPr marL="733425" marR="5080" indent="-195580">
              <a:lnSpc>
                <a:spcPct val="100000"/>
              </a:lnSpc>
              <a:spcBef>
                <a:spcPts val="260"/>
              </a:spcBef>
            </a:pPr>
            <a:r>
              <a:rPr sz="1200" dirty="0">
                <a:latin typeface="Times New Roman"/>
                <a:cs typeface="Times New Roman"/>
              </a:rPr>
              <a:t>12/13 anos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♀ </a:t>
            </a:r>
            <a:r>
              <a:rPr sz="1200" dirty="0">
                <a:latin typeface="Times New Roman"/>
                <a:cs typeface="Times New Roman"/>
              </a:rPr>
              <a:t>14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anos </a:t>
            </a:r>
            <a:r>
              <a:rPr sz="1200" spc="-50" dirty="0">
                <a:latin typeface="Times New Roman"/>
                <a:cs typeface="Times New Roman"/>
              </a:rPr>
              <a:t>♂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200" spc="-10" dirty="0">
                <a:latin typeface="Times New Roman"/>
                <a:cs typeface="Times New Roman"/>
              </a:rPr>
              <a:t>Iniciados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29"/>
          <p:cNvSpPr txBox="1"/>
          <p:nvPr/>
        </p:nvSpPr>
        <p:spPr>
          <a:xfrm>
            <a:off x="3499230" y="2593975"/>
            <a:ext cx="632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Infantis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0"/>
          <p:cNvSpPr txBox="1"/>
          <p:nvPr/>
        </p:nvSpPr>
        <p:spPr>
          <a:xfrm>
            <a:off x="1050442" y="2521965"/>
            <a:ext cx="479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1ºCiclo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1"/>
          <p:cNvSpPr txBox="1"/>
          <p:nvPr/>
        </p:nvSpPr>
        <p:spPr>
          <a:xfrm>
            <a:off x="1050442" y="3746372"/>
            <a:ext cx="479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3ºCiclo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2"/>
          <p:cNvSpPr/>
          <p:nvPr/>
        </p:nvSpPr>
        <p:spPr>
          <a:xfrm>
            <a:off x="1620011" y="4148328"/>
            <a:ext cx="143510" cy="1009015"/>
          </a:xfrm>
          <a:custGeom>
            <a:avLst/>
            <a:gdLst/>
            <a:ahLst/>
            <a:cxnLst/>
            <a:rect l="l" t="t" r="r" b="b"/>
            <a:pathLst>
              <a:path w="143510" h="1009014">
                <a:moveTo>
                  <a:pt x="143256" y="1008888"/>
                </a:moveTo>
                <a:lnTo>
                  <a:pt x="115401" y="1006389"/>
                </a:lnTo>
                <a:lnTo>
                  <a:pt x="92630" y="999569"/>
                </a:lnTo>
                <a:lnTo>
                  <a:pt x="77265" y="989439"/>
                </a:lnTo>
                <a:lnTo>
                  <a:pt x="71627" y="977011"/>
                </a:lnTo>
                <a:lnTo>
                  <a:pt x="71627" y="536321"/>
                </a:lnTo>
                <a:lnTo>
                  <a:pt x="65990" y="523892"/>
                </a:lnTo>
                <a:lnTo>
                  <a:pt x="50625" y="513762"/>
                </a:lnTo>
                <a:lnTo>
                  <a:pt x="27854" y="506942"/>
                </a:lnTo>
                <a:lnTo>
                  <a:pt x="0" y="504444"/>
                </a:lnTo>
                <a:lnTo>
                  <a:pt x="27854" y="501945"/>
                </a:lnTo>
                <a:lnTo>
                  <a:pt x="50625" y="495125"/>
                </a:lnTo>
                <a:lnTo>
                  <a:pt x="65990" y="484995"/>
                </a:lnTo>
                <a:lnTo>
                  <a:pt x="71627" y="472567"/>
                </a:lnTo>
                <a:lnTo>
                  <a:pt x="71627" y="31877"/>
                </a:lnTo>
                <a:lnTo>
                  <a:pt x="77265" y="19448"/>
                </a:lnTo>
                <a:lnTo>
                  <a:pt x="92630" y="9318"/>
                </a:lnTo>
                <a:lnTo>
                  <a:pt x="115401" y="2498"/>
                </a:lnTo>
                <a:lnTo>
                  <a:pt x="143256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/>
          <p:cNvSpPr txBox="1"/>
          <p:nvPr/>
        </p:nvSpPr>
        <p:spPr>
          <a:xfrm>
            <a:off x="834339" y="4538598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Secundário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4"/>
          <p:cNvSpPr txBox="1"/>
          <p:nvPr/>
        </p:nvSpPr>
        <p:spPr>
          <a:xfrm>
            <a:off x="7316216" y="3602228"/>
            <a:ext cx="844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Adolescência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917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>
            <a:spLocks/>
          </p:cNvSpPr>
          <p:nvPr/>
        </p:nvSpPr>
        <p:spPr>
          <a:xfrm>
            <a:off x="1178877" y="983946"/>
            <a:ext cx="7702549" cy="1400733"/>
          </a:xfrm>
          <a:prstGeom prst="rect">
            <a:avLst/>
          </a:prstGeom>
        </p:spPr>
        <p:txBody>
          <a:bodyPr vert="horz" wrap="square" lIns="0" tIns="497128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8040">
              <a:lnSpc>
                <a:spcPct val="100000"/>
              </a:lnSpc>
              <a:spcBef>
                <a:spcPts val="105"/>
              </a:spcBef>
            </a:pPr>
            <a:r>
              <a:rPr lang="pt-PT" b="1" spc="-20" dirty="0" smtClean="0">
                <a:latin typeface="Calibri"/>
                <a:cs typeface="Calibri"/>
              </a:rPr>
              <a:t>PRINCIPAL</a:t>
            </a:r>
            <a:r>
              <a:rPr lang="pt-PT" b="1" spc="-175" dirty="0" smtClean="0">
                <a:latin typeface="Calibri"/>
                <a:cs typeface="Calibri"/>
              </a:rPr>
              <a:t> </a:t>
            </a:r>
            <a:r>
              <a:rPr lang="pt-PT" b="1" spc="-40" dirty="0" smtClean="0">
                <a:latin typeface="Calibri"/>
                <a:cs typeface="Calibri"/>
              </a:rPr>
              <a:t>PREOCUPAÇÃO</a:t>
            </a:r>
            <a:endParaRPr lang="pt-PT" dirty="0">
              <a:latin typeface="Calibri"/>
              <a:cs typeface="Calibri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524758" y="3412401"/>
            <a:ext cx="501078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2265">
              <a:lnSpc>
                <a:spcPct val="120100"/>
              </a:lnSpc>
              <a:spcBef>
                <a:spcPts val="100"/>
              </a:spcBef>
              <a:buFont typeface="Wingdings"/>
              <a:buChar char=""/>
              <a:tabLst>
                <a:tab pos="447040" algn="l"/>
              </a:tabLst>
            </a:pPr>
            <a:r>
              <a:rPr sz="3200" b="1" dirty="0">
                <a:latin typeface="Calibri"/>
                <a:cs typeface="Calibri"/>
              </a:rPr>
              <a:t>Aquisição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manutenção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da 	</a:t>
            </a:r>
            <a:r>
              <a:rPr sz="3200" b="1" spc="-10" dirty="0">
                <a:latin typeface="Calibri"/>
                <a:cs typeface="Calibri"/>
              </a:rPr>
              <a:t>velocidade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924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/>
          </p:cNvSpPr>
          <p:nvPr/>
        </p:nvSpPr>
        <p:spPr>
          <a:xfrm>
            <a:off x="1406525" y="1130669"/>
            <a:ext cx="7702549" cy="1400733"/>
          </a:xfrm>
          <a:prstGeom prst="rect">
            <a:avLst/>
          </a:prstGeom>
        </p:spPr>
        <p:txBody>
          <a:bodyPr vert="horz" wrap="square" lIns="0" tIns="29075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2435" marR="5080" indent="-862965">
              <a:lnSpc>
                <a:spcPct val="100000"/>
              </a:lnSpc>
              <a:spcBef>
                <a:spcPts val="100"/>
              </a:spcBef>
            </a:pPr>
            <a:r>
              <a:rPr lang="pt-PT" sz="3600" b="1" spc="-30" dirty="0" smtClean="0">
                <a:latin typeface="Calibri"/>
                <a:cs typeface="Calibri"/>
              </a:rPr>
              <a:t>PREOCUPAÇÕES</a:t>
            </a:r>
            <a:r>
              <a:rPr lang="pt-PT" sz="3600" b="1" spc="-65" dirty="0" smtClean="0">
                <a:latin typeface="Calibri"/>
                <a:cs typeface="Calibri"/>
              </a:rPr>
              <a:t> </a:t>
            </a:r>
            <a:r>
              <a:rPr lang="pt-PT" sz="3600" b="1" dirty="0" smtClean="0">
                <a:latin typeface="Calibri"/>
                <a:cs typeface="Calibri"/>
              </a:rPr>
              <a:t>NO</a:t>
            </a:r>
            <a:r>
              <a:rPr lang="pt-PT" sz="3600" b="1" spc="-25" dirty="0" smtClean="0">
                <a:latin typeface="Calibri"/>
                <a:cs typeface="Calibri"/>
              </a:rPr>
              <a:t> </a:t>
            </a:r>
            <a:r>
              <a:rPr lang="pt-PT" sz="3600" b="1" dirty="0" smtClean="0">
                <a:latin typeface="Calibri"/>
                <a:cs typeface="Calibri"/>
              </a:rPr>
              <a:t>ENSINO</a:t>
            </a:r>
            <a:r>
              <a:rPr lang="pt-PT" sz="3600" b="1" spc="-20" dirty="0" smtClean="0">
                <a:latin typeface="Calibri"/>
                <a:cs typeface="Calibri"/>
              </a:rPr>
              <a:t> </a:t>
            </a:r>
            <a:r>
              <a:rPr lang="pt-PT" sz="3600" b="1" spc="-25" dirty="0" smtClean="0">
                <a:latin typeface="Calibri"/>
                <a:cs typeface="Calibri"/>
              </a:rPr>
              <a:t>DO </a:t>
            </a:r>
            <a:r>
              <a:rPr lang="pt-PT" sz="3600" b="1" spc="-10" dirty="0" smtClean="0">
                <a:latin typeface="Calibri"/>
                <a:cs typeface="Calibri"/>
              </a:rPr>
              <a:t>ATLETISMO</a:t>
            </a:r>
            <a:r>
              <a:rPr lang="pt-PT" sz="3600" b="1" spc="-100" dirty="0" smtClean="0">
                <a:latin typeface="Calibri"/>
                <a:cs typeface="Calibri"/>
              </a:rPr>
              <a:t> </a:t>
            </a:r>
            <a:r>
              <a:rPr lang="pt-PT" sz="3600" b="1" dirty="0" smtClean="0">
                <a:latin typeface="Calibri"/>
                <a:cs typeface="Calibri"/>
              </a:rPr>
              <a:t>NA</a:t>
            </a:r>
            <a:r>
              <a:rPr lang="pt-PT" sz="3600" b="1" spc="-85" dirty="0" smtClean="0">
                <a:latin typeface="Calibri"/>
                <a:cs typeface="Calibri"/>
              </a:rPr>
              <a:t> </a:t>
            </a:r>
            <a:r>
              <a:rPr lang="pt-PT" sz="3600" b="1" spc="-10" dirty="0" smtClean="0">
                <a:latin typeface="Calibri"/>
                <a:cs typeface="Calibri"/>
              </a:rPr>
              <a:t>ESCOLA</a:t>
            </a:r>
            <a:endParaRPr lang="pt-PT" sz="3600" dirty="0">
              <a:latin typeface="Calibri"/>
              <a:cs typeface="Calibri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457200" y="3226170"/>
            <a:ext cx="5802630" cy="1032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2200" b="1" spc="-10" dirty="0">
                <a:latin typeface="Arial"/>
                <a:cs typeface="Arial"/>
              </a:rPr>
              <a:t>ÊNFASE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NA</a:t>
            </a:r>
            <a:r>
              <a:rPr sz="2200" b="1" spc="-1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VELOCIDADE</a:t>
            </a:r>
            <a:r>
              <a:rPr sz="2200" b="1" spc="-6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0" dirty="0" smtClean="0">
                <a:latin typeface="Arial"/>
                <a:cs typeface="Arial"/>
              </a:rPr>
              <a:t>RITMO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15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200" b="1" spc="-10" dirty="0">
                <a:latin typeface="Arial"/>
                <a:cs typeface="Arial"/>
              </a:rPr>
              <a:t>EXISTÊNCIA</a:t>
            </a:r>
            <a:r>
              <a:rPr sz="2200" b="1" spc="-114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DE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SOLICITAÇÃO</a:t>
            </a:r>
            <a:r>
              <a:rPr sz="2200" b="1" spc="-10" dirty="0">
                <a:latin typeface="Arial"/>
                <a:cs typeface="Arial"/>
              </a:rPr>
              <a:t> TÉCNICA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548640" y="4638367"/>
            <a:ext cx="59448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2200" b="1" dirty="0">
                <a:latin typeface="Arial"/>
                <a:cs typeface="Arial"/>
              </a:rPr>
              <a:t>O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QUE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PEDIMOS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É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QUE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OBSERVAMOS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03555" y="5313081"/>
            <a:ext cx="64884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2200" b="1" dirty="0">
                <a:latin typeface="Arial"/>
                <a:cs typeface="Arial"/>
              </a:rPr>
              <a:t>O</a:t>
            </a:r>
            <a:r>
              <a:rPr sz="2200" b="1" spc="-4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QUE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OBSERVAMOS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É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QUE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CORRIGIMOS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05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/>
          </p:cNvSpPr>
          <p:nvPr/>
        </p:nvSpPr>
        <p:spPr>
          <a:xfrm>
            <a:off x="1155065" y="915366"/>
            <a:ext cx="7702549" cy="1400733"/>
          </a:xfrm>
          <a:prstGeom prst="rect">
            <a:avLst/>
          </a:prstGeom>
        </p:spPr>
        <p:txBody>
          <a:bodyPr vert="horz" wrap="square" lIns="0" tIns="29075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02435" marR="5080" indent="-862965">
              <a:lnSpc>
                <a:spcPct val="100000"/>
              </a:lnSpc>
              <a:spcBef>
                <a:spcPts val="100"/>
              </a:spcBef>
            </a:pPr>
            <a:r>
              <a:rPr lang="pt-PT" sz="3600" b="1" spc="-30" smtClean="0">
                <a:latin typeface="Calibri"/>
                <a:cs typeface="Calibri"/>
              </a:rPr>
              <a:t>PREOCUPAÇÕES</a:t>
            </a:r>
            <a:r>
              <a:rPr lang="pt-PT" sz="3600" b="1" spc="-65" smtClean="0">
                <a:latin typeface="Calibri"/>
                <a:cs typeface="Calibri"/>
              </a:rPr>
              <a:t> </a:t>
            </a:r>
            <a:r>
              <a:rPr lang="pt-PT" sz="3600" b="1" smtClean="0">
                <a:latin typeface="Calibri"/>
                <a:cs typeface="Calibri"/>
              </a:rPr>
              <a:t>NO</a:t>
            </a:r>
            <a:r>
              <a:rPr lang="pt-PT" sz="3600" b="1" spc="-25" smtClean="0">
                <a:latin typeface="Calibri"/>
                <a:cs typeface="Calibri"/>
              </a:rPr>
              <a:t> </a:t>
            </a:r>
            <a:r>
              <a:rPr lang="pt-PT" sz="3600" b="1" smtClean="0">
                <a:latin typeface="Calibri"/>
                <a:cs typeface="Calibri"/>
              </a:rPr>
              <a:t>ENSINO</a:t>
            </a:r>
            <a:r>
              <a:rPr lang="pt-PT" sz="3600" b="1" spc="-20" smtClean="0">
                <a:latin typeface="Calibri"/>
                <a:cs typeface="Calibri"/>
              </a:rPr>
              <a:t> </a:t>
            </a:r>
            <a:r>
              <a:rPr lang="pt-PT" sz="3600" b="1" spc="-25" smtClean="0">
                <a:latin typeface="Calibri"/>
                <a:cs typeface="Calibri"/>
              </a:rPr>
              <a:t>DO </a:t>
            </a:r>
            <a:r>
              <a:rPr lang="pt-PT" sz="3600" b="1" spc="-10" smtClean="0">
                <a:latin typeface="Calibri"/>
                <a:cs typeface="Calibri"/>
              </a:rPr>
              <a:t>ATLETISMO</a:t>
            </a:r>
            <a:r>
              <a:rPr lang="pt-PT" sz="3600" b="1" spc="-100" smtClean="0">
                <a:latin typeface="Calibri"/>
                <a:cs typeface="Calibri"/>
              </a:rPr>
              <a:t> </a:t>
            </a:r>
            <a:r>
              <a:rPr lang="pt-PT" sz="3600" b="1" smtClean="0">
                <a:latin typeface="Calibri"/>
                <a:cs typeface="Calibri"/>
              </a:rPr>
              <a:t>NA</a:t>
            </a:r>
            <a:r>
              <a:rPr lang="pt-PT" sz="3600" b="1" spc="-85" smtClean="0">
                <a:latin typeface="Calibri"/>
                <a:cs typeface="Calibri"/>
              </a:rPr>
              <a:t> </a:t>
            </a:r>
            <a:r>
              <a:rPr lang="pt-PT" sz="3600" b="1" spc="-10" smtClean="0">
                <a:latin typeface="Calibri"/>
                <a:cs typeface="Calibri"/>
              </a:rPr>
              <a:t>ESCOLA</a:t>
            </a:r>
            <a:endParaRPr lang="pt-PT"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0280" y="2509774"/>
            <a:ext cx="10071100" cy="36661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DEFINIR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UM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OBJECTIVO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QUANTIFICAVEL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UTILIZAÇÃO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FORMAS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JOGADAS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UTILIZAÇÃO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FORMAS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ORGANIZAÇÃO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GRUPO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UTILIZAÇÃO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FORMAS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ABORDAGENS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ADAPTADAS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spc="-10" dirty="0">
                <a:latin typeface="Arial"/>
                <a:cs typeface="Arial"/>
              </a:rPr>
              <a:t>ADAPTAÇÃO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NORMAS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REGULAMENTOS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COMPETIÇÕES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Arial"/>
                <a:cs typeface="Arial"/>
              </a:rPr>
              <a:t>UTILIZAR</a:t>
            </a:r>
            <a:r>
              <a:rPr sz="1800" b="1" spc="-10" dirty="0">
                <a:latin typeface="Arial"/>
                <a:cs typeface="Arial"/>
              </a:rPr>
              <a:t> MATERIAIS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“AMIGÁVEIS”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QUE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NÃO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PROVOQUEM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MEDO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250" dirty="0">
              <a:latin typeface="Arial"/>
              <a:cs typeface="Arial"/>
            </a:endParaRPr>
          </a:p>
          <a:p>
            <a:pPr marL="355600" marR="1011555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PROGRESSÃO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INDIVIDUALIZADA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(ALTURAS</a:t>
            </a:r>
            <a:r>
              <a:rPr sz="1800" b="1" dirty="0">
                <a:latin typeface="Arial"/>
                <a:cs typeface="Arial"/>
              </a:rPr>
              <a:t> E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DISTÂNCIAS VARIADAS)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62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1909445" y="983946"/>
            <a:ext cx="7702549" cy="1400733"/>
          </a:xfrm>
          <a:prstGeom prst="rect">
            <a:avLst/>
          </a:prstGeom>
        </p:spPr>
        <p:txBody>
          <a:bodyPr vert="horz" wrap="square" lIns="0" tIns="497128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55370">
              <a:lnSpc>
                <a:spcPct val="100000"/>
              </a:lnSpc>
              <a:spcBef>
                <a:spcPts val="105"/>
              </a:spcBef>
            </a:pPr>
            <a:r>
              <a:rPr lang="pt-PT" smtClean="0">
                <a:latin typeface="Calibri"/>
                <a:cs typeface="Calibri"/>
              </a:rPr>
              <a:t>Carga</a:t>
            </a:r>
            <a:r>
              <a:rPr lang="pt-PT" spc="-50" smtClean="0">
                <a:latin typeface="Calibri"/>
                <a:cs typeface="Calibri"/>
              </a:rPr>
              <a:t> </a:t>
            </a:r>
            <a:r>
              <a:rPr lang="pt-PT" smtClean="0">
                <a:latin typeface="Calibri"/>
                <a:cs typeface="Calibri"/>
              </a:rPr>
              <a:t>Semanal</a:t>
            </a:r>
            <a:r>
              <a:rPr lang="pt-PT" spc="-50" smtClean="0">
                <a:latin typeface="Calibri"/>
                <a:cs typeface="Calibri"/>
              </a:rPr>
              <a:t> </a:t>
            </a:r>
            <a:r>
              <a:rPr lang="pt-PT" smtClean="0">
                <a:latin typeface="Calibri"/>
                <a:cs typeface="Calibri"/>
              </a:rPr>
              <a:t>de</a:t>
            </a:r>
            <a:r>
              <a:rPr lang="pt-PT" spc="-50" smtClean="0">
                <a:latin typeface="Calibri"/>
                <a:cs typeface="Calibri"/>
              </a:rPr>
              <a:t> </a:t>
            </a:r>
            <a:r>
              <a:rPr lang="pt-PT" spc="-45" smtClean="0">
                <a:latin typeface="Calibri"/>
                <a:cs typeface="Calibri"/>
              </a:rPr>
              <a:t>Treino</a:t>
            </a:r>
            <a:endParaRPr lang="pt-PT">
              <a:latin typeface="Calibri"/>
              <a:cs typeface="Calibri"/>
            </a:endParaRPr>
          </a:p>
        </p:txBody>
      </p:sp>
      <p:graphicFrame>
        <p:nvGraphicFramePr>
          <p:cNvPr id="3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92045"/>
              </p:ext>
            </p:extLst>
          </p:nvPr>
        </p:nvGraphicFramePr>
        <p:xfrm>
          <a:off x="2423161" y="2384679"/>
          <a:ext cx="6515099" cy="3444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/>
                <a:gridCol w="2171700"/>
                <a:gridCol w="2171699"/>
              </a:tblGrid>
              <a:tr h="8082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 9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anos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08305" marR="388620" indent="-1079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sem.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máximo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45726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Infantis</a:t>
                      </a:r>
                      <a:r>
                        <a:rPr sz="20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anos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sem.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565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Infantis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B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 13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anos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2/3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sem.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565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Iniciados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 15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anos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4/5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sem.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565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Juvenis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 18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anos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5/6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sem.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809000">
                <a:tc>
                  <a:txBody>
                    <a:bodyPr/>
                    <a:lstStyle/>
                    <a:p>
                      <a:pPr marL="91440" marR="1765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spc="-10" dirty="0" err="1" smtClean="0">
                          <a:latin typeface="Times New Roman"/>
                          <a:cs typeface="Times New Roman"/>
                        </a:rPr>
                        <a:t>Juniores</a:t>
                      </a:r>
                      <a:r>
                        <a:rPr sz="2000" spc="-10" dirty="0" smtClean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2000" spc="-10" dirty="0" err="1" smtClean="0">
                          <a:latin typeface="Times New Roman"/>
                          <a:cs typeface="Times New Roman"/>
                        </a:rPr>
                        <a:t>Seni</a:t>
                      </a:r>
                      <a:r>
                        <a:rPr sz="2000" spc="-20" dirty="0" err="1" smtClean="0">
                          <a:latin typeface="Times New Roman"/>
                          <a:cs typeface="Times New Roman"/>
                        </a:rPr>
                        <a:t>ores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anos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940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x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sem.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mínimo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37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1063625" y="915366"/>
            <a:ext cx="7702549" cy="14007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41400">
              <a:lnSpc>
                <a:spcPct val="100000"/>
              </a:lnSpc>
              <a:spcBef>
                <a:spcPts val="95"/>
              </a:spcBef>
            </a:pPr>
            <a:r>
              <a:rPr lang="pt-PT" sz="4000" spc="-10" smtClean="0">
                <a:latin typeface="Calibri"/>
                <a:cs typeface="Calibri"/>
              </a:rPr>
              <a:t>Objectivos</a:t>
            </a:r>
            <a:r>
              <a:rPr lang="pt-PT" sz="4000" spc="-130" smtClean="0">
                <a:latin typeface="Calibri"/>
                <a:cs typeface="Calibri"/>
              </a:rPr>
              <a:t> </a:t>
            </a:r>
            <a:r>
              <a:rPr lang="pt-PT" sz="4000" smtClean="0">
                <a:latin typeface="Calibri"/>
                <a:cs typeface="Calibri"/>
              </a:rPr>
              <a:t>Gerais</a:t>
            </a:r>
            <a:r>
              <a:rPr lang="pt-PT" sz="4000" spc="-125" smtClean="0">
                <a:latin typeface="Calibri"/>
                <a:cs typeface="Calibri"/>
              </a:rPr>
              <a:t> </a:t>
            </a:r>
            <a:r>
              <a:rPr lang="pt-PT" sz="4000" smtClean="0">
                <a:latin typeface="Calibri"/>
                <a:cs typeface="Calibri"/>
              </a:rPr>
              <a:t>de</a:t>
            </a:r>
            <a:r>
              <a:rPr lang="pt-PT" sz="4000" spc="-135" smtClean="0">
                <a:latin typeface="Calibri"/>
                <a:cs typeface="Calibri"/>
              </a:rPr>
              <a:t> </a:t>
            </a:r>
            <a:r>
              <a:rPr lang="pt-PT" sz="4000" spc="-10" smtClean="0">
                <a:latin typeface="Calibri"/>
                <a:cs typeface="Calibri"/>
              </a:rPr>
              <a:t>Treino</a:t>
            </a:r>
            <a:endParaRPr lang="pt-PT" sz="4000" smtClean="0">
              <a:latin typeface="Calibri"/>
              <a:cs typeface="Calibri"/>
            </a:endParaRPr>
          </a:p>
          <a:p>
            <a:pPr marL="1042669">
              <a:lnSpc>
                <a:spcPct val="100000"/>
              </a:lnSpc>
              <a:spcBef>
                <a:spcPts val="75"/>
              </a:spcBef>
            </a:pPr>
            <a:r>
              <a:rPr lang="pt-PT" sz="2800" smtClean="0">
                <a:latin typeface="Calibri"/>
                <a:cs typeface="Calibri"/>
              </a:rPr>
              <a:t>Iniciação</a:t>
            </a:r>
            <a:r>
              <a:rPr lang="pt-PT" sz="2800" spc="-90" smtClean="0">
                <a:latin typeface="Calibri"/>
                <a:cs typeface="Calibri"/>
              </a:rPr>
              <a:t> </a:t>
            </a:r>
            <a:r>
              <a:rPr lang="pt-PT" sz="2800" spc="-10" smtClean="0">
                <a:latin typeface="Calibri"/>
                <a:cs typeface="Calibri"/>
              </a:rPr>
              <a:t>desportiva</a:t>
            </a:r>
            <a:r>
              <a:rPr lang="pt-PT" sz="2800" spc="-60" smtClean="0">
                <a:latin typeface="Calibri"/>
                <a:cs typeface="Calibri"/>
              </a:rPr>
              <a:t> </a:t>
            </a:r>
            <a:r>
              <a:rPr lang="pt-PT" sz="2800" smtClean="0">
                <a:latin typeface="Calibri"/>
                <a:cs typeface="Calibri"/>
              </a:rPr>
              <a:t>e</a:t>
            </a:r>
            <a:r>
              <a:rPr lang="pt-PT" sz="2800" spc="-85" smtClean="0">
                <a:latin typeface="Calibri"/>
                <a:cs typeface="Calibri"/>
              </a:rPr>
              <a:t> </a:t>
            </a:r>
            <a:r>
              <a:rPr lang="pt-PT" sz="2800" spc="-10" smtClean="0">
                <a:latin typeface="Calibri"/>
                <a:cs typeface="Calibri"/>
              </a:rPr>
              <a:t>Formação</a:t>
            </a:r>
            <a:r>
              <a:rPr lang="pt-PT" sz="2800" spc="-80" smtClean="0">
                <a:latin typeface="Calibri"/>
                <a:cs typeface="Calibri"/>
              </a:rPr>
              <a:t> </a:t>
            </a:r>
            <a:r>
              <a:rPr lang="pt-PT" sz="2800" spc="-10" smtClean="0">
                <a:latin typeface="Calibri"/>
                <a:cs typeface="Calibri"/>
              </a:rPr>
              <a:t>básica</a:t>
            </a:r>
            <a:endParaRPr lang="pt-PT" sz="2800">
              <a:latin typeface="Calibri"/>
              <a:cs typeface="Calibri"/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878840" y="2374926"/>
            <a:ext cx="5907405" cy="430657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7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Procura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qualidade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não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quantidade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Motivação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pela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actividade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física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desportiva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2400" spc="-20" dirty="0">
                <a:latin typeface="Calibri"/>
                <a:cs typeface="Calibri"/>
              </a:rPr>
              <a:t>Trabalho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grupo/socialização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Perseverança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Autonomia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Auto-imagem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Regras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responsabilidade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Autonomia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Superação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dificuldades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conflitos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978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422</Words>
  <Application>Microsoft Office PowerPoint</Application>
  <PresentationFormat>Ecrã Panorâmico</PresentationFormat>
  <Paragraphs>143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Manuel Freire Damásio</dc:creator>
  <cp:lastModifiedBy>Conta Microsoft</cp:lastModifiedBy>
  <cp:revision>4</cp:revision>
  <dcterms:created xsi:type="dcterms:W3CDTF">2023-07-01T01:17:10Z</dcterms:created>
  <dcterms:modified xsi:type="dcterms:W3CDTF">2023-07-04T00:53:33Z</dcterms:modified>
</cp:coreProperties>
</file>