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g"/>
  <Override PartName="/ppt/media/image10.jpg" ContentType="image/jpg"/>
  <Override PartName="/ppt/media/image11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8.jpg" ContentType="image/jpg"/>
  <Override PartName="/ppt/media/image30.jpg" ContentType="image/jpg"/>
  <Override PartName="/ppt/media/image32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7.jpg" ContentType="image/jpg"/>
  <Override PartName="/ppt/media/image3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B4E195-E235-319B-2DBC-62630BFDA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98B9410-CBE1-8643-D339-E065623FC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FE52E994-C369-C39C-6E88-4EBE5B05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55D62B05-6B8A-379F-FAE3-830E60898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F5B427DB-8891-C34F-123A-A83B1F2A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096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12F3DA-FB24-FE7A-E762-50F61E869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4838C790-70C2-5E5C-CFCD-8F8DB63BD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3775F380-3D15-D7F7-FFA6-69A8F964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D7D139A3-E210-465E-C5E4-1E70F372C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1C6E0D63-6867-8689-3BD1-323921DD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857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DED120C-5DF1-761B-877E-1B0CEE472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8DA49F41-8E8F-C441-2837-03B7F9F1D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B9D8E87E-49D5-C8DD-139D-A73AB67B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E8E4D27B-D5E9-3358-6ED9-9383597AF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CC092C56-E2F5-7FAB-D77C-666E2F386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300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19BB513E-B111-3339-C5D7-2F604AD687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57AEAFA9-A3D0-CF17-AFDB-996639B1AE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A4027860-36F3-4F2E-B0D0-713CFF2DB1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9"/>
          <a:stretch/>
        </p:blipFill>
        <p:spPr>
          <a:xfrm>
            <a:off x="152420" y="1536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4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09DDDD-5768-FD61-A710-23F0497E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B28BCFAA-F88C-56B8-7F48-12E9EDD99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03ECAE20-E8BA-7991-6553-4125A62DF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7873C13A-EA08-D4B5-1639-2BB11B70C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A9BA055C-5D9B-AB68-6490-196543F07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A927EE36-5188-F699-1BFB-8E990054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875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C7FE99-6C9D-EFC8-3CC8-B7A26DCE2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2354AEE0-6E8B-8284-B5A8-5E6D720A1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9F430FEA-2E6D-8C73-45D3-6FF9EBBC6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xmlns="" id="{FA8FC4D2-38EC-8A5F-7CCF-5A2699A6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18CA814F-06A2-9CE8-6A40-F6DF4BD9E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xmlns="" id="{A3D37601-274F-24C0-F738-6C7892CA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xmlns="" id="{0A19701D-08A0-FC5B-E54D-96755A881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xmlns="" id="{711DBA20-CDA3-2A37-A11F-8B815AE8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400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31C58E-85D6-DDD6-8CA0-D4728F54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42CF2D20-B165-CC42-AA6E-7A89FE26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8FF0EE28-A68C-3AD8-EC2E-C3EE2301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8E0992E6-E07D-8A5C-9A2A-FD4FB1E3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797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xmlns="" id="{00B12B93-C29D-33C3-B2B1-31687D663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xmlns="" id="{98418716-5829-2DEA-FC0D-316AD33E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91968610-440F-F71A-F2C1-30935064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667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2F69D8-2874-BFF3-606D-227D7A05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8410735-97CB-A9DE-7DA8-C04359BC7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10BBD73C-A32C-8ECD-061C-72D1D9FAB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19C3BA1D-DAD8-E72C-1990-CF0C5B142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72AB544F-ECFC-63D2-BB99-42870FA52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87A32A77-5BBE-E837-FCF3-B8D695948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430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935ED6-3EBC-BFF1-FD05-CE42A317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xmlns="" id="{6370A0E4-B204-8B93-EF50-279C23B80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3D732647-4887-97E8-B7D9-8C8826B4D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FEF3C6E2-A662-AECE-B60D-77B6670F9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58FDCC6B-FBF7-9163-1B22-B6A1159A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A8F248FD-1FCE-2293-0059-F88EB0404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293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EAD800C7-D678-B3E8-0A55-06658CA31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CF905B01-F203-CA4B-FB4B-54C4AA519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03D3D48F-6D0B-5D14-1B29-BAE2D7904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C092AF5A-EE86-43D6-B338-DDEAE7923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918A56B8-8C72-93C1-0AF4-C0D50150C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380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raphic design, screenshot, graphics&#10;&#10;Description automatically generated">
            <a:extLst>
              <a:ext uri="{FF2B5EF4-FFF2-40B4-BE49-F238E27FC236}">
                <a16:creationId xmlns:a16="http://schemas.microsoft.com/office/drawing/2014/main" xmlns="" id="{7E6A3CF7-EBE8-BE4B-ACC4-809B724ED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6668" y="2031237"/>
            <a:ext cx="4038600" cy="3044952"/>
          </a:xfrm>
          <a:prstGeom prst="rect">
            <a:avLst/>
          </a:prstGeom>
        </p:spPr>
      </p:pic>
      <p:sp>
        <p:nvSpPr>
          <p:cNvPr id="3" name="object 3"/>
          <p:cNvSpPr txBox="1">
            <a:spLocks/>
          </p:cNvSpPr>
          <p:nvPr/>
        </p:nvSpPr>
        <p:spPr>
          <a:xfrm>
            <a:off x="1541779" y="492712"/>
            <a:ext cx="8527008" cy="862335"/>
          </a:xfrm>
          <a:prstGeom prst="rect">
            <a:avLst/>
          </a:prstGeom>
        </p:spPr>
        <p:txBody>
          <a:bodyPr vert="horz" wrap="square" lIns="0" tIns="1834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61005">
              <a:lnSpc>
                <a:spcPct val="100000"/>
              </a:lnSpc>
              <a:spcBef>
                <a:spcPts val="100"/>
              </a:spcBef>
            </a:pPr>
            <a:r>
              <a:rPr lang="pt-PT" b="1" spc="-10" dirty="0" smtClean="0"/>
              <a:t>Lançamentos</a:t>
            </a:r>
            <a:endParaRPr lang="pt-PT" b="1"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1998980" y="2846958"/>
            <a:ext cx="6572884" cy="1033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DC9E1F"/>
                </a:solidFill>
                <a:latin typeface="Calibri"/>
                <a:cs typeface="Calibri"/>
              </a:rPr>
              <a:t>Sequência</a:t>
            </a:r>
            <a:r>
              <a:rPr sz="1800" spc="-25" dirty="0">
                <a:solidFill>
                  <a:srgbClr val="DC9E1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C9E1F"/>
                </a:solidFill>
                <a:latin typeface="Calibri"/>
                <a:cs typeface="Calibri"/>
              </a:rPr>
              <a:t>coordenada de</a:t>
            </a:r>
            <a:r>
              <a:rPr sz="1800" spc="-15" dirty="0">
                <a:solidFill>
                  <a:srgbClr val="DC9E1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DC9E1F"/>
                </a:solidFill>
                <a:latin typeface="Calibri"/>
                <a:cs typeface="Calibri"/>
              </a:rPr>
              <a:t>acções</a:t>
            </a:r>
            <a:r>
              <a:rPr sz="1800" b="1" i="1" spc="-30" dirty="0">
                <a:solidFill>
                  <a:srgbClr val="DC9E1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DC9E1F"/>
                </a:solidFill>
                <a:latin typeface="Calibri"/>
                <a:cs typeface="Calibri"/>
              </a:rPr>
              <a:t>sucessivas,</a:t>
            </a:r>
            <a:r>
              <a:rPr sz="1800" b="1" i="1" spc="-10" dirty="0">
                <a:solidFill>
                  <a:srgbClr val="DC9E1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DC9E1F"/>
                </a:solidFill>
                <a:latin typeface="Calibri"/>
                <a:cs typeface="Calibri"/>
              </a:rPr>
              <a:t>contínuas</a:t>
            </a:r>
            <a:r>
              <a:rPr sz="1800" b="1" i="1" spc="-35" dirty="0">
                <a:solidFill>
                  <a:srgbClr val="DC9E1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DC9E1F"/>
                </a:solidFill>
                <a:latin typeface="Calibri"/>
                <a:cs typeface="Calibri"/>
              </a:rPr>
              <a:t>e</a:t>
            </a:r>
            <a:r>
              <a:rPr sz="1800" b="1" i="1" spc="-10" dirty="0">
                <a:solidFill>
                  <a:srgbClr val="DC9E1F"/>
                </a:solidFill>
                <a:latin typeface="Calibri"/>
                <a:cs typeface="Calibri"/>
              </a:rPr>
              <a:t> interligadas;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Calibri"/>
              <a:cs typeface="Calibri"/>
            </a:endParaRPr>
          </a:p>
          <a:p>
            <a:pPr marL="175260" indent="-16256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75260" algn="l"/>
              </a:tabLst>
            </a:pPr>
            <a:r>
              <a:rPr sz="1600" spc="-10" dirty="0">
                <a:latin typeface="Calibri"/>
                <a:cs typeface="Calibri"/>
              </a:rPr>
              <a:t>Inicia-</a:t>
            </a:r>
            <a:r>
              <a:rPr sz="1600" dirty="0">
                <a:latin typeface="Calibri"/>
                <a:cs typeface="Calibri"/>
              </a:rPr>
              <a:t>se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baixo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para</a:t>
            </a:r>
            <a:r>
              <a:rPr sz="1600" spc="-10" dirty="0">
                <a:latin typeface="Calibri"/>
                <a:cs typeface="Calibri"/>
              </a:rPr>
              <a:t> cima: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56484" y="3855541"/>
            <a:ext cx="1880235" cy="10013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4965" algn="l"/>
              </a:tabLst>
            </a:pPr>
            <a:r>
              <a:rPr sz="1600" dirty="0">
                <a:latin typeface="Calibri"/>
                <a:cs typeface="Calibri"/>
              </a:rPr>
              <a:t>Pé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/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Perna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</a:tabLst>
            </a:pPr>
            <a:r>
              <a:rPr sz="1600" spc="-10" dirty="0">
                <a:latin typeface="Calibri"/>
                <a:cs typeface="Calibri"/>
              </a:rPr>
              <a:t>Bacia;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600" spc="-10" dirty="0">
                <a:latin typeface="Calibri"/>
                <a:cs typeface="Calibri"/>
              </a:rPr>
              <a:t>Peito/Ombro;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600" dirty="0">
                <a:latin typeface="Calibri"/>
                <a:cs typeface="Calibri"/>
              </a:rPr>
              <a:t>Braço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(s)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/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Mão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(s)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20155" y="3834130"/>
            <a:ext cx="3716020" cy="1191895"/>
          </a:xfrm>
          <a:custGeom>
            <a:avLst/>
            <a:gdLst/>
            <a:ahLst/>
            <a:cxnLst/>
            <a:rect l="l" t="t" r="r" b="b"/>
            <a:pathLst>
              <a:path w="3716020" h="1191895">
                <a:moveTo>
                  <a:pt x="0" y="198627"/>
                </a:moveTo>
                <a:lnTo>
                  <a:pt x="5244" y="153075"/>
                </a:lnTo>
                <a:lnTo>
                  <a:pt x="20183" y="111263"/>
                </a:lnTo>
                <a:lnTo>
                  <a:pt x="43627" y="74384"/>
                </a:lnTo>
                <a:lnTo>
                  <a:pt x="74384" y="43627"/>
                </a:lnTo>
                <a:lnTo>
                  <a:pt x="111263" y="20183"/>
                </a:lnTo>
                <a:lnTo>
                  <a:pt x="153075" y="5244"/>
                </a:lnTo>
                <a:lnTo>
                  <a:pt x="198628" y="0"/>
                </a:lnTo>
                <a:lnTo>
                  <a:pt x="3516884" y="0"/>
                </a:lnTo>
                <a:lnTo>
                  <a:pt x="3562436" y="5244"/>
                </a:lnTo>
                <a:lnTo>
                  <a:pt x="3604248" y="20183"/>
                </a:lnTo>
                <a:lnTo>
                  <a:pt x="3641127" y="43627"/>
                </a:lnTo>
                <a:lnTo>
                  <a:pt x="3671884" y="74384"/>
                </a:lnTo>
                <a:lnTo>
                  <a:pt x="3695328" y="111263"/>
                </a:lnTo>
                <a:lnTo>
                  <a:pt x="3710267" y="153075"/>
                </a:lnTo>
                <a:lnTo>
                  <a:pt x="3715512" y="198627"/>
                </a:lnTo>
                <a:lnTo>
                  <a:pt x="3715512" y="993139"/>
                </a:lnTo>
                <a:lnTo>
                  <a:pt x="3710267" y="1038692"/>
                </a:lnTo>
                <a:lnTo>
                  <a:pt x="3695328" y="1080504"/>
                </a:lnTo>
                <a:lnTo>
                  <a:pt x="3671884" y="1117383"/>
                </a:lnTo>
                <a:lnTo>
                  <a:pt x="3641127" y="1148140"/>
                </a:lnTo>
                <a:lnTo>
                  <a:pt x="3604248" y="1171584"/>
                </a:lnTo>
                <a:lnTo>
                  <a:pt x="3562436" y="1186523"/>
                </a:lnTo>
                <a:lnTo>
                  <a:pt x="3516884" y="1191767"/>
                </a:lnTo>
                <a:lnTo>
                  <a:pt x="198628" y="1191767"/>
                </a:lnTo>
                <a:lnTo>
                  <a:pt x="153075" y="1186523"/>
                </a:lnTo>
                <a:lnTo>
                  <a:pt x="111263" y="1171584"/>
                </a:lnTo>
                <a:lnTo>
                  <a:pt x="74384" y="1148140"/>
                </a:lnTo>
                <a:lnTo>
                  <a:pt x="43627" y="1117383"/>
                </a:lnTo>
                <a:lnTo>
                  <a:pt x="20183" y="1080504"/>
                </a:lnTo>
                <a:lnTo>
                  <a:pt x="5244" y="1038692"/>
                </a:lnTo>
                <a:lnTo>
                  <a:pt x="0" y="993139"/>
                </a:lnTo>
                <a:lnTo>
                  <a:pt x="0" y="19862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16498" y="3913758"/>
            <a:ext cx="3326129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Músculos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mais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fortes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mais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lentos </a:t>
            </a:r>
            <a:r>
              <a:rPr sz="1600" dirty="0">
                <a:latin typeface="Calibri"/>
                <a:cs typeface="Calibri"/>
              </a:rPr>
              <a:t>(pernas,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tronco)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actuam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antes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dos </a:t>
            </a:r>
            <a:r>
              <a:rPr sz="1600" dirty="0">
                <a:latin typeface="Calibri"/>
                <a:cs typeface="Calibri"/>
              </a:rPr>
              <a:t>músculos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mais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pequenos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mais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rápidos </a:t>
            </a:r>
            <a:r>
              <a:rPr sz="1600" dirty="0">
                <a:latin typeface="Calibri"/>
                <a:cs typeface="Calibri"/>
              </a:rPr>
              <a:t>(ombros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braços).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00956" y="4132833"/>
            <a:ext cx="943610" cy="365760"/>
            <a:chOff x="3137916" y="3659123"/>
            <a:chExt cx="943610" cy="365760"/>
          </a:xfrm>
        </p:grpSpPr>
        <p:sp>
          <p:nvSpPr>
            <p:cNvPr id="9" name="object 9"/>
            <p:cNvSpPr/>
            <p:nvPr/>
          </p:nvSpPr>
          <p:spPr>
            <a:xfrm>
              <a:off x="3142488" y="3663695"/>
              <a:ext cx="934719" cy="356870"/>
            </a:xfrm>
            <a:custGeom>
              <a:avLst/>
              <a:gdLst/>
              <a:ahLst/>
              <a:cxnLst/>
              <a:rect l="l" t="t" r="r" b="b"/>
              <a:pathLst>
                <a:path w="934720" h="356870">
                  <a:moveTo>
                    <a:pt x="696213" y="0"/>
                  </a:moveTo>
                  <a:lnTo>
                    <a:pt x="696213" y="89153"/>
                  </a:lnTo>
                  <a:lnTo>
                    <a:pt x="0" y="89153"/>
                  </a:lnTo>
                  <a:lnTo>
                    <a:pt x="0" y="267461"/>
                  </a:lnTo>
                  <a:lnTo>
                    <a:pt x="696213" y="267461"/>
                  </a:lnTo>
                  <a:lnTo>
                    <a:pt x="696213" y="356615"/>
                  </a:lnTo>
                  <a:lnTo>
                    <a:pt x="934212" y="178307"/>
                  </a:lnTo>
                  <a:lnTo>
                    <a:pt x="6962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42488" y="3663695"/>
              <a:ext cx="934719" cy="356870"/>
            </a:xfrm>
            <a:custGeom>
              <a:avLst/>
              <a:gdLst/>
              <a:ahLst/>
              <a:cxnLst/>
              <a:rect l="l" t="t" r="r" b="b"/>
              <a:pathLst>
                <a:path w="934720" h="356870">
                  <a:moveTo>
                    <a:pt x="0" y="89153"/>
                  </a:moveTo>
                  <a:lnTo>
                    <a:pt x="696213" y="89153"/>
                  </a:lnTo>
                  <a:lnTo>
                    <a:pt x="696213" y="0"/>
                  </a:lnTo>
                  <a:lnTo>
                    <a:pt x="934212" y="178307"/>
                  </a:lnTo>
                  <a:lnTo>
                    <a:pt x="696213" y="356615"/>
                  </a:lnTo>
                  <a:lnTo>
                    <a:pt x="696213" y="267461"/>
                  </a:lnTo>
                  <a:lnTo>
                    <a:pt x="0" y="267461"/>
                  </a:lnTo>
                  <a:lnTo>
                    <a:pt x="0" y="8915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6391655" y="1683765"/>
            <a:ext cx="2715895" cy="919480"/>
          </a:xfrm>
          <a:custGeom>
            <a:avLst/>
            <a:gdLst/>
            <a:ahLst/>
            <a:cxnLst/>
            <a:rect l="l" t="t" r="r" b="b"/>
            <a:pathLst>
              <a:path w="2715895" h="919480">
                <a:moveTo>
                  <a:pt x="2562606" y="0"/>
                </a:moveTo>
                <a:lnTo>
                  <a:pt x="153162" y="0"/>
                </a:lnTo>
                <a:lnTo>
                  <a:pt x="104753" y="7808"/>
                </a:lnTo>
                <a:lnTo>
                  <a:pt x="62709" y="29553"/>
                </a:lnTo>
                <a:lnTo>
                  <a:pt x="29553" y="62709"/>
                </a:lnTo>
                <a:lnTo>
                  <a:pt x="7808" y="104753"/>
                </a:lnTo>
                <a:lnTo>
                  <a:pt x="0" y="153162"/>
                </a:lnTo>
                <a:lnTo>
                  <a:pt x="0" y="765810"/>
                </a:lnTo>
                <a:lnTo>
                  <a:pt x="7808" y="814218"/>
                </a:lnTo>
                <a:lnTo>
                  <a:pt x="29553" y="856262"/>
                </a:lnTo>
                <a:lnTo>
                  <a:pt x="62709" y="889418"/>
                </a:lnTo>
                <a:lnTo>
                  <a:pt x="104753" y="911163"/>
                </a:lnTo>
                <a:lnTo>
                  <a:pt x="153162" y="918972"/>
                </a:lnTo>
                <a:lnTo>
                  <a:pt x="2562606" y="918972"/>
                </a:lnTo>
                <a:lnTo>
                  <a:pt x="2611014" y="911163"/>
                </a:lnTo>
                <a:lnTo>
                  <a:pt x="2653058" y="889418"/>
                </a:lnTo>
                <a:lnTo>
                  <a:pt x="2686214" y="856262"/>
                </a:lnTo>
                <a:lnTo>
                  <a:pt x="2707959" y="814218"/>
                </a:lnTo>
                <a:lnTo>
                  <a:pt x="2715767" y="765810"/>
                </a:lnTo>
                <a:lnTo>
                  <a:pt x="2715767" y="153162"/>
                </a:lnTo>
                <a:lnTo>
                  <a:pt x="2707959" y="104753"/>
                </a:lnTo>
                <a:lnTo>
                  <a:pt x="2686214" y="62709"/>
                </a:lnTo>
                <a:lnTo>
                  <a:pt x="2653058" y="29553"/>
                </a:lnTo>
                <a:lnTo>
                  <a:pt x="2611014" y="7808"/>
                </a:lnTo>
                <a:lnTo>
                  <a:pt x="2562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435976" y="1742439"/>
            <a:ext cx="626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FASE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53224" y="2108200"/>
            <a:ext cx="1992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FUNDAMENTAL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06040" y="1705101"/>
            <a:ext cx="2501265" cy="782320"/>
          </a:xfrm>
          <a:custGeom>
            <a:avLst/>
            <a:gdLst/>
            <a:ahLst/>
            <a:cxnLst/>
            <a:rect l="l" t="t" r="r" b="b"/>
            <a:pathLst>
              <a:path w="2501265" h="782319">
                <a:moveTo>
                  <a:pt x="0" y="130302"/>
                </a:moveTo>
                <a:lnTo>
                  <a:pt x="10240" y="79563"/>
                </a:lnTo>
                <a:lnTo>
                  <a:pt x="38166" y="38147"/>
                </a:lnTo>
                <a:lnTo>
                  <a:pt x="79584" y="10233"/>
                </a:lnTo>
                <a:lnTo>
                  <a:pt x="130302" y="0"/>
                </a:lnTo>
                <a:lnTo>
                  <a:pt x="2370582" y="0"/>
                </a:lnTo>
                <a:lnTo>
                  <a:pt x="2421320" y="10233"/>
                </a:lnTo>
                <a:lnTo>
                  <a:pt x="2462736" y="38147"/>
                </a:lnTo>
                <a:lnTo>
                  <a:pt x="2490650" y="79563"/>
                </a:lnTo>
                <a:lnTo>
                  <a:pt x="2500884" y="130302"/>
                </a:lnTo>
                <a:lnTo>
                  <a:pt x="2500884" y="651510"/>
                </a:lnTo>
                <a:lnTo>
                  <a:pt x="2490650" y="702248"/>
                </a:lnTo>
                <a:lnTo>
                  <a:pt x="2462736" y="743664"/>
                </a:lnTo>
                <a:lnTo>
                  <a:pt x="2421320" y="771578"/>
                </a:lnTo>
                <a:lnTo>
                  <a:pt x="2370582" y="781812"/>
                </a:lnTo>
                <a:lnTo>
                  <a:pt x="130302" y="781812"/>
                </a:lnTo>
                <a:lnTo>
                  <a:pt x="79584" y="771578"/>
                </a:lnTo>
                <a:lnTo>
                  <a:pt x="38166" y="743664"/>
                </a:lnTo>
                <a:lnTo>
                  <a:pt x="10240" y="702248"/>
                </a:lnTo>
                <a:lnTo>
                  <a:pt x="0" y="651510"/>
                </a:lnTo>
                <a:lnTo>
                  <a:pt x="0" y="13030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97732" y="1758899"/>
            <a:ext cx="13176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Lançamento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76168" y="2064257"/>
            <a:ext cx="196151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propriamente</a:t>
            </a:r>
            <a:r>
              <a:rPr sz="20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dito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522975" y="1958085"/>
            <a:ext cx="597535" cy="382905"/>
            <a:chOff x="4059935" y="1484375"/>
            <a:chExt cx="597535" cy="382905"/>
          </a:xfrm>
        </p:grpSpPr>
        <p:sp>
          <p:nvSpPr>
            <p:cNvPr id="18" name="object 18"/>
            <p:cNvSpPr/>
            <p:nvPr/>
          </p:nvSpPr>
          <p:spPr>
            <a:xfrm>
              <a:off x="4072889" y="1497329"/>
              <a:ext cx="571500" cy="356870"/>
            </a:xfrm>
            <a:custGeom>
              <a:avLst/>
              <a:gdLst/>
              <a:ahLst/>
              <a:cxnLst/>
              <a:rect l="l" t="t" r="r" b="b"/>
              <a:pathLst>
                <a:path w="571500" h="356869">
                  <a:moveTo>
                    <a:pt x="11175" y="89154"/>
                  </a:moveTo>
                  <a:lnTo>
                    <a:pt x="0" y="89154"/>
                  </a:lnTo>
                  <a:lnTo>
                    <a:pt x="0" y="267462"/>
                  </a:lnTo>
                  <a:lnTo>
                    <a:pt x="11175" y="267462"/>
                  </a:lnTo>
                  <a:lnTo>
                    <a:pt x="11175" y="89154"/>
                  </a:lnTo>
                  <a:close/>
                </a:path>
                <a:path w="571500" h="356869">
                  <a:moveTo>
                    <a:pt x="44576" y="89154"/>
                  </a:moveTo>
                  <a:lnTo>
                    <a:pt x="22225" y="89154"/>
                  </a:lnTo>
                  <a:lnTo>
                    <a:pt x="22225" y="267462"/>
                  </a:lnTo>
                  <a:lnTo>
                    <a:pt x="44576" y="267462"/>
                  </a:lnTo>
                  <a:lnTo>
                    <a:pt x="44576" y="89154"/>
                  </a:lnTo>
                  <a:close/>
                </a:path>
                <a:path w="571500" h="356869">
                  <a:moveTo>
                    <a:pt x="393192" y="0"/>
                  </a:moveTo>
                  <a:lnTo>
                    <a:pt x="393192" y="89154"/>
                  </a:lnTo>
                  <a:lnTo>
                    <a:pt x="55752" y="89154"/>
                  </a:lnTo>
                  <a:lnTo>
                    <a:pt x="55752" y="267462"/>
                  </a:lnTo>
                  <a:lnTo>
                    <a:pt x="393192" y="267462"/>
                  </a:lnTo>
                  <a:lnTo>
                    <a:pt x="393192" y="356616"/>
                  </a:lnTo>
                  <a:lnTo>
                    <a:pt x="571500" y="178308"/>
                  </a:lnTo>
                  <a:lnTo>
                    <a:pt x="393192" y="0"/>
                  </a:lnTo>
                  <a:close/>
                </a:path>
              </a:pathLst>
            </a:custGeom>
            <a:solidFill>
              <a:srgbClr val="5CD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72889" y="1497329"/>
              <a:ext cx="571500" cy="356870"/>
            </a:xfrm>
            <a:custGeom>
              <a:avLst/>
              <a:gdLst/>
              <a:ahLst/>
              <a:cxnLst/>
              <a:rect l="l" t="t" r="r" b="b"/>
              <a:pathLst>
                <a:path w="571500" h="356869">
                  <a:moveTo>
                    <a:pt x="0" y="89154"/>
                  </a:moveTo>
                  <a:lnTo>
                    <a:pt x="11175" y="89154"/>
                  </a:lnTo>
                  <a:lnTo>
                    <a:pt x="11175" y="267462"/>
                  </a:lnTo>
                  <a:lnTo>
                    <a:pt x="0" y="267462"/>
                  </a:lnTo>
                  <a:lnTo>
                    <a:pt x="0" y="89154"/>
                  </a:lnTo>
                  <a:close/>
                </a:path>
                <a:path w="571500" h="356869">
                  <a:moveTo>
                    <a:pt x="22225" y="89154"/>
                  </a:moveTo>
                  <a:lnTo>
                    <a:pt x="44576" y="89154"/>
                  </a:lnTo>
                  <a:lnTo>
                    <a:pt x="44576" y="267462"/>
                  </a:lnTo>
                  <a:lnTo>
                    <a:pt x="22225" y="267462"/>
                  </a:lnTo>
                  <a:lnTo>
                    <a:pt x="22225" y="89154"/>
                  </a:lnTo>
                  <a:close/>
                </a:path>
                <a:path w="571500" h="356869">
                  <a:moveTo>
                    <a:pt x="55752" y="89154"/>
                  </a:moveTo>
                  <a:lnTo>
                    <a:pt x="393192" y="89154"/>
                  </a:lnTo>
                  <a:lnTo>
                    <a:pt x="393192" y="0"/>
                  </a:lnTo>
                  <a:lnTo>
                    <a:pt x="571500" y="178308"/>
                  </a:lnTo>
                  <a:lnTo>
                    <a:pt x="393192" y="356616"/>
                  </a:lnTo>
                  <a:lnTo>
                    <a:pt x="393192" y="267462"/>
                  </a:lnTo>
                  <a:lnTo>
                    <a:pt x="55752" y="267462"/>
                  </a:lnTo>
                  <a:lnTo>
                    <a:pt x="55752" y="89154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129027" y="5502910"/>
            <a:ext cx="4956175" cy="1240790"/>
            <a:chOff x="665987" y="5029200"/>
            <a:chExt cx="4956175" cy="1240790"/>
          </a:xfrm>
        </p:grpSpPr>
        <p:sp>
          <p:nvSpPr>
            <p:cNvPr id="21" name="object 21"/>
            <p:cNvSpPr/>
            <p:nvPr/>
          </p:nvSpPr>
          <p:spPr>
            <a:xfrm>
              <a:off x="678941" y="5042153"/>
              <a:ext cx="4930140" cy="1214755"/>
            </a:xfrm>
            <a:custGeom>
              <a:avLst/>
              <a:gdLst/>
              <a:ahLst/>
              <a:cxnLst/>
              <a:rect l="l" t="t" r="r" b="b"/>
              <a:pathLst>
                <a:path w="4930140" h="1214754">
                  <a:moveTo>
                    <a:pt x="2465070" y="0"/>
                  </a:moveTo>
                  <a:lnTo>
                    <a:pt x="1643380" y="303657"/>
                  </a:lnTo>
                  <a:lnTo>
                    <a:pt x="0" y="303657"/>
                  </a:lnTo>
                  <a:lnTo>
                    <a:pt x="821689" y="607314"/>
                  </a:lnTo>
                  <a:lnTo>
                    <a:pt x="0" y="910971"/>
                  </a:lnTo>
                  <a:lnTo>
                    <a:pt x="1643380" y="910971"/>
                  </a:lnTo>
                  <a:lnTo>
                    <a:pt x="2465070" y="1214628"/>
                  </a:lnTo>
                  <a:lnTo>
                    <a:pt x="3286760" y="910971"/>
                  </a:lnTo>
                  <a:lnTo>
                    <a:pt x="4930140" y="910971"/>
                  </a:lnTo>
                  <a:lnTo>
                    <a:pt x="4108450" y="607314"/>
                  </a:lnTo>
                  <a:lnTo>
                    <a:pt x="4930140" y="303657"/>
                  </a:lnTo>
                  <a:lnTo>
                    <a:pt x="3286760" y="303657"/>
                  </a:lnTo>
                  <a:lnTo>
                    <a:pt x="246507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8941" y="5042153"/>
              <a:ext cx="4930140" cy="1214755"/>
            </a:xfrm>
            <a:custGeom>
              <a:avLst/>
              <a:gdLst/>
              <a:ahLst/>
              <a:cxnLst/>
              <a:rect l="l" t="t" r="r" b="b"/>
              <a:pathLst>
                <a:path w="4930140" h="1214754">
                  <a:moveTo>
                    <a:pt x="0" y="303657"/>
                  </a:moveTo>
                  <a:lnTo>
                    <a:pt x="1643380" y="303657"/>
                  </a:lnTo>
                  <a:lnTo>
                    <a:pt x="2465070" y="0"/>
                  </a:lnTo>
                  <a:lnTo>
                    <a:pt x="3286760" y="303657"/>
                  </a:lnTo>
                  <a:lnTo>
                    <a:pt x="4930140" y="303657"/>
                  </a:lnTo>
                  <a:lnTo>
                    <a:pt x="4108450" y="607314"/>
                  </a:lnTo>
                  <a:lnTo>
                    <a:pt x="4930140" y="910971"/>
                  </a:lnTo>
                  <a:lnTo>
                    <a:pt x="3286760" y="910971"/>
                  </a:lnTo>
                  <a:lnTo>
                    <a:pt x="2465070" y="1214628"/>
                  </a:lnTo>
                  <a:lnTo>
                    <a:pt x="1643380" y="910971"/>
                  </a:lnTo>
                  <a:lnTo>
                    <a:pt x="0" y="910971"/>
                  </a:lnTo>
                  <a:lnTo>
                    <a:pt x="821689" y="607314"/>
                  </a:lnTo>
                  <a:lnTo>
                    <a:pt x="0" y="30365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324860" y="5959297"/>
            <a:ext cx="2561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Utilização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Força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Elástica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2240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28344" y="1661160"/>
            <a:ext cx="8254365" cy="4910455"/>
            <a:chOff x="428244" y="1557527"/>
            <a:chExt cx="8254365" cy="49104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3628" y="1557527"/>
              <a:ext cx="4038600" cy="30449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29561" y="1588769"/>
              <a:ext cx="5786755" cy="1191895"/>
            </a:xfrm>
            <a:custGeom>
              <a:avLst/>
              <a:gdLst/>
              <a:ahLst/>
              <a:cxnLst/>
              <a:rect l="l" t="t" r="r" b="b"/>
              <a:pathLst>
                <a:path w="5786755" h="1191895">
                  <a:moveTo>
                    <a:pt x="0" y="198627"/>
                  </a:moveTo>
                  <a:lnTo>
                    <a:pt x="5244" y="153075"/>
                  </a:lnTo>
                  <a:lnTo>
                    <a:pt x="20183" y="111263"/>
                  </a:lnTo>
                  <a:lnTo>
                    <a:pt x="43627" y="74384"/>
                  </a:lnTo>
                  <a:lnTo>
                    <a:pt x="74384" y="43627"/>
                  </a:lnTo>
                  <a:lnTo>
                    <a:pt x="111263" y="20183"/>
                  </a:lnTo>
                  <a:lnTo>
                    <a:pt x="153075" y="5244"/>
                  </a:lnTo>
                  <a:lnTo>
                    <a:pt x="198627" y="0"/>
                  </a:lnTo>
                  <a:lnTo>
                    <a:pt x="5587999" y="0"/>
                  </a:lnTo>
                  <a:lnTo>
                    <a:pt x="5633552" y="5244"/>
                  </a:lnTo>
                  <a:lnTo>
                    <a:pt x="5675364" y="20183"/>
                  </a:lnTo>
                  <a:lnTo>
                    <a:pt x="5712243" y="43627"/>
                  </a:lnTo>
                  <a:lnTo>
                    <a:pt x="5743000" y="74384"/>
                  </a:lnTo>
                  <a:lnTo>
                    <a:pt x="5766444" y="111263"/>
                  </a:lnTo>
                  <a:lnTo>
                    <a:pt x="5781383" y="153075"/>
                  </a:lnTo>
                  <a:lnTo>
                    <a:pt x="5786628" y="198627"/>
                  </a:lnTo>
                  <a:lnTo>
                    <a:pt x="5786628" y="993139"/>
                  </a:lnTo>
                  <a:lnTo>
                    <a:pt x="5781383" y="1038692"/>
                  </a:lnTo>
                  <a:lnTo>
                    <a:pt x="5766444" y="1080504"/>
                  </a:lnTo>
                  <a:lnTo>
                    <a:pt x="5743000" y="1117383"/>
                  </a:lnTo>
                  <a:lnTo>
                    <a:pt x="5712243" y="1148140"/>
                  </a:lnTo>
                  <a:lnTo>
                    <a:pt x="5675364" y="1171584"/>
                  </a:lnTo>
                  <a:lnTo>
                    <a:pt x="5633552" y="1186523"/>
                  </a:lnTo>
                  <a:lnTo>
                    <a:pt x="5587999" y="1191767"/>
                  </a:lnTo>
                  <a:lnTo>
                    <a:pt x="198627" y="1191767"/>
                  </a:lnTo>
                  <a:lnTo>
                    <a:pt x="153075" y="1186523"/>
                  </a:lnTo>
                  <a:lnTo>
                    <a:pt x="111263" y="1171584"/>
                  </a:lnTo>
                  <a:lnTo>
                    <a:pt x="74384" y="1148140"/>
                  </a:lnTo>
                  <a:lnTo>
                    <a:pt x="43627" y="1117383"/>
                  </a:lnTo>
                  <a:lnTo>
                    <a:pt x="20183" y="1080504"/>
                  </a:lnTo>
                  <a:lnTo>
                    <a:pt x="5244" y="1038692"/>
                  </a:lnTo>
                  <a:lnTo>
                    <a:pt x="0" y="993139"/>
                  </a:lnTo>
                  <a:lnTo>
                    <a:pt x="0" y="198627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85615" y="3102863"/>
              <a:ext cx="4643755" cy="647700"/>
            </a:xfrm>
            <a:custGeom>
              <a:avLst/>
              <a:gdLst/>
              <a:ahLst/>
              <a:cxnLst/>
              <a:rect l="l" t="t" r="r" b="b"/>
              <a:pathLst>
                <a:path w="4643755" h="647700">
                  <a:moveTo>
                    <a:pt x="4535678" y="0"/>
                  </a:moveTo>
                  <a:lnTo>
                    <a:pt x="107950" y="0"/>
                  </a:lnTo>
                  <a:lnTo>
                    <a:pt x="65954" y="8491"/>
                  </a:lnTo>
                  <a:lnTo>
                    <a:pt x="31638" y="31638"/>
                  </a:lnTo>
                  <a:lnTo>
                    <a:pt x="8491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91" y="581745"/>
                  </a:lnTo>
                  <a:lnTo>
                    <a:pt x="31638" y="616061"/>
                  </a:lnTo>
                  <a:lnTo>
                    <a:pt x="65954" y="639208"/>
                  </a:lnTo>
                  <a:lnTo>
                    <a:pt x="107950" y="647700"/>
                  </a:lnTo>
                  <a:lnTo>
                    <a:pt x="4535678" y="647700"/>
                  </a:lnTo>
                  <a:lnTo>
                    <a:pt x="4577673" y="639208"/>
                  </a:lnTo>
                  <a:lnTo>
                    <a:pt x="4611989" y="616061"/>
                  </a:lnTo>
                  <a:lnTo>
                    <a:pt x="4635136" y="581745"/>
                  </a:lnTo>
                  <a:lnTo>
                    <a:pt x="4643628" y="539750"/>
                  </a:lnTo>
                  <a:lnTo>
                    <a:pt x="4643628" y="107950"/>
                  </a:lnTo>
                  <a:lnTo>
                    <a:pt x="4635136" y="65954"/>
                  </a:lnTo>
                  <a:lnTo>
                    <a:pt x="4611989" y="31638"/>
                  </a:lnTo>
                  <a:lnTo>
                    <a:pt x="4577673" y="8491"/>
                  </a:lnTo>
                  <a:lnTo>
                    <a:pt x="4535678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01517" y="2811017"/>
              <a:ext cx="715010" cy="792480"/>
            </a:xfrm>
            <a:custGeom>
              <a:avLst/>
              <a:gdLst/>
              <a:ahLst/>
              <a:cxnLst/>
              <a:rect l="l" t="t" r="r" b="b"/>
              <a:pathLst>
                <a:path w="715010" h="792479">
                  <a:moveTo>
                    <a:pt x="178688" y="0"/>
                  </a:moveTo>
                  <a:lnTo>
                    <a:pt x="0" y="0"/>
                  </a:lnTo>
                  <a:lnTo>
                    <a:pt x="0" y="703072"/>
                  </a:lnTo>
                  <a:lnTo>
                    <a:pt x="536067" y="703072"/>
                  </a:lnTo>
                  <a:lnTo>
                    <a:pt x="536067" y="792480"/>
                  </a:lnTo>
                  <a:lnTo>
                    <a:pt x="714756" y="613791"/>
                  </a:lnTo>
                  <a:lnTo>
                    <a:pt x="536067" y="435102"/>
                  </a:lnTo>
                  <a:lnTo>
                    <a:pt x="536067" y="524510"/>
                  </a:lnTo>
                  <a:lnTo>
                    <a:pt x="178688" y="524510"/>
                  </a:lnTo>
                  <a:lnTo>
                    <a:pt x="1786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01517" y="2811017"/>
              <a:ext cx="715010" cy="792480"/>
            </a:xfrm>
            <a:custGeom>
              <a:avLst/>
              <a:gdLst/>
              <a:ahLst/>
              <a:cxnLst/>
              <a:rect l="l" t="t" r="r" b="b"/>
              <a:pathLst>
                <a:path w="715010" h="792479">
                  <a:moveTo>
                    <a:pt x="178688" y="0"/>
                  </a:moveTo>
                  <a:lnTo>
                    <a:pt x="178688" y="524510"/>
                  </a:lnTo>
                  <a:lnTo>
                    <a:pt x="536067" y="524510"/>
                  </a:lnTo>
                  <a:lnTo>
                    <a:pt x="536067" y="435102"/>
                  </a:lnTo>
                  <a:lnTo>
                    <a:pt x="714756" y="613791"/>
                  </a:lnTo>
                  <a:lnTo>
                    <a:pt x="536067" y="792480"/>
                  </a:lnTo>
                  <a:lnTo>
                    <a:pt x="536067" y="703072"/>
                  </a:lnTo>
                  <a:lnTo>
                    <a:pt x="0" y="703072"/>
                  </a:lnTo>
                  <a:lnTo>
                    <a:pt x="0" y="0"/>
                  </a:lnTo>
                  <a:lnTo>
                    <a:pt x="178688" y="0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45146" y="2247137"/>
              <a:ext cx="784860" cy="779145"/>
            </a:xfrm>
            <a:custGeom>
              <a:avLst/>
              <a:gdLst/>
              <a:ahLst/>
              <a:cxnLst/>
              <a:rect l="l" t="t" r="r" b="b"/>
              <a:pathLst>
                <a:path w="784859" h="779144">
                  <a:moveTo>
                    <a:pt x="715645" y="0"/>
                  </a:moveTo>
                  <a:lnTo>
                    <a:pt x="0" y="0"/>
                  </a:lnTo>
                  <a:lnTo>
                    <a:pt x="0" y="194690"/>
                  </a:lnTo>
                  <a:lnTo>
                    <a:pt x="520953" y="194690"/>
                  </a:lnTo>
                  <a:lnTo>
                    <a:pt x="520953" y="584073"/>
                  </a:lnTo>
                  <a:lnTo>
                    <a:pt x="451611" y="584073"/>
                  </a:lnTo>
                  <a:lnTo>
                    <a:pt x="618235" y="778763"/>
                  </a:lnTo>
                  <a:lnTo>
                    <a:pt x="784859" y="584073"/>
                  </a:lnTo>
                  <a:lnTo>
                    <a:pt x="715645" y="584073"/>
                  </a:lnTo>
                  <a:lnTo>
                    <a:pt x="7156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45146" y="2247137"/>
              <a:ext cx="784860" cy="779145"/>
            </a:xfrm>
            <a:custGeom>
              <a:avLst/>
              <a:gdLst/>
              <a:ahLst/>
              <a:cxnLst/>
              <a:rect l="l" t="t" r="r" b="b"/>
              <a:pathLst>
                <a:path w="784859" h="779144">
                  <a:moveTo>
                    <a:pt x="0" y="194690"/>
                  </a:moveTo>
                  <a:lnTo>
                    <a:pt x="520953" y="194690"/>
                  </a:lnTo>
                  <a:lnTo>
                    <a:pt x="520953" y="584073"/>
                  </a:lnTo>
                  <a:lnTo>
                    <a:pt x="451611" y="584073"/>
                  </a:lnTo>
                  <a:lnTo>
                    <a:pt x="618235" y="778763"/>
                  </a:lnTo>
                  <a:lnTo>
                    <a:pt x="784859" y="584073"/>
                  </a:lnTo>
                  <a:lnTo>
                    <a:pt x="715645" y="584073"/>
                  </a:lnTo>
                  <a:lnTo>
                    <a:pt x="715645" y="0"/>
                  </a:lnTo>
                  <a:lnTo>
                    <a:pt x="0" y="0"/>
                  </a:lnTo>
                  <a:lnTo>
                    <a:pt x="0" y="19469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6311" y="4181855"/>
              <a:ext cx="2122932" cy="22860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244" y="3396995"/>
              <a:ext cx="2161032" cy="162001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3047" y="3971544"/>
              <a:ext cx="1944624" cy="2496312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/>
          </p:cNvSpPr>
          <p:nvPr/>
        </p:nvSpPr>
        <p:spPr>
          <a:xfrm>
            <a:off x="3827526" y="299721"/>
            <a:ext cx="30899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b="1" spc="-10" dirty="0" smtClean="0"/>
              <a:t>Lançamentos</a:t>
            </a:r>
            <a:endParaRPr lang="pt-PT" b="1" spc="-10" dirty="0"/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66087" y="5222748"/>
            <a:ext cx="2714243" cy="163525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021791" y="1107441"/>
            <a:ext cx="7947659" cy="2665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Lançamento</a:t>
            </a:r>
            <a:r>
              <a:rPr sz="1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propriamente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dito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marL="2214880" marR="1179830" indent="193040">
              <a:lnSpc>
                <a:spcPct val="100000"/>
              </a:lnSpc>
              <a:spcBef>
                <a:spcPts val="1345"/>
              </a:spcBef>
              <a:buChar char="•"/>
              <a:tabLst>
                <a:tab pos="2407920" algn="l"/>
              </a:tabLst>
            </a:pPr>
            <a:r>
              <a:rPr sz="1600" dirty="0">
                <a:latin typeface="Calibri"/>
                <a:cs typeface="Calibri"/>
              </a:rPr>
              <a:t>Há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uma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rotação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avanço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perna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anca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direitas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no </a:t>
            </a:r>
            <a:r>
              <a:rPr sz="1600" dirty="0">
                <a:latin typeface="Calibri"/>
                <a:cs typeface="Calibri"/>
              </a:rPr>
              <a:t>sentido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lançamento;</a:t>
            </a:r>
            <a:endParaRPr sz="1600">
              <a:latin typeface="Calibri"/>
              <a:cs typeface="Calibri"/>
            </a:endParaRPr>
          </a:p>
          <a:p>
            <a:pPr marL="2407920" indent="-193040">
              <a:lnSpc>
                <a:spcPct val="100000"/>
              </a:lnSpc>
              <a:buChar char="•"/>
              <a:tabLst>
                <a:tab pos="2407920" algn="l"/>
              </a:tabLst>
            </a:pPr>
            <a:r>
              <a:rPr sz="1600" spc="-10" dirty="0">
                <a:latin typeface="Calibri"/>
                <a:cs typeface="Calibri"/>
              </a:rPr>
              <a:t>Simultaneamente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existe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uma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acção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forte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(extensão)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de</a:t>
            </a:r>
            <a:endParaRPr sz="1600">
              <a:latin typeface="Calibri"/>
              <a:cs typeface="Calibri"/>
            </a:endParaRPr>
          </a:p>
          <a:p>
            <a:pPr marL="221488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Calibri"/>
                <a:cs typeface="Calibri"/>
              </a:rPr>
              <a:t>bloco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perna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esquerda;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Calibri"/>
              <a:cs typeface="Calibri"/>
            </a:endParaRPr>
          </a:p>
          <a:p>
            <a:pPr marL="3823335" algn="ct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O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lado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direito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empurra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contra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lado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esquerdo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do</a:t>
            </a:r>
            <a:endParaRPr sz="1600">
              <a:latin typeface="Calibri"/>
              <a:cs typeface="Calibri"/>
            </a:endParaRPr>
          </a:p>
          <a:p>
            <a:pPr marL="3825240" algn="ct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corpo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que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lhe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resiste.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3193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2308" y="2540507"/>
            <a:ext cx="4038600" cy="3044952"/>
          </a:xfrm>
          <a:prstGeom prst="rect">
            <a:avLst/>
          </a:prstGeom>
        </p:spPr>
      </p:pic>
      <p:sp>
        <p:nvSpPr>
          <p:cNvPr id="3" name="object 3"/>
          <p:cNvSpPr txBox="1">
            <a:spLocks/>
          </p:cNvSpPr>
          <p:nvPr/>
        </p:nvSpPr>
        <p:spPr>
          <a:xfrm>
            <a:off x="947419" y="1001982"/>
            <a:ext cx="8527008" cy="859770"/>
          </a:xfrm>
          <a:prstGeom prst="rect">
            <a:avLst/>
          </a:prstGeom>
        </p:spPr>
        <p:txBody>
          <a:bodyPr vert="horz" wrap="square" lIns="0" tIns="18089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61005">
              <a:lnSpc>
                <a:spcPct val="100000"/>
              </a:lnSpc>
              <a:spcBef>
                <a:spcPts val="100"/>
              </a:spcBef>
            </a:pPr>
            <a:r>
              <a:rPr lang="pt-PT" b="1" spc="-10" dirty="0" smtClean="0"/>
              <a:t>Lançamentos</a:t>
            </a:r>
            <a:endParaRPr lang="pt-PT" b="1"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947419" y="2765805"/>
            <a:ext cx="8514715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Outros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aspectos</a:t>
            </a:r>
            <a:r>
              <a:rPr sz="16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ter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em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conta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em</a:t>
            </a:r>
            <a:r>
              <a:rPr sz="16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todos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os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lançamentos: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469900" marR="5080" indent="147320">
              <a:lnSpc>
                <a:spcPct val="150000"/>
              </a:lnSpc>
              <a:buChar char="•"/>
              <a:tabLst>
                <a:tab pos="617220" algn="l"/>
              </a:tabLst>
            </a:pPr>
            <a:r>
              <a:rPr sz="1600" dirty="0">
                <a:latin typeface="Calibri"/>
                <a:cs typeface="Calibri"/>
              </a:rPr>
              <a:t>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atleta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não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deve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perder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contacto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pés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solo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antes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engenho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sair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mãos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pois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só </a:t>
            </a:r>
            <a:r>
              <a:rPr sz="1600" dirty="0">
                <a:latin typeface="Calibri"/>
                <a:cs typeface="Calibri"/>
              </a:rPr>
              <a:t>assim</a:t>
            </a:r>
            <a:r>
              <a:rPr sz="1600" spc="2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consegue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aplicar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energia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sistema;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Char char="•"/>
            </a:pPr>
            <a:endParaRPr sz="2350">
              <a:latin typeface="Calibri"/>
              <a:cs typeface="Calibri"/>
            </a:endParaRPr>
          </a:p>
          <a:p>
            <a:pPr marL="469900" marR="124460" indent="147320">
              <a:lnSpc>
                <a:spcPct val="150100"/>
              </a:lnSpc>
              <a:spcBef>
                <a:spcPts val="5"/>
              </a:spcBef>
              <a:buChar char="•"/>
              <a:tabLst>
                <a:tab pos="617220" algn="l"/>
              </a:tabLst>
            </a:pPr>
            <a:r>
              <a:rPr sz="1600" dirty="0">
                <a:latin typeface="Calibri"/>
                <a:cs typeface="Calibri"/>
              </a:rPr>
              <a:t>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ritmo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lançamentos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deve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lento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para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rápido.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principiantes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têm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uma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tendência </a:t>
            </a:r>
            <a:r>
              <a:rPr sz="1600" dirty="0">
                <a:latin typeface="Calibri"/>
                <a:cs typeface="Calibri"/>
              </a:rPr>
              <a:t>normal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para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começar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demasiado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rápido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que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deve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controlada.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1724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787399" y="704802"/>
            <a:ext cx="8527008" cy="1172845"/>
          </a:xfrm>
          <a:prstGeom prst="rect">
            <a:avLst/>
          </a:prstGeom>
        </p:spPr>
        <p:txBody>
          <a:bodyPr vert="horz" wrap="square" lIns="0" tIns="456231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94429">
              <a:lnSpc>
                <a:spcPct val="100000"/>
              </a:lnSpc>
              <a:spcBef>
                <a:spcPts val="105"/>
              </a:spcBef>
            </a:pPr>
            <a:r>
              <a:rPr lang="pt-PT" b="1" spc="-10" dirty="0" smtClean="0"/>
              <a:t>Apoios</a:t>
            </a:r>
            <a:endParaRPr lang="pt-PT" b="1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611579" y="6294221"/>
            <a:ext cx="4472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“É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preciso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ter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pés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chão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para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aplicar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Força”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6262" y="5504815"/>
            <a:ext cx="17653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Lançamento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do</a:t>
            </a:r>
            <a:r>
              <a:rPr sz="1600" b="1" spc="-20" dirty="0">
                <a:latin typeface="Calibri"/>
                <a:cs typeface="Calibri"/>
              </a:rPr>
              <a:t> Peso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17283" y="5504815"/>
            <a:ext cx="16097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Arremesso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Bola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3271" y="2894076"/>
            <a:ext cx="3892296" cy="25892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6192" y="2894076"/>
            <a:ext cx="3892296" cy="258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46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3490721" y="644779"/>
            <a:ext cx="38068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PT" b="1" dirty="0" smtClean="0"/>
              <a:t>Ação</a:t>
            </a:r>
            <a:r>
              <a:rPr lang="pt-PT" b="1" spc="-60" dirty="0" smtClean="0"/>
              <a:t> </a:t>
            </a:r>
            <a:r>
              <a:rPr lang="pt-PT" b="1" spc="-10" dirty="0" smtClean="0"/>
              <a:t>Propulsora</a:t>
            </a:r>
            <a:endParaRPr lang="pt-PT" b="1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287881" y="5791301"/>
            <a:ext cx="55930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“O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lançamento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realiza-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utilizando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todo</a:t>
            </a:r>
            <a:r>
              <a:rPr sz="1800" b="1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corpo,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que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forma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coordenada,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trabalha</a:t>
            </a:r>
            <a:r>
              <a:rPr sz="18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em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sequência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trem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inferior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para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superior”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0562" y="5001895"/>
            <a:ext cx="17653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Lançamento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do</a:t>
            </a:r>
            <a:r>
              <a:rPr sz="1600" b="1" spc="-20" dirty="0">
                <a:latin typeface="Calibri"/>
                <a:cs typeface="Calibri"/>
              </a:rPr>
              <a:t> Peso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94424" y="5001895"/>
            <a:ext cx="188213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Lançamento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do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Dardo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575" y="2391156"/>
            <a:ext cx="3892296" cy="25892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60492" y="2401824"/>
            <a:ext cx="3892296" cy="258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51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7968" y="2106167"/>
            <a:ext cx="4038600" cy="3044952"/>
          </a:xfrm>
          <a:prstGeom prst="rect">
            <a:avLst/>
          </a:prstGeom>
        </p:spPr>
      </p:pic>
      <p:sp>
        <p:nvSpPr>
          <p:cNvPr id="3" name="object 3"/>
          <p:cNvSpPr txBox="1">
            <a:spLocks/>
          </p:cNvSpPr>
          <p:nvPr/>
        </p:nvSpPr>
        <p:spPr>
          <a:xfrm>
            <a:off x="513079" y="567642"/>
            <a:ext cx="8527008" cy="1172845"/>
          </a:xfrm>
          <a:prstGeom prst="rect">
            <a:avLst/>
          </a:prstGeom>
        </p:spPr>
        <p:txBody>
          <a:bodyPr vert="horz" wrap="square" lIns="0" tIns="18089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61005">
              <a:lnSpc>
                <a:spcPct val="100000"/>
              </a:lnSpc>
              <a:spcBef>
                <a:spcPts val="100"/>
              </a:spcBef>
            </a:pPr>
            <a:r>
              <a:rPr lang="pt-PT" spc="-10" smtClean="0"/>
              <a:t>Lançamentos</a:t>
            </a:r>
            <a:endParaRPr lang="pt-PT"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656031" y="1891411"/>
            <a:ext cx="47777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distância</a:t>
            </a:r>
            <a:r>
              <a:rPr sz="16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do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lançamento</a:t>
            </a:r>
            <a:r>
              <a:rPr sz="1600" spc="2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é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sobretudo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determinada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por: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3231" y="2622931"/>
            <a:ext cx="186943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9539" indent="-116839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29539" algn="l"/>
              </a:tabLst>
            </a:pPr>
            <a:r>
              <a:rPr sz="160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Velocidade</a:t>
            </a:r>
            <a:r>
              <a:rPr sz="1600" b="1" u="sng" spc="-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de</a:t>
            </a:r>
            <a:r>
              <a:rPr sz="1600" b="1" u="sng" spc="-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saída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;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3231" y="4087749"/>
            <a:ext cx="3917950" cy="2218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9539" indent="-116839">
              <a:lnSpc>
                <a:spcPts val="1914"/>
              </a:lnSpc>
              <a:spcBef>
                <a:spcPts val="95"/>
              </a:spcBef>
              <a:buFont typeface="Arial"/>
              <a:buChar char="•"/>
              <a:tabLst>
                <a:tab pos="129539" algn="l"/>
              </a:tabLst>
            </a:pP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Ângulo</a:t>
            </a:r>
            <a:r>
              <a:rPr sz="1600" b="1" u="sng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de</a:t>
            </a:r>
            <a:r>
              <a:rPr sz="1600" b="1" u="sng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saída</a:t>
            </a:r>
            <a:r>
              <a:rPr sz="1600" b="1" u="sng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1600" spc="-25" dirty="0">
                <a:solidFill>
                  <a:srgbClr val="001F5F"/>
                </a:solidFill>
                <a:latin typeface="Symbol"/>
                <a:cs typeface="Symbol"/>
              </a:rPr>
              <a:t>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  <a:p>
            <a:pPr marL="577850" lvl="1" indent="-107950">
              <a:lnSpc>
                <a:spcPts val="1914"/>
              </a:lnSpc>
              <a:buChar char="-"/>
              <a:tabLst>
                <a:tab pos="577850" algn="l"/>
              </a:tabLst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Ângulos</a:t>
            </a:r>
            <a:r>
              <a:rPr sz="16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ideais:</a:t>
            </a:r>
            <a:endParaRPr sz="1600">
              <a:latin typeface="Calibri"/>
              <a:cs typeface="Calibri"/>
            </a:endParaRPr>
          </a:p>
          <a:p>
            <a:pPr marL="1035050" lvl="2" indent="-107950">
              <a:lnSpc>
                <a:spcPct val="100000"/>
              </a:lnSpc>
              <a:buChar char="-"/>
              <a:tabLst>
                <a:tab pos="1035050" algn="l"/>
              </a:tabLst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Peso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41º</a:t>
            </a:r>
            <a:endParaRPr sz="1600">
              <a:latin typeface="Calibri"/>
              <a:cs typeface="Calibri"/>
            </a:endParaRPr>
          </a:p>
          <a:p>
            <a:pPr marL="1035050" lvl="2" indent="-107950">
              <a:lnSpc>
                <a:spcPct val="100000"/>
              </a:lnSpc>
              <a:buChar char="-"/>
              <a:tabLst>
                <a:tab pos="1035050" algn="l"/>
              </a:tabLst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Disco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35º</a:t>
            </a:r>
            <a:endParaRPr sz="1600">
              <a:latin typeface="Calibri"/>
              <a:cs typeface="Calibri"/>
            </a:endParaRPr>
          </a:p>
          <a:p>
            <a:pPr marL="1035050" lvl="2" indent="-107950">
              <a:lnSpc>
                <a:spcPct val="100000"/>
              </a:lnSpc>
              <a:buChar char="-"/>
              <a:tabLst>
                <a:tab pos="1035050" algn="l"/>
              </a:tabLst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Dardo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36º</a:t>
            </a:r>
            <a:endParaRPr sz="1600">
              <a:latin typeface="Calibri"/>
              <a:cs typeface="Calibri"/>
            </a:endParaRPr>
          </a:p>
          <a:p>
            <a:pPr marL="1035050" lvl="2" indent="-107950">
              <a:lnSpc>
                <a:spcPct val="100000"/>
              </a:lnSpc>
              <a:buChar char="-"/>
              <a:tabLst>
                <a:tab pos="1035050" algn="l"/>
              </a:tabLst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Martelo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42º</a:t>
            </a:r>
            <a:endParaRPr sz="16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buClr>
                <a:srgbClr val="001F5F"/>
              </a:buClr>
              <a:buFont typeface="Calibri"/>
              <a:buChar char="-"/>
            </a:pPr>
            <a:endParaRPr sz="16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buClr>
                <a:srgbClr val="001F5F"/>
              </a:buClr>
              <a:buFont typeface="Calibri"/>
              <a:buChar char="-"/>
            </a:pPr>
            <a:endParaRPr sz="1550">
              <a:latin typeface="Calibri"/>
              <a:cs typeface="Calibri"/>
            </a:endParaRPr>
          </a:p>
          <a:p>
            <a:pPr marL="129539" indent="-116839">
              <a:lnSpc>
                <a:spcPct val="100000"/>
              </a:lnSpc>
              <a:buFont typeface="Arial"/>
              <a:buChar char="•"/>
              <a:tabLst>
                <a:tab pos="129539" algn="l"/>
              </a:tabLst>
            </a:pP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Altura</a:t>
            </a:r>
            <a:r>
              <a:rPr sz="1600" b="1" u="sng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de</a:t>
            </a:r>
            <a:r>
              <a:rPr sz="1600" b="1" u="sng" spc="-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saída</a:t>
            </a:r>
            <a:r>
              <a:rPr sz="1600" b="1" u="sng" spc="-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(depende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da</a:t>
            </a:r>
            <a:r>
              <a:rPr sz="16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altura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do</a:t>
            </a:r>
            <a:r>
              <a:rPr sz="16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atleta);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934455" y="2037587"/>
            <a:ext cx="3656329" cy="3869690"/>
            <a:chOff x="5500115" y="1488947"/>
            <a:chExt cx="3656329" cy="386969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0115" y="2252471"/>
              <a:ext cx="2072639" cy="310591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358633" y="2571750"/>
              <a:ext cx="1786255" cy="1905"/>
            </a:xfrm>
            <a:custGeom>
              <a:avLst/>
              <a:gdLst/>
              <a:ahLst/>
              <a:cxnLst/>
              <a:rect l="l" t="t" r="r" b="b"/>
              <a:pathLst>
                <a:path w="1786254" h="1905">
                  <a:moveTo>
                    <a:pt x="0" y="0"/>
                  </a:moveTo>
                  <a:lnTo>
                    <a:pt x="1786001" y="1650"/>
                  </a:lnTo>
                </a:path>
              </a:pathLst>
            </a:custGeom>
            <a:ln w="228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58633" y="1500377"/>
              <a:ext cx="1500505" cy="1071880"/>
            </a:xfrm>
            <a:custGeom>
              <a:avLst/>
              <a:gdLst/>
              <a:ahLst/>
              <a:cxnLst/>
              <a:rect l="l" t="t" r="r" b="b"/>
              <a:pathLst>
                <a:path w="1500504" h="1071880">
                  <a:moveTo>
                    <a:pt x="0" y="1071626"/>
                  </a:moveTo>
                  <a:lnTo>
                    <a:pt x="1500251" y="0"/>
                  </a:lnTo>
                </a:path>
              </a:pathLst>
            </a:custGeom>
            <a:ln w="228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729853" y="2303475"/>
            <a:ext cx="3784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Symbol"/>
                <a:cs typeface="Symbol"/>
              </a:rPr>
              <a:t></a:t>
            </a:r>
            <a:endParaRPr sz="4400">
              <a:latin typeface="Symbol"/>
              <a:cs typeface="Symbo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34429" y="3193415"/>
            <a:ext cx="145415" cy="2500630"/>
          </a:xfrm>
          <a:custGeom>
            <a:avLst/>
            <a:gdLst/>
            <a:ahLst/>
            <a:cxnLst/>
            <a:rect l="l" t="t" r="r" b="b"/>
            <a:pathLst>
              <a:path w="145415" h="2500629">
                <a:moveTo>
                  <a:pt x="13773" y="2356844"/>
                </a:moveTo>
                <a:lnTo>
                  <a:pt x="7768" y="2358898"/>
                </a:lnTo>
                <a:lnTo>
                  <a:pt x="3036" y="2363114"/>
                </a:lnTo>
                <a:lnTo>
                  <a:pt x="386" y="2368629"/>
                </a:lnTo>
                <a:lnTo>
                  <a:pt x="0" y="2374739"/>
                </a:lnTo>
                <a:lnTo>
                  <a:pt x="2053" y="2380742"/>
                </a:lnTo>
                <a:lnTo>
                  <a:pt x="71776" y="2500503"/>
                </a:lnTo>
                <a:lnTo>
                  <a:pt x="90314" y="2468753"/>
                </a:lnTo>
                <a:lnTo>
                  <a:pt x="55774" y="2468753"/>
                </a:lnTo>
                <a:lnTo>
                  <a:pt x="55811" y="2409468"/>
                </a:lnTo>
                <a:lnTo>
                  <a:pt x="29739" y="2364613"/>
                </a:lnTo>
                <a:lnTo>
                  <a:pt x="25449" y="2359880"/>
                </a:lnTo>
                <a:lnTo>
                  <a:pt x="19897" y="2357231"/>
                </a:lnTo>
                <a:lnTo>
                  <a:pt x="13773" y="2356844"/>
                </a:lnTo>
                <a:close/>
              </a:path>
              <a:path w="145415" h="2500629">
                <a:moveTo>
                  <a:pt x="55811" y="2409468"/>
                </a:moveTo>
                <a:lnTo>
                  <a:pt x="55774" y="2468753"/>
                </a:lnTo>
                <a:lnTo>
                  <a:pt x="87778" y="2468753"/>
                </a:lnTo>
                <a:lnTo>
                  <a:pt x="87783" y="2460752"/>
                </a:lnTo>
                <a:lnTo>
                  <a:pt x="57933" y="2460752"/>
                </a:lnTo>
                <a:lnTo>
                  <a:pt x="71817" y="2437005"/>
                </a:lnTo>
                <a:lnTo>
                  <a:pt x="55811" y="2409468"/>
                </a:lnTo>
                <a:close/>
              </a:path>
              <a:path w="145415" h="2500629">
                <a:moveTo>
                  <a:pt x="129909" y="2356971"/>
                </a:moveTo>
                <a:lnTo>
                  <a:pt x="87815" y="2409641"/>
                </a:lnTo>
                <a:lnTo>
                  <a:pt x="87778" y="2468753"/>
                </a:lnTo>
                <a:lnTo>
                  <a:pt x="90314" y="2468753"/>
                </a:lnTo>
                <a:lnTo>
                  <a:pt x="141626" y="2380869"/>
                </a:lnTo>
                <a:lnTo>
                  <a:pt x="143734" y="2374866"/>
                </a:lnTo>
                <a:lnTo>
                  <a:pt x="143341" y="2368756"/>
                </a:lnTo>
                <a:lnTo>
                  <a:pt x="140662" y="2363241"/>
                </a:lnTo>
                <a:lnTo>
                  <a:pt x="135911" y="2359025"/>
                </a:lnTo>
                <a:lnTo>
                  <a:pt x="129909" y="2356971"/>
                </a:lnTo>
                <a:close/>
              </a:path>
              <a:path w="145415" h="2500629">
                <a:moveTo>
                  <a:pt x="71817" y="2437005"/>
                </a:moveTo>
                <a:lnTo>
                  <a:pt x="57933" y="2460752"/>
                </a:lnTo>
                <a:lnTo>
                  <a:pt x="85619" y="2460752"/>
                </a:lnTo>
                <a:lnTo>
                  <a:pt x="71817" y="2437005"/>
                </a:lnTo>
                <a:close/>
              </a:path>
              <a:path w="145415" h="2500629">
                <a:moveTo>
                  <a:pt x="87815" y="2409641"/>
                </a:moveTo>
                <a:lnTo>
                  <a:pt x="71817" y="2437005"/>
                </a:lnTo>
                <a:lnTo>
                  <a:pt x="85619" y="2460752"/>
                </a:lnTo>
                <a:lnTo>
                  <a:pt x="87783" y="2460752"/>
                </a:lnTo>
                <a:lnTo>
                  <a:pt x="87815" y="2409641"/>
                </a:lnTo>
                <a:close/>
              </a:path>
              <a:path w="145415" h="2500629">
                <a:moveTo>
                  <a:pt x="73300" y="63608"/>
                </a:moveTo>
                <a:lnTo>
                  <a:pt x="57335" y="90977"/>
                </a:lnTo>
                <a:lnTo>
                  <a:pt x="57228" y="143765"/>
                </a:lnTo>
                <a:lnTo>
                  <a:pt x="55844" y="2356844"/>
                </a:lnTo>
                <a:lnTo>
                  <a:pt x="55912" y="2409641"/>
                </a:lnTo>
                <a:lnTo>
                  <a:pt x="71817" y="2437005"/>
                </a:lnTo>
                <a:lnTo>
                  <a:pt x="87815" y="2409641"/>
                </a:lnTo>
                <a:lnTo>
                  <a:pt x="89265" y="90977"/>
                </a:lnTo>
                <a:lnTo>
                  <a:pt x="73300" y="63608"/>
                </a:lnTo>
                <a:close/>
              </a:path>
              <a:path w="145415" h="2500629">
                <a:moveTo>
                  <a:pt x="91912" y="31750"/>
                </a:moveTo>
                <a:lnTo>
                  <a:pt x="57298" y="31750"/>
                </a:lnTo>
                <a:lnTo>
                  <a:pt x="89302" y="31876"/>
                </a:lnTo>
                <a:lnTo>
                  <a:pt x="89339" y="91104"/>
                </a:lnTo>
                <a:lnTo>
                  <a:pt x="115464" y="135889"/>
                </a:lnTo>
                <a:lnTo>
                  <a:pt x="119681" y="140642"/>
                </a:lnTo>
                <a:lnTo>
                  <a:pt x="125196" y="143335"/>
                </a:lnTo>
                <a:lnTo>
                  <a:pt x="131306" y="143765"/>
                </a:lnTo>
                <a:lnTo>
                  <a:pt x="137308" y="141732"/>
                </a:lnTo>
                <a:lnTo>
                  <a:pt x="142061" y="137495"/>
                </a:lnTo>
                <a:lnTo>
                  <a:pt x="144754" y="131937"/>
                </a:lnTo>
                <a:lnTo>
                  <a:pt x="145178" y="125763"/>
                </a:lnTo>
                <a:lnTo>
                  <a:pt x="143150" y="119761"/>
                </a:lnTo>
                <a:lnTo>
                  <a:pt x="91912" y="31750"/>
                </a:lnTo>
                <a:close/>
              </a:path>
              <a:path w="145415" h="2500629">
                <a:moveTo>
                  <a:pt x="73427" y="0"/>
                </a:moveTo>
                <a:lnTo>
                  <a:pt x="3450" y="119761"/>
                </a:lnTo>
                <a:lnTo>
                  <a:pt x="1398" y="125783"/>
                </a:lnTo>
                <a:lnTo>
                  <a:pt x="1783" y="131873"/>
                </a:lnTo>
                <a:lnTo>
                  <a:pt x="4433" y="137388"/>
                </a:lnTo>
                <a:lnTo>
                  <a:pt x="9165" y="141604"/>
                </a:lnTo>
                <a:lnTo>
                  <a:pt x="15188" y="143658"/>
                </a:lnTo>
                <a:lnTo>
                  <a:pt x="21341" y="143271"/>
                </a:lnTo>
                <a:lnTo>
                  <a:pt x="26900" y="140622"/>
                </a:lnTo>
                <a:lnTo>
                  <a:pt x="31136" y="135889"/>
                </a:lnTo>
                <a:lnTo>
                  <a:pt x="57261" y="91104"/>
                </a:lnTo>
                <a:lnTo>
                  <a:pt x="57298" y="31750"/>
                </a:lnTo>
                <a:lnTo>
                  <a:pt x="91912" y="31750"/>
                </a:lnTo>
                <a:lnTo>
                  <a:pt x="73427" y="0"/>
                </a:lnTo>
                <a:close/>
              </a:path>
              <a:path w="145415" h="2500629">
                <a:moveTo>
                  <a:pt x="57298" y="31750"/>
                </a:moveTo>
                <a:lnTo>
                  <a:pt x="57261" y="91104"/>
                </a:lnTo>
                <a:lnTo>
                  <a:pt x="73300" y="63608"/>
                </a:lnTo>
                <a:lnTo>
                  <a:pt x="59457" y="39877"/>
                </a:lnTo>
                <a:lnTo>
                  <a:pt x="89297" y="39877"/>
                </a:lnTo>
                <a:lnTo>
                  <a:pt x="89302" y="31876"/>
                </a:lnTo>
                <a:lnTo>
                  <a:pt x="57298" y="31750"/>
                </a:lnTo>
                <a:close/>
              </a:path>
              <a:path w="145415" h="2500629">
                <a:moveTo>
                  <a:pt x="89297" y="39877"/>
                </a:moveTo>
                <a:lnTo>
                  <a:pt x="87143" y="39877"/>
                </a:lnTo>
                <a:lnTo>
                  <a:pt x="73300" y="63608"/>
                </a:lnTo>
                <a:lnTo>
                  <a:pt x="89265" y="90977"/>
                </a:lnTo>
                <a:lnTo>
                  <a:pt x="89297" y="39877"/>
                </a:lnTo>
                <a:close/>
              </a:path>
              <a:path w="145415" h="2500629">
                <a:moveTo>
                  <a:pt x="87143" y="39877"/>
                </a:moveTo>
                <a:lnTo>
                  <a:pt x="59457" y="39877"/>
                </a:lnTo>
                <a:lnTo>
                  <a:pt x="73300" y="63608"/>
                </a:lnTo>
                <a:lnTo>
                  <a:pt x="87143" y="3987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0815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3598926" y="758697"/>
            <a:ext cx="30899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b="1" spc="-10" dirty="0" smtClean="0"/>
              <a:t>Lançamentos</a:t>
            </a:r>
            <a:endParaRPr lang="pt-PT" b="1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650239" y="1290024"/>
            <a:ext cx="8518525" cy="4806315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215"/>
              </a:spcBef>
            </a:pP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Como</a:t>
            </a:r>
            <a:r>
              <a:rPr sz="2000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Abordar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os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 Lançamentos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800" dirty="0">
                <a:latin typeface="Calibri"/>
                <a:cs typeface="Calibri"/>
              </a:rPr>
              <a:t>Outros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Aspectos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importantes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ensino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treino</a:t>
            </a:r>
            <a:endParaRPr sz="1800">
              <a:latin typeface="Calibri"/>
              <a:cs typeface="Calibri"/>
            </a:endParaRPr>
          </a:p>
          <a:p>
            <a:pPr marL="655320">
              <a:lnSpc>
                <a:spcPct val="100000"/>
              </a:lnSpc>
              <a:spcBef>
                <a:spcPts val="1330"/>
              </a:spcBef>
            </a:pPr>
            <a:r>
              <a:rPr sz="1500" spc="-10" dirty="0">
                <a:latin typeface="Calibri"/>
                <a:cs typeface="Calibri"/>
              </a:rPr>
              <a:t>Ensino: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007744" indent="-79375">
              <a:lnSpc>
                <a:spcPct val="100000"/>
              </a:lnSpc>
              <a:buSzPct val="93333"/>
              <a:buFont typeface="Arial"/>
              <a:buChar char="•"/>
              <a:tabLst>
                <a:tab pos="1007744" algn="l"/>
              </a:tabLst>
            </a:pPr>
            <a:r>
              <a:rPr sz="1500" b="1" dirty="0">
                <a:latin typeface="Calibri"/>
                <a:cs typeface="Calibri"/>
              </a:rPr>
              <a:t>Ritmo</a:t>
            </a:r>
            <a:r>
              <a:rPr sz="1500" b="1" spc="-1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lento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a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iniciar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lançamento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e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mais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rápido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a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terminar;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450">
              <a:latin typeface="Calibri"/>
              <a:cs typeface="Calibri"/>
            </a:endParaRPr>
          </a:p>
          <a:p>
            <a:pPr marL="1007744" indent="-79375">
              <a:lnSpc>
                <a:spcPct val="100000"/>
              </a:lnSpc>
              <a:buSzPct val="93333"/>
              <a:buFont typeface="Arial"/>
              <a:buChar char="•"/>
              <a:tabLst>
                <a:tab pos="1007744" algn="l"/>
              </a:tabLst>
            </a:pPr>
            <a:r>
              <a:rPr sz="1500" b="1" dirty="0">
                <a:latin typeface="Calibri"/>
                <a:cs typeface="Calibri"/>
              </a:rPr>
              <a:t>Começar</a:t>
            </a:r>
            <a:r>
              <a:rPr sz="1500" b="1" spc="-10" dirty="0">
                <a:latin typeface="Calibri"/>
                <a:cs typeface="Calibri"/>
              </a:rPr>
              <a:t> descontraído </a:t>
            </a:r>
            <a:r>
              <a:rPr sz="1500" spc="-10" dirty="0">
                <a:latin typeface="Calibri"/>
                <a:cs typeface="Calibri"/>
              </a:rPr>
              <a:t>(relaxado)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e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acabar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forte</a:t>
            </a:r>
            <a:r>
              <a:rPr sz="1500" b="1" spc="1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e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agressivo.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450">
              <a:latin typeface="Calibri"/>
              <a:cs typeface="Calibri"/>
            </a:endParaRPr>
          </a:p>
          <a:p>
            <a:pPr marL="1007744" indent="-79375">
              <a:lnSpc>
                <a:spcPct val="100000"/>
              </a:lnSpc>
              <a:buSzPct val="93333"/>
              <a:buFont typeface="Arial"/>
              <a:buChar char="•"/>
              <a:tabLst>
                <a:tab pos="1007744" algn="l"/>
              </a:tabLst>
            </a:pPr>
            <a:r>
              <a:rPr sz="1500" b="1" dirty="0">
                <a:latin typeface="Calibri"/>
                <a:cs typeface="Calibri"/>
              </a:rPr>
              <a:t>Posição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de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Força </a:t>
            </a:r>
            <a:r>
              <a:rPr sz="1500" spc="-10" dirty="0">
                <a:latin typeface="Calibri"/>
                <a:cs typeface="Calibri"/>
              </a:rPr>
              <a:t>correctamente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definida.</a:t>
            </a:r>
            <a:endParaRPr sz="1500">
              <a:latin typeface="Calibri"/>
              <a:cs typeface="Calibri"/>
            </a:endParaRPr>
          </a:p>
          <a:p>
            <a:pPr marL="512445" marR="2070100" indent="494665">
              <a:lnSpc>
                <a:spcPct val="179600"/>
              </a:lnSpc>
              <a:spcBef>
                <a:spcPts val="370"/>
              </a:spcBef>
              <a:buSzPct val="93333"/>
              <a:buFont typeface="Arial"/>
              <a:buChar char="•"/>
              <a:tabLst>
                <a:tab pos="1007110" algn="l"/>
              </a:tabLst>
            </a:pPr>
            <a:r>
              <a:rPr sz="1500" b="1" dirty="0">
                <a:latin typeface="Calibri"/>
                <a:cs typeface="Calibri"/>
              </a:rPr>
              <a:t>Extensão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completa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da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perna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esquerda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na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fase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do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lançamento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(bloco). Abordagem:</a:t>
            </a:r>
            <a:endParaRPr sz="1500">
              <a:latin typeface="Calibri"/>
              <a:cs typeface="Calibri"/>
            </a:endParaRPr>
          </a:p>
          <a:p>
            <a:pPr marL="941069" marR="5080" indent="138430">
              <a:lnSpc>
                <a:spcPct val="150000"/>
              </a:lnSpc>
              <a:spcBef>
                <a:spcPts val="585"/>
              </a:spcBef>
              <a:buChar char="•"/>
              <a:tabLst>
                <a:tab pos="1079500" algn="l"/>
              </a:tabLst>
            </a:pPr>
            <a:r>
              <a:rPr sz="1500" dirty="0">
                <a:latin typeface="Calibri"/>
                <a:cs typeface="Calibri"/>
              </a:rPr>
              <a:t>É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importante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que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professor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alunos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tenham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uma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ideia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clara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do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que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se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realiza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na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aula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como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se </a:t>
            </a:r>
            <a:r>
              <a:rPr sz="1500" spc="-10" dirty="0">
                <a:latin typeface="Calibri"/>
                <a:cs typeface="Calibri"/>
              </a:rPr>
              <a:t>realiza;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250">
              <a:latin typeface="Calibri"/>
              <a:cs typeface="Calibri"/>
            </a:endParaRPr>
          </a:p>
          <a:p>
            <a:pPr marL="1036319" indent="-107314">
              <a:lnSpc>
                <a:spcPct val="100000"/>
              </a:lnSpc>
              <a:buSzPct val="93333"/>
              <a:buChar char="•"/>
              <a:tabLst>
                <a:tab pos="1036319" algn="l"/>
              </a:tabLst>
            </a:pPr>
            <a:r>
              <a:rPr sz="1500" dirty="0">
                <a:latin typeface="Calibri"/>
                <a:cs typeface="Calibri"/>
              </a:rPr>
              <a:t>Utilizar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uma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grande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variedade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de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exercícios</a:t>
            </a:r>
            <a:r>
              <a:rPr sz="1500" spc="-10" dirty="0">
                <a:latin typeface="Calibri"/>
                <a:cs typeface="Calibri"/>
              </a:rPr>
              <a:t>,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engenhos,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situações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lançamentos.</a:t>
            </a:r>
            <a:endParaRPr sz="15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0073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42644" y="2106167"/>
            <a:ext cx="8295640" cy="4102735"/>
            <a:chOff x="428244" y="1557527"/>
            <a:chExt cx="8295640" cy="41027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3628" y="1557527"/>
              <a:ext cx="4038600" cy="30449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244" y="2775203"/>
              <a:ext cx="8295132" cy="28849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429505" y="1803653"/>
              <a:ext cx="1929764" cy="340360"/>
            </a:xfrm>
            <a:custGeom>
              <a:avLst/>
              <a:gdLst/>
              <a:ahLst/>
              <a:cxnLst/>
              <a:rect l="l" t="t" r="r" b="b"/>
              <a:pathLst>
                <a:path w="1929764" h="340360">
                  <a:moveTo>
                    <a:pt x="1872742" y="0"/>
                  </a:moveTo>
                  <a:lnTo>
                    <a:pt x="56642" y="0"/>
                  </a:lnTo>
                  <a:lnTo>
                    <a:pt x="34611" y="4456"/>
                  </a:lnTo>
                  <a:lnTo>
                    <a:pt x="16605" y="16605"/>
                  </a:lnTo>
                  <a:lnTo>
                    <a:pt x="4456" y="34611"/>
                  </a:lnTo>
                  <a:lnTo>
                    <a:pt x="0" y="56642"/>
                  </a:lnTo>
                  <a:lnTo>
                    <a:pt x="0" y="283210"/>
                  </a:lnTo>
                  <a:lnTo>
                    <a:pt x="4456" y="305240"/>
                  </a:lnTo>
                  <a:lnTo>
                    <a:pt x="16605" y="323246"/>
                  </a:lnTo>
                  <a:lnTo>
                    <a:pt x="34611" y="335395"/>
                  </a:lnTo>
                  <a:lnTo>
                    <a:pt x="56642" y="339851"/>
                  </a:lnTo>
                  <a:lnTo>
                    <a:pt x="1872742" y="339851"/>
                  </a:lnTo>
                  <a:lnTo>
                    <a:pt x="1894772" y="335395"/>
                  </a:lnTo>
                  <a:lnTo>
                    <a:pt x="1912778" y="323246"/>
                  </a:lnTo>
                  <a:lnTo>
                    <a:pt x="1924927" y="305240"/>
                  </a:lnTo>
                  <a:lnTo>
                    <a:pt x="1929384" y="283210"/>
                  </a:lnTo>
                  <a:lnTo>
                    <a:pt x="1929384" y="56642"/>
                  </a:lnTo>
                  <a:lnTo>
                    <a:pt x="1924927" y="34611"/>
                  </a:lnTo>
                  <a:lnTo>
                    <a:pt x="1912778" y="16605"/>
                  </a:lnTo>
                  <a:lnTo>
                    <a:pt x="1894772" y="4456"/>
                  </a:lnTo>
                  <a:lnTo>
                    <a:pt x="18727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29505" y="1803653"/>
              <a:ext cx="1929764" cy="340360"/>
            </a:xfrm>
            <a:custGeom>
              <a:avLst/>
              <a:gdLst/>
              <a:ahLst/>
              <a:cxnLst/>
              <a:rect l="l" t="t" r="r" b="b"/>
              <a:pathLst>
                <a:path w="1929764" h="340360">
                  <a:moveTo>
                    <a:pt x="0" y="56642"/>
                  </a:moveTo>
                  <a:lnTo>
                    <a:pt x="4456" y="34611"/>
                  </a:lnTo>
                  <a:lnTo>
                    <a:pt x="16605" y="16605"/>
                  </a:lnTo>
                  <a:lnTo>
                    <a:pt x="34611" y="4456"/>
                  </a:lnTo>
                  <a:lnTo>
                    <a:pt x="56642" y="0"/>
                  </a:lnTo>
                  <a:lnTo>
                    <a:pt x="1872742" y="0"/>
                  </a:lnTo>
                  <a:lnTo>
                    <a:pt x="1894772" y="4456"/>
                  </a:lnTo>
                  <a:lnTo>
                    <a:pt x="1912778" y="16605"/>
                  </a:lnTo>
                  <a:lnTo>
                    <a:pt x="1924927" y="34611"/>
                  </a:lnTo>
                  <a:lnTo>
                    <a:pt x="1929384" y="56642"/>
                  </a:lnTo>
                  <a:lnTo>
                    <a:pt x="1929384" y="283210"/>
                  </a:lnTo>
                  <a:lnTo>
                    <a:pt x="1924927" y="305240"/>
                  </a:lnTo>
                  <a:lnTo>
                    <a:pt x="1912778" y="323246"/>
                  </a:lnTo>
                  <a:lnTo>
                    <a:pt x="1894772" y="335395"/>
                  </a:lnTo>
                  <a:lnTo>
                    <a:pt x="1872742" y="339851"/>
                  </a:lnTo>
                  <a:lnTo>
                    <a:pt x="56642" y="339851"/>
                  </a:lnTo>
                  <a:lnTo>
                    <a:pt x="34611" y="335395"/>
                  </a:lnTo>
                  <a:lnTo>
                    <a:pt x="16605" y="323246"/>
                  </a:lnTo>
                  <a:lnTo>
                    <a:pt x="4456" y="305240"/>
                  </a:lnTo>
                  <a:lnTo>
                    <a:pt x="0" y="283210"/>
                  </a:lnTo>
                  <a:lnTo>
                    <a:pt x="0" y="56642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/>
          </p:cNvSpPr>
          <p:nvPr/>
        </p:nvSpPr>
        <p:spPr>
          <a:xfrm>
            <a:off x="4041775" y="735837"/>
            <a:ext cx="30899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b="1" spc="-10" dirty="0" smtClean="0"/>
              <a:t>Lançamentos</a:t>
            </a:r>
            <a:endParaRPr lang="pt-PT" b="1" spc="-10" dirty="0"/>
          </a:p>
        </p:txBody>
      </p:sp>
      <p:sp>
        <p:nvSpPr>
          <p:cNvPr id="8" name="object 8"/>
          <p:cNvSpPr txBox="1"/>
          <p:nvPr/>
        </p:nvSpPr>
        <p:spPr>
          <a:xfrm>
            <a:off x="5758941" y="2389378"/>
            <a:ext cx="10991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Alunos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dextros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760144" y="2356040"/>
            <a:ext cx="1955800" cy="366395"/>
            <a:chOff x="6845744" y="1807400"/>
            <a:chExt cx="1955800" cy="366395"/>
          </a:xfrm>
        </p:grpSpPr>
        <p:sp>
          <p:nvSpPr>
            <p:cNvPr id="10" name="object 10"/>
            <p:cNvSpPr/>
            <p:nvPr/>
          </p:nvSpPr>
          <p:spPr>
            <a:xfrm>
              <a:off x="6858761" y="1820418"/>
              <a:ext cx="1929764" cy="340360"/>
            </a:xfrm>
            <a:custGeom>
              <a:avLst/>
              <a:gdLst/>
              <a:ahLst/>
              <a:cxnLst/>
              <a:rect l="l" t="t" r="r" b="b"/>
              <a:pathLst>
                <a:path w="1929765" h="340360">
                  <a:moveTo>
                    <a:pt x="1872742" y="0"/>
                  </a:moveTo>
                  <a:lnTo>
                    <a:pt x="56642" y="0"/>
                  </a:lnTo>
                  <a:lnTo>
                    <a:pt x="34611" y="4456"/>
                  </a:lnTo>
                  <a:lnTo>
                    <a:pt x="16605" y="16605"/>
                  </a:lnTo>
                  <a:lnTo>
                    <a:pt x="4456" y="34611"/>
                  </a:lnTo>
                  <a:lnTo>
                    <a:pt x="0" y="56642"/>
                  </a:lnTo>
                  <a:lnTo>
                    <a:pt x="0" y="283210"/>
                  </a:lnTo>
                  <a:lnTo>
                    <a:pt x="4456" y="305240"/>
                  </a:lnTo>
                  <a:lnTo>
                    <a:pt x="16605" y="323246"/>
                  </a:lnTo>
                  <a:lnTo>
                    <a:pt x="34611" y="335395"/>
                  </a:lnTo>
                  <a:lnTo>
                    <a:pt x="56642" y="339852"/>
                  </a:lnTo>
                  <a:lnTo>
                    <a:pt x="1872742" y="339852"/>
                  </a:lnTo>
                  <a:lnTo>
                    <a:pt x="1894772" y="335395"/>
                  </a:lnTo>
                  <a:lnTo>
                    <a:pt x="1912778" y="323246"/>
                  </a:lnTo>
                  <a:lnTo>
                    <a:pt x="1924927" y="305240"/>
                  </a:lnTo>
                  <a:lnTo>
                    <a:pt x="1929384" y="283210"/>
                  </a:lnTo>
                  <a:lnTo>
                    <a:pt x="1929384" y="56642"/>
                  </a:lnTo>
                  <a:lnTo>
                    <a:pt x="1924927" y="34611"/>
                  </a:lnTo>
                  <a:lnTo>
                    <a:pt x="1912778" y="16605"/>
                  </a:lnTo>
                  <a:lnTo>
                    <a:pt x="1894772" y="4456"/>
                  </a:lnTo>
                  <a:lnTo>
                    <a:pt x="18727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58761" y="1820418"/>
              <a:ext cx="1929764" cy="340360"/>
            </a:xfrm>
            <a:custGeom>
              <a:avLst/>
              <a:gdLst/>
              <a:ahLst/>
              <a:cxnLst/>
              <a:rect l="l" t="t" r="r" b="b"/>
              <a:pathLst>
                <a:path w="1929765" h="340360">
                  <a:moveTo>
                    <a:pt x="0" y="56642"/>
                  </a:moveTo>
                  <a:lnTo>
                    <a:pt x="4456" y="34611"/>
                  </a:lnTo>
                  <a:lnTo>
                    <a:pt x="16605" y="16605"/>
                  </a:lnTo>
                  <a:lnTo>
                    <a:pt x="34611" y="4456"/>
                  </a:lnTo>
                  <a:lnTo>
                    <a:pt x="56642" y="0"/>
                  </a:lnTo>
                  <a:lnTo>
                    <a:pt x="1872742" y="0"/>
                  </a:lnTo>
                  <a:lnTo>
                    <a:pt x="1894772" y="4456"/>
                  </a:lnTo>
                  <a:lnTo>
                    <a:pt x="1912778" y="16605"/>
                  </a:lnTo>
                  <a:lnTo>
                    <a:pt x="1924927" y="34611"/>
                  </a:lnTo>
                  <a:lnTo>
                    <a:pt x="1929384" y="56642"/>
                  </a:lnTo>
                  <a:lnTo>
                    <a:pt x="1929384" y="283210"/>
                  </a:lnTo>
                  <a:lnTo>
                    <a:pt x="1924927" y="305240"/>
                  </a:lnTo>
                  <a:lnTo>
                    <a:pt x="1912778" y="323246"/>
                  </a:lnTo>
                  <a:lnTo>
                    <a:pt x="1894772" y="335395"/>
                  </a:lnTo>
                  <a:lnTo>
                    <a:pt x="1872742" y="339852"/>
                  </a:lnTo>
                  <a:lnTo>
                    <a:pt x="56642" y="339852"/>
                  </a:lnTo>
                  <a:lnTo>
                    <a:pt x="34611" y="335395"/>
                  </a:lnTo>
                  <a:lnTo>
                    <a:pt x="16605" y="323246"/>
                  </a:lnTo>
                  <a:lnTo>
                    <a:pt x="4456" y="305240"/>
                  </a:lnTo>
                  <a:lnTo>
                    <a:pt x="0" y="283210"/>
                  </a:lnTo>
                  <a:lnTo>
                    <a:pt x="0" y="5664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015985" y="2406141"/>
            <a:ext cx="14433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Alunos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esquerdinos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557527" y="2851404"/>
            <a:ext cx="7573009" cy="3698875"/>
            <a:chOff x="643127" y="2302764"/>
            <a:chExt cx="7573009" cy="3698875"/>
          </a:xfrm>
        </p:grpSpPr>
        <p:sp>
          <p:nvSpPr>
            <p:cNvPr id="14" name="object 14"/>
            <p:cNvSpPr/>
            <p:nvPr/>
          </p:nvSpPr>
          <p:spPr>
            <a:xfrm>
              <a:off x="5000244" y="2302763"/>
              <a:ext cx="3215640" cy="287020"/>
            </a:xfrm>
            <a:custGeom>
              <a:avLst/>
              <a:gdLst/>
              <a:ahLst/>
              <a:cxnLst/>
              <a:rect l="l" t="t" r="r" b="b"/>
              <a:pathLst>
                <a:path w="3215640" h="287019">
                  <a:moveTo>
                    <a:pt x="858012" y="143256"/>
                  </a:moveTo>
                  <a:lnTo>
                    <a:pt x="643509" y="143256"/>
                  </a:lnTo>
                  <a:lnTo>
                    <a:pt x="643509" y="0"/>
                  </a:lnTo>
                  <a:lnTo>
                    <a:pt x="214503" y="0"/>
                  </a:lnTo>
                  <a:lnTo>
                    <a:pt x="214503" y="143256"/>
                  </a:lnTo>
                  <a:lnTo>
                    <a:pt x="0" y="143256"/>
                  </a:lnTo>
                  <a:lnTo>
                    <a:pt x="429006" y="286512"/>
                  </a:lnTo>
                  <a:lnTo>
                    <a:pt x="858012" y="143256"/>
                  </a:lnTo>
                  <a:close/>
                </a:path>
                <a:path w="3215640" h="287019">
                  <a:moveTo>
                    <a:pt x="3215640" y="143256"/>
                  </a:moveTo>
                  <a:lnTo>
                    <a:pt x="3001137" y="143256"/>
                  </a:lnTo>
                  <a:lnTo>
                    <a:pt x="3001137" y="0"/>
                  </a:lnTo>
                  <a:lnTo>
                    <a:pt x="2572131" y="0"/>
                  </a:lnTo>
                  <a:lnTo>
                    <a:pt x="2572131" y="143256"/>
                  </a:lnTo>
                  <a:lnTo>
                    <a:pt x="2357628" y="143256"/>
                  </a:lnTo>
                  <a:lnTo>
                    <a:pt x="2786634" y="286512"/>
                  </a:lnTo>
                  <a:lnTo>
                    <a:pt x="3215640" y="1432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3127" y="5660135"/>
              <a:ext cx="3500754" cy="341630"/>
            </a:xfrm>
            <a:custGeom>
              <a:avLst/>
              <a:gdLst/>
              <a:ahLst/>
              <a:cxnLst/>
              <a:rect l="l" t="t" r="r" b="b"/>
              <a:pathLst>
                <a:path w="3500754" h="341629">
                  <a:moveTo>
                    <a:pt x="3443732" y="0"/>
                  </a:moveTo>
                  <a:lnTo>
                    <a:pt x="56895" y="0"/>
                  </a:lnTo>
                  <a:lnTo>
                    <a:pt x="34750" y="4471"/>
                  </a:lnTo>
                  <a:lnTo>
                    <a:pt x="16665" y="16665"/>
                  </a:lnTo>
                  <a:lnTo>
                    <a:pt x="4471" y="34750"/>
                  </a:lnTo>
                  <a:lnTo>
                    <a:pt x="0" y="56895"/>
                  </a:lnTo>
                  <a:lnTo>
                    <a:pt x="0" y="284479"/>
                  </a:lnTo>
                  <a:lnTo>
                    <a:pt x="4471" y="306625"/>
                  </a:lnTo>
                  <a:lnTo>
                    <a:pt x="16665" y="324710"/>
                  </a:lnTo>
                  <a:lnTo>
                    <a:pt x="34750" y="336904"/>
                  </a:lnTo>
                  <a:lnTo>
                    <a:pt x="56895" y="341375"/>
                  </a:lnTo>
                  <a:lnTo>
                    <a:pt x="3443732" y="341375"/>
                  </a:lnTo>
                  <a:lnTo>
                    <a:pt x="3465855" y="336904"/>
                  </a:lnTo>
                  <a:lnTo>
                    <a:pt x="3483943" y="324710"/>
                  </a:lnTo>
                  <a:lnTo>
                    <a:pt x="3496149" y="306625"/>
                  </a:lnTo>
                  <a:lnTo>
                    <a:pt x="3500628" y="284479"/>
                  </a:lnTo>
                  <a:lnTo>
                    <a:pt x="3500628" y="56895"/>
                  </a:lnTo>
                  <a:lnTo>
                    <a:pt x="3496149" y="34750"/>
                  </a:lnTo>
                  <a:lnTo>
                    <a:pt x="3483943" y="16665"/>
                  </a:lnTo>
                  <a:lnTo>
                    <a:pt x="3465855" y="4471"/>
                  </a:lnTo>
                  <a:lnTo>
                    <a:pt x="344373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260219" y="6247892"/>
            <a:ext cx="20942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Lançamentos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em</a:t>
            </a:r>
            <a:r>
              <a:rPr sz="1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Translação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43015" y="6208775"/>
            <a:ext cx="3500754" cy="341630"/>
          </a:xfrm>
          <a:custGeom>
            <a:avLst/>
            <a:gdLst/>
            <a:ahLst/>
            <a:cxnLst/>
            <a:rect l="l" t="t" r="r" b="b"/>
            <a:pathLst>
              <a:path w="3500754" h="341629">
                <a:moveTo>
                  <a:pt x="3443732" y="0"/>
                </a:moveTo>
                <a:lnTo>
                  <a:pt x="56896" y="0"/>
                </a:lnTo>
                <a:lnTo>
                  <a:pt x="34772" y="4471"/>
                </a:lnTo>
                <a:lnTo>
                  <a:pt x="16684" y="16665"/>
                </a:lnTo>
                <a:lnTo>
                  <a:pt x="4478" y="34750"/>
                </a:lnTo>
                <a:lnTo>
                  <a:pt x="0" y="56895"/>
                </a:lnTo>
                <a:lnTo>
                  <a:pt x="0" y="284479"/>
                </a:lnTo>
                <a:lnTo>
                  <a:pt x="4478" y="306625"/>
                </a:lnTo>
                <a:lnTo>
                  <a:pt x="16684" y="324710"/>
                </a:lnTo>
                <a:lnTo>
                  <a:pt x="34772" y="336904"/>
                </a:lnTo>
                <a:lnTo>
                  <a:pt x="56896" y="341375"/>
                </a:lnTo>
                <a:lnTo>
                  <a:pt x="3443732" y="341375"/>
                </a:lnTo>
                <a:lnTo>
                  <a:pt x="3465855" y="336904"/>
                </a:lnTo>
                <a:lnTo>
                  <a:pt x="3483943" y="324710"/>
                </a:lnTo>
                <a:lnTo>
                  <a:pt x="3496149" y="306625"/>
                </a:lnTo>
                <a:lnTo>
                  <a:pt x="3500628" y="284479"/>
                </a:lnTo>
                <a:lnTo>
                  <a:pt x="3500628" y="56895"/>
                </a:lnTo>
                <a:lnTo>
                  <a:pt x="3496149" y="34750"/>
                </a:lnTo>
                <a:lnTo>
                  <a:pt x="3483943" y="16665"/>
                </a:lnTo>
                <a:lnTo>
                  <a:pt x="3465855" y="4471"/>
                </a:lnTo>
                <a:lnTo>
                  <a:pt x="344373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638671" y="6247892"/>
            <a:ext cx="19100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Lançamentos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em</a:t>
            </a:r>
            <a:r>
              <a:rPr sz="1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Rotação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20"/>
          <p:cNvSpPr txBox="1"/>
          <p:nvPr/>
        </p:nvSpPr>
        <p:spPr>
          <a:xfrm>
            <a:off x="1017523" y="1680464"/>
            <a:ext cx="53867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Segurança</a:t>
            </a:r>
            <a:r>
              <a:rPr sz="20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Formas</a:t>
            </a:r>
            <a:r>
              <a:rPr sz="20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Organização</a:t>
            </a:r>
            <a:r>
              <a:rPr sz="20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Grupo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6078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2945" y="978623"/>
            <a:ext cx="5826252" cy="3044952"/>
          </a:xfrm>
          <a:prstGeom prst="rect">
            <a:avLst/>
          </a:prstGeom>
        </p:spPr>
      </p:pic>
      <p:sp>
        <p:nvSpPr>
          <p:cNvPr id="3" name="object 3"/>
          <p:cNvSpPr txBox="1">
            <a:spLocks/>
          </p:cNvSpPr>
          <p:nvPr/>
        </p:nvSpPr>
        <p:spPr>
          <a:xfrm>
            <a:off x="2769563" y="198684"/>
            <a:ext cx="4457632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b="1" spc="-10" dirty="0" smtClean="0"/>
              <a:t>Lançamentos</a:t>
            </a:r>
            <a:endParaRPr lang="pt-PT" b="1" spc="-10" dirty="0"/>
          </a:p>
        </p:txBody>
      </p:sp>
      <p:sp>
        <p:nvSpPr>
          <p:cNvPr id="4" name="object 4"/>
          <p:cNvSpPr txBox="1">
            <a:spLocks/>
          </p:cNvSpPr>
          <p:nvPr/>
        </p:nvSpPr>
        <p:spPr>
          <a:xfrm>
            <a:off x="261008" y="1693125"/>
            <a:ext cx="11930992" cy="5164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AutoNum type="alphaUcPeriod"/>
              <a:tabLst>
                <a:tab pos="354965" algn="l"/>
              </a:tabLst>
            </a:pPr>
            <a:r>
              <a:rPr lang="pt-PT" smtClean="0"/>
              <a:t>O</a:t>
            </a:r>
            <a:r>
              <a:rPr lang="pt-PT" spc="-25" smtClean="0"/>
              <a:t> </a:t>
            </a:r>
            <a:r>
              <a:rPr lang="pt-PT" spc="-10" smtClean="0"/>
              <a:t>equipamento</a:t>
            </a:r>
            <a:r>
              <a:rPr lang="pt-PT" spc="-35" smtClean="0"/>
              <a:t> </a:t>
            </a:r>
            <a:r>
              <a:rPr lang="pt-PT" smtClean="0"/>
              <a:t>deve</a:t>
            </a:r>
            <a:r>
              <a:rPr lang="pt-PT" spc="-20" smtClean="0"/>
              <a:t> </a:t>
            </a:r>
            <a:r>
              <a:rPr lang="pt-PT" smtClean="0"/>
              <a:t>ser</a:t>
            </a:r>
            <a:r>
              <a:rPr lang="pt-PT" spc="-20" smtClean="0"/>
              <a:t> </a:t>
            </a:r>
            <a:r>
              <a:rPr lang="pt-PT" spc="-10" smtClean="0"/>
              <a:t>guardado</a:t>
            </a:r>
            <a:r>
              <a:rPr lang="pt-PT" spc="-35" smtClean="0"/>
              <a:t> </a:t>
            </a:r>
            <a:r>
              <a:rPr lang="pt-PT" smtClean="0"/>
              <a:t>num</a:t>
            </a:r>
            <a:r>
              <a:rPr lang="pt-PT" spc="-25" smtClean="0"/>
              <a:t> </a:t>
            </a:r>
            <a:r>
              <a:rPr lang="pt-PT" smtClean="0"/>
              <a:t>local</a:t>
            </a:r>
            <a:r>
              <a:rPr lang="pt-PT" spc="-40" smtClean="0"/>
              <a:t> </a:t>
            </a:r>
            <a:r>
              <a:rPr lang="pt-PT" spc="-10" smtClean="0"/>
              <a:t>fechado;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pt-PT" sz="1550" smtClean="0"/>
          </a:p>
          <a:p>
            <a:pPr marL="354965" indent="-342265">
              <a:lnSpc>
                <a:spcPct val="100000"/>
              </a:lnSpc>
              <a:buFont typeface="Arial" panose="020B0604020202020204" pitchFamily="34" charset="0"/>
              <a:buAutoNum type="alphaUcPeriod"/>
              <a:tabLst>
                <a:tab pos="354965" algn="l"/>
              </a:tabLst>
            </a:pPr>
            <a:r>
              <a:rPr lang="pt-PT" smtClean="0"/>
              <a:t>O</a:t>
            </a:r>
            <a:r>
              <a:rPr lang="pt-PT" spc="-45" smtClean="0"/>
              <a:t> </a:t>
            </a:r>
            <a:r>
              <a:rPr lang="pt-PT" spc="-10" smtClean="0"/>
              <a:t>professor</a:t>
            </a:r>
            <a:r>
              <a:rPr lang="pt-PT" spc="-25" smtClean="0"/>
              <a:t> </a:t>
            </a:r>
            <a:r>
              <a:rPr lang="pt-PT" smtClean="0"/>
              <a:t>deve</a:t>
            </a:r>
            <a:r>
              <a:rPr lang="pt-PT" spc="-30" smtClean="0"/>
              <a:t> </a:t>
            </a:r>
            <a:r>
              <a:rPr lang="pt-PT" smtClean="0"/>
              <a:t>coordenar</a:t>
            </a:r>
            <a:r>
              <a:rPr lang="pt-PT" spc="-10" smtClean="0"/>
              <a:t> </a:t>
            </a:r>
            <a:r>
              <a:rPr lang="pt-PT" smtClean="0"/>
              <a:t>o</a:t>
            </a:r>
            <a:r>
              <a:rPr lang="pt-PT" spc="-40" smtClean="0"/>
              <a:t> </a:t>
            </a:r>
            <a:r>
              <a:rPr lang="pt-PT" spc="-10" smtClean="0"/>
              <a:t>transporte</a:t>
            </a:r>
            <a:r>
              <a:rPr lang="pt-PT" spc="-30" smtClean="0"/>
              <a:t> </a:t>
            </a:r>
            <a:r>
              <a:rPr lang="pt-PT" smtClean="0"/>
              <a:t>dos</a:t>
            </a:r>
            <a:r>
              <a:rPr lang="pt-PT" spc="-35" smtClean="0"/>
              <a:t> </a:t>
            </a:r>
            <a:r>
              <a:rPr lang="pt-PT" smtClean="0"/>
              <a:t>engenhos</a:t>
            </a:r>
            <a:r>
              <a:rPr lang="pt-PT" spc="-40" smtClean="0"/>
              <a:t> </a:t>
            </a:r>
            <a:r>
              <a:rPr lang="pt-PT" smtClean="0"/>
              <a:t>para</a:t>
            </a:r>
            <a:r>
              <a:rPr lang="pt-PT" spc="-50" smtClean="0"/>
              <a:t> </a:t>
            </a:r>
            <a:r>
              <a:rPr lang="pt-PT" smtClean="0"/>
              <a:t>o</a:t>
            </a:r>
            <a:r>
              <a:rPr lang="pt-PT" spc="-40" smtClean="0"/>
              <a:t> </a:t>
            </a:r>
            <a:r>
              <a:rPr lang="pt-PT" smtClean="0"/>
              <a:t>local</a:t>
            </a:r>
            <a:r>
              <a:rPr lang="pt-PT" spc="-35" smtClean="0"/>
              <a:t> </a:t>
            </a:r>
            <a:r>
              <a:rPr lang="pt-PT" smtClean="0"/>
              <a:t>da</a:t>
            </a:r>
            <a:r>
              <a:rPr lang="pt-PT" spc="-45" smtClean="0"/>
              <a:t> </a:t>
            </a:r>
            <a:r>
              <a:rPr lang="pt-PT" spc="-10" smtClean="0"/>
              <a:t>aula;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AutoNum type="alphaUcPeriod"/>
            </a:pPr>
            <a:endParaRPr lang="pt-PT" sz="1550" smtClean="0"/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AutoNum type="alphaUcPeriod"/>
              <a:tabLst>
                <a:tab pos="354965" algn="l"/>
              </a:tabLst>
            </a:pPr>
            <a:r>
              <a:rPr lang="pt-PT" smtClean="0"/>
              <a:t>O</a:t>
            </a:r>
            <a:r>
              <a:rPr lang="pt-PT" spc="-45" smtClean="0"/>
              <a:t> </a:t>
            </a:r>
            <a:r>
              <a:rPr lang="pt-PT" spc="-10" smtClean="0"/>
              <a:t>professor</a:t>
            </a:r>
            <a:r>
              <a:rPr lang="pt-PT" spc="-25" smtClean="0"/>
              <a:t> </a:t>
            </a:r>
            <a:r>
              <a:rPr lang="pt-PT" smtClean="0"/>
              <a:t>deve</a:t>
            </a:r>
            <a:r>
              <a:rPr lang="pt-PT" spc="-30" smtClean="0"/>
              <a:t> </a:t>
            </a:r>
            <a:r>
              <a:rPr lang="pt-PT" smtClean="0"/>
              <a:t>estar</a:t>
            </a:r>
            <a:r>
              <a:rPr lang="pt-PT" spc="-40" smtClean="0"/>
              <a:t> </a:t>
            </a:r>
            <a:r>
              <a:rPr lang="pt-PT" smtClean="0"/>
              <a:t>sempre</a:t>
            </a:r>
            <a:r>
              <a:rPr lang="pt-PT" spc="-15" smtClean="0"/>
              <a:t> </a:t>
            </a:r>
            <a:r>
              <a:rPr lang="pt-PT" spc="-10" smtClean="0"/>
              <a:t>presente</a:t>
            </a:r>
            <a:r>
              <a:rPr lang="pt-PT" spc="-35" smtClean="0"/>
              <a:t> </a:t>
            </a:r>
            <a:r>
              <a:rPr lang="pt-PT" smtClean="0"/>
              <a:t>e</a:t>
            </a:r>
            <a:r>
              <a:rPr lang="pt-PT" spc="-40" smtClean="0"/>
              <a:t> </a:t>
            </a:r>
            <a:r>
              <a:rPr lang="pt-PT" spc="-10" smtClean="0"/>
              <a:t>atento;</a:t>
            </a: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AutoNum type="alphaUcPeriod"/>
            </a:pPr>
            <a:endParaRPr lang="pt-PT" sz="1550" smtClean="0"/>
          </a:p>
          <a:p>
            <a:pPr marL="354965" indent="-342265">
              <a:lnSpc>
                <a:spcPct val="100000"/>
              </a:lnSpc>
              <a:buFont typeface="Arial" panose="020B0604020202020204" pitchFamily="34" charset="0"/>
              <a:buAutoNum type="alphaUcPeriod"/>
              <a:tabLst>
                <a:tab pos="354965" algn="l"/>
              </a:tabLst>
            </a:pPr>
            <a:r>
              <a:rPr lang="pt-PT" smtClean="0"/>
              <a:t>O</a:t>
            </a:r>
            <a:r>
              <a:rPr lang="pt-PT" spc="-35" smtClean="0"/>
              <a:t> </a:t>
            </a:r>
            <a:r>
              <a:rPr lang="pt-PT" spc="-10" smtClean="0"/>
              <a:t>professor</a:t>
            </a:r>
            <a:r>
              <a:rPr lang="pt-PT" spc="-15" smtClean="0"/>
              <a:t> </a:t>
            </a:r>
            <a:r>
              <a:rPr lang="pt-PT" smtClean="0"/>
              <a:t>e</a:t>
            </a:r>
            <a:r>
              <a:rPr lang="pt-PT" spc="-30" smtClean="0"/>
              <a:t> </a:t>
            </a:r>
            <a:r>
              <a:rPr lang="pt-PT" smtClean="0"/>
              <a:t>o</a:t>
            </a:r>
            <a:r>
              <a:rPr lang="pt-PT" spc="-25" smtClean="0"/>
              <a:t> </a:t>
            </a:r>
            <a:r>
              <a:rPr lang="pt-PT" smtClean="0"/>
              <a:t>aluno</a:t>
            </a:r>
            <a:r>
              <a:rPr lang="pt-PT" spc="-50" smtClean="0"/>
              <a:t> </a:t>
            </a:r>
            <a:r>
              <a:rPr lang="pt-PT" smtClean="0"/>
              <a:t>devem</a:t>
            </a:r>
            <a:r>
              <a:rPr lang="pt-PT" spc="-20" smtClean="0"/>
              <a:t> </a:t>
            </a:r>
            <a:r>
              <a:rPr lang="pt-PT" smtClean="0"/>
              <a:t>verificar</a:t>
            </a:r>
            <a:r>
              <a:rPr lang="pt-PT" spc="-30" smtClean="0"/>
              <a:t> </a:t>
            </a:r>
            <a:r>
              <a:rPr lang="pt-PT" smtClean="0"/>
              <a:t>se</a:t>
            </a:r>
            <a:r>
              <a:rPr lang="pt-PT" spc="-35" smtClean="0"/>
              <a:t> </a:t>
            </a:r>
            <a:r>
              <a:rPr lang="pt-PT" smtClean="0"/>
              <a:t>não</a:t>
            </a:r>
            <a:r>
              <a:rPr lang="pt-PT" spc="-35" smtClean="0"/>
              <a:t> </a:t>
            </a:r>
            <a:r>
              <a:rPr lang="pt-PT" smtClean="0"/>
              <a:t>há</a:t>
            </a:r>
            <a:r>
              <a:rPr lang="pt-PT" spc="-40" smtClean="0"/>
              <a:t> </a:t>
            </a:r>
            <a:r>
              <a:rPr lang="pt-PT" smtClean="0"/>
              <a:t>ninguém</a:t>
            </a:r>
            <a:r>
              <a:rPr lang="pt-PT" spc="-55" smtClean="0"/>
              <a:t> </a:t>
            </a:r>
            <a:r>
              <a:rPr lang="pt-PT" smtClean="0"/>
              <a:t>no</a:t>
            </a:r>
            <a:r>
              <a:rPr lang="pt-PT" spc="-30" smtClean="0"/>
              <a:t> </a:t>
            </a:r>
            <a:r>
              <a:rPr lang="pt-PT" smtClean="0"/>
              <a:t>local</a:t>
            </a:r>
            <a:r>
              <a:rPr lang="pt-PT" spc="-45" smtClean="0"/>
              <a:t> </a:t>
            </a:r>
            <a:r>
              <a:rPr lang="pt-PT" smtClean="0"/>
              <a:t>de</a:t>
            </a:r>
            <a:r>
              <a:rPr lang="pt-PT" spc="-30" smtClean="0"/>
              <a:t> </a:t>
            </a:r>
            <a:r>
              <a:rPr lang="pt-PT" smtClean="0"/>
              <a:t>queda</a:t>
            </a:r>
            <a:r>
              <a:rPr lang="pt-PT" spc="-45" smtClean="0"/>
              <a:t> </a:t>
            </a:r>
            <a:r>
              <a:rPr lang="pt-PT" smtClean="0"/>
              <a:t>antes</a:t>
            </a:r>
            <a:r>
              <a:rPr lang="pt-PT" spc="-40" smtClean="0"/>
              <a:t> </a:t>
            </a:r>
            <a:r>
              <a:rPr lang="pt-PT" smtClean="0"/>
              <a:t>de</a:t>
            </a:r>
            <a:r>
              <a:rPr lang="pt-PT" spc="-35" smtClean="0"/>
              <a:t> </a:t>
            </a:r>
            <a:r>
              <a:rPr lang="pt-PT" spc="-10" smtClean="0"/>
              <a:t>lançar;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AutoNum type="alphaUcPeriod"/>
            </a:pPr>
            <a:endParaRPr lang="pt-PT" sz="1550" smtClean="0"/>
          </a:p>
          <a:p>
            <a:pPr marL="354965" indent="-342265">
              <a:lnSpc>
                <a:spcPct val="100000"/>
              </a:lnSpc>
              <a:buFont typeface="Arial" panose="020B0604020202020204" pitchFamily="34" charset="0"/>
              <a:buAutoNum type="alphaUcPeriod"/>
              <a:tabLst>
                <a:tab pos="354965" algn="l"/>
              </a:tabLst>
            </a:pPr>
            <a:r>
              <a:rPr lang="pt-PT" smtClean="0"/>
              <a:t>Os</a:t>
            </a:r>
            <a:r>
              <a:rPr lang="pt-PT" spc="-55" smtClean="0"/>
              <a:t> </a:t>
            </a:r>
            <a:r>
              <a:rPr lang="pt-PT" smtClean="0"/>
              <a:t>alunos</a:t>
            </a:r>
            <a:r>
              <a:rPr lang="pt-PT" spc="-70" smtClean="0"/>
              <a:t> </a:t>
            </a:r>
            <a:r>
              <a:rPr lang="pt-PT" smtClean="0"/>
              <a:t>devem</a:t>
            </a:r>
            <a:r>
              <a:rPr lang="pt-PT" spc="-45" smtClean="0"/>
              <a:t> </a:t>
            </a:r>
            <a:r>
              <a:rPr lang="pt-PT" smtClean="0"/>
              <a:t>recolher</a:t>
            </a:r>
            <a:r>
              <a:rPr lang="pt-PT" spc="-20" smtClean="0"/>
              <a:t> </a:t>
            </a:r>
            <a:r>
              <a:rPr lang="pt-PT" smtClean="0"/>
              <a:t>os</a:t>
            </a:r>
            <a:r>
              <a:rPr lang="pt-PT" spc="-55" smtClean="0"/>
              <a:t> </a:t>
            </a:r>
            <a:r>
              <a:rPr lang="pt-PT" smtClean="0"/>
              <a:t>engenhos</a:t>
            </a:r>
            <a:r>
              <a:rPr lang="pt-PT" spc="-50" smtClean="0"/>
              <a:t> </a:t>
            </a:r>
            <a:r>
              <a:rPr lang="pt-PT" smtClean="0"/>
              <a:t>apenas</a:t>
            </a:r>
            <a:r>
              <a:rPr lang="pt-PT" spc="-60" smtClean="0"/>
              <a:t> </a:t>
            </a:r>
            <a:r>
              <a:rPr lang="pt-PT" smtClean="0"/>
              <a:t>depois</a:t>
            </a:r>
            <a:r>
              <a:rPr lang="pt-PT" spc="-65" smtClean="0"/>
              <a:t> </a:t>
            </a:r>
            <a:r>
              <a:rPr lang="pt-PT" smtClean="0"/>
              <a:t>de</a:t>
            </a:r>
            <a:r>
              <a:rPr lang="pt-PT" spc="-50" smtClean="0"/>
              <a:t> </a:t>
            </a:r>
            <a:r>
              <a:rPr lang="pt-PT" smtClean="0"/>
              <a:t>todos</a:t>
            </a:r>
            <a:r>
              <a:rPr lang="pt-PT" spc="-55" smtClean="0"/>
              <a:t> </a:t>
            </a:r>
            <a:r>
              <a:rPr lang="pt-PT" smtClean="0"/>
              <a:t>terem</a:t>
            </a:r>
            <a:r>
              <a:rPr lang="pt-PT" spc="-35" smtClean="0"/>
              <a:t> </a:t>
            </a:r>
            <a:r>
              <a:rPr lang="pt-PT" spc="-10" smtClean="0"/>
              <a:t>lançado;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AutoNum type="alphaUcPeriod"/>
            </a:pPr>
            <a:endParaRPr lang="pt-PT" sz="1550" smtClean="0"/>
          </a:p>
          <a:p>
            <a:pPr marL="355600" marR="5080" indent="-342900">
              <a:lnSpc>
                <a:spcPct val="100000"/>
              </a:lnSpc>
              <a:buFont typeface="Arial" panose="020B0604020202020204" pitchFamily="34" charset="0"/>
              <a:buAutoNum type="alphaUcPeriod"/>
              <a:tabLst>
                <a:tab pos="355600" algn="l"/>
              </a:tabLst>
            </a:pPr>
            <a:r>
              <a:rPr lang="pt-PT" smtClean="0"/>
              <a:t>Numa</a:t>
            </a:r>
            <a:r>
              <a:rPr lang="pt-PT" spc="-30" smtClean="0"/>
              <a:t> </a:t>
            </a:r>
            <a:r>
              <a:rPr lang="pt-PT" spc="-10" smtClean="0"/>
              <a:t>atividade</a:t>
            </a:r>
            <a:r>
              <a:rPr lang="pt-PT" spc="-50" smtClean="0"/>
              <a:t> </a:t>
            </a:r>
            <a:r>
              <a:rPr lang="pt-PT" spc="-10" smtClean="0"/>
              <a:t>simultânea,</a:t>
            </a:r>
            <a:r>
              <a:rPr lang="pt-PT" spc="-35" smtClean="0"/>
              <a:t> </a:t>
            </a:r>
            <a:r>
              <a:rPr lang="pt-PT" smtClean="0"/>
              <a:t>os</a:t>
            </a:r>
            <a:r>
              <a:rPr lang="pt-PT" spc="-15" smtClean="0"/>
              <a:t> </a:t>
            </a:r>
            <a:r>
              <a:rPr lang="pt-PT" spc="-10" smtClean="0"/>
              <a:t>dextros </a:t>
            </a:r>
            <a:r>
              <a:rPr lang="pt-PT" smtClean="0"/>
              <a:t>devem</a:t>
            </a:r>
            <a:r>
              <a:rPr lang="pt-PT" spc="-5" smtClean="0"/>
              <a:t> </a:t>
            </a:r>
            <a:r>
              <a:rPr lang="pt-PT" spc="-10" smtClean="0"/>
              <a:t>posicionar-</a:t>
            </a:r>
            <a:r>
              <a:rPr lang="pt-PT" smtClean="0"/>
              <a:t>se</a:t>
            </a:r>
            <a:r>
              <a:rPr lang="pt-PT" spc="-20" smtClean="0"/>
              <a:t> </a:t>
            </a:r>
            <a:r>
              <a:rPr lang="pt-PT" smtClean="0"/>
              <a:t>do</a:t>
            </a:r>
            <a:r>
              <a:rPr lang="pt-PT" spc="-10" smtClean="0"/>
              <a:t> </a:t>
            </a:r>
            <a:r>
              <a:rPr lang="pt-PT" smtClean="0"/>
              <a:t>lado</a:t>
            </a:r>
            <a:r>
              <a:rPr lang="pt-PT" spc="-45" smtClean="0"/>
              <a:t> </a:t>
            </a:r>
            <a:r>
              <a:rPr lang="pt-PT" smtClean="0"/>
              <a:t>direito</a:t>
            </a:r>
            <a:r>
              <a:rPr lang="pt-PT" spc="-20" smtClean="0"/>
              <a:t> </a:t>
            </a:r>
            <a:r>
              <a:rPr lang="pt-PT" smtClean="0"/>
              <a:t>e</a:t>
            </a:r>
            <a:r>
              <a:rPr lang="pt-PT" spc="-5" smtClean="0"/>
              <a:t> </a:t>
            </a:r>
            <a:r>
              <a:rPr lang="pt-PT" smtClean="0"/>
              <a:t>os</a:t>
            </a:r>
            <a:r>
              <a:rPr lang="pt-PT" spc="-20" smtClean="0"/>
              <a:t> </a:t>
            </a:r>
            <a:r>
              <a:rPr lang="pt-PT" spc="-10" smtClean="0"/>
              <a:t>esquerdinos</a:t>
            </a:r>
            <a:r>
              <a:rPr lang="pt-PT" smtClean="0"/>
              <a:t> </a:t>
            </a:r>
            <a:r>
              <a:rPr lang="pt-PT" spc="-25" smtClean="0"/>
              <a:t>do </a:t>
            </a:r>
            <a:r>
              <a:rPr lang="pt-PT" smtClean="0"/>
              <a:t>lado</a:t>
            </a:r>
            <a:r>
              <a:rPr lang="pt-PT" spc="-40" smtClean="0"/>
              <a:t> </a:t>
            </a:r>
            <a:r>
              <a:rPr lang="pt-PT" spc="-10" smtClean="0"/>
              <a:t>esquerdo;</a:t>
            </a:r>
            <a:endParaRPr lang="pt-PT" spc="-10" dirty="0"/>
          </a:p>
        </p:txBody>
      </p:sp>
      <p:sp>
        <p:nvSpPr>
          <p:cNvPr id="6" name="object 6"/>
          <p:cNvSpPr txBox="1"/>
          <p:nvPr/>
        </p:nvSpPr>
        <p:spPr>
          <a:xfrm>
            <a:off x="261008" y="1173156"/>
            <a:ext cx="777108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Segurança</a:t>
            </a:r>
            <a:r>
              <a:rPr sz="20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Formas</a:t>
            </a:r>
            <a:r>
              <a:rPr sz="20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Organização</a:t>
            </a:r>
            <a:r>
              <a:rPr sz="20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Grupo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2431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444499" y="1047702"/>
            <a:ext cx="8527008" cy="1172845"/>
          </a:xfrm>
          <a:prstGeom prst="rect">
            <a:avLst/>
          </a:prstGeom>
        </p:spPr>
        <p:txBody>
          <a:bodyPr vert="horz" wrap="square" lIns="0" tIns="456231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71805">
              <a:lnSpc>
                <a:spcPct val="100000"/>
              </a:lnSpc>
              <a:spcBef>
                <a:spcPts val="105"/>
              </a:spcBef>
            </a:pPr>
            <a:r>
              <a:rPr lang="pt-PT" smtClean="0"/>
              <a:t>Os</a:t>
            </a:r>
            <a:r>
              <a:rPr lang="pt-PT" spc="-50" smtClean="0"/>
              <a:t> </a:t>
            </a:r>
            <a:r>
              <a:rPr lang="pt-PT" smtClean="0"/>
              <a:t>Fundamentos</a:t>
            </a:r>
            <a:r>
              <a:rPr lang="pt-PT" spc="-60" smtClean="0"/>
              <a:t> </a:t>
            </a:r>
            <a:r>
              <a:rPr lang="pt-PT" smtClean="0"/>
              <a:t>dos</a:t>
            </a:r>
            <a:r>
              <a:rPr lang="pt-PT" spc="-35" smtClean="0"/>
              <a:t> </a:t>
            </a:r>
            <a:r>
              <a:rPr lang="pt-PT" spc="-10" smtClean="0"/>
              <a:t>Lançamentos</a:t>
            </a:r>
            <a:endParaRPr lang="pt-PT"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4168" y="2651760"/>
            <a:ext cx="4041647" cy="30327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3836" y="2953511"/>
            <a:ext cx="3875532" cy="81533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766443" y="3277615"/>
            <a:ext cx="2128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que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é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Fundamental: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36319" y="4023360"/>
            <a:ext cx="466725" cy="510540"/>
            <a:chOff x="670559" y="2994660"/>
            <a:chExt cx="466725" cy="510540"/>
          </a:xfrm>
        </p:grpSpPr>
        <p:sp>
          <p:nvSpPr>
            <p:cNvPr id="7" name="object 7"/>
            <p:cNvSpPr/>
            <p:nvPr/>
          </p:nvSpPr>
          <p:spPr>
            <a:xfrm>
              <a:off x="675131" y="2999232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228600" y="0"/>
                  </a:moveTo>
                  <a:lnTo>
                    <a:pt x="182529" y="5094"/>
                  </a:lnTo>
                  <a:lnTo>
                    <a:pt x="139619" y="19704"/>
                  </a:lnTo>
                  <a:lnTo>
                    <a:pt x="100788" y="42822"/>
                  </a:lnTo>
                  <a:lnTo>
                    <a:pt x="66955" y="73437"/>
                  </a:lnTo>
                  <a:lnTo>
                    <a:pt x="39041" y="110542"/>
                  </a:lnTo>
                  <a:lnTo>
                    <a:pt x="17964" y="153126"/>
                  </a:lnTo>
                  <a:lnTo>
                    <a:pt x="4644" y="200181"/>
                  </a:lnTo>
                  <a:lnTo>
                    <a:pt x="0" y="250697"/>
                  </a:lnTo>
                  <a:lnTo>
                    <a:pt x="4644" y="301214"/>
                  </a:lnTo>
                  <a:lnTo>
                    <a:pt x="17964" y="348269"/>
                  </a:lnTo>
                  <a:lnTo>
                    <a:pt x="39041" y="390853"/>
                  </a:lnTo>
                  <a:lnTo>
                    <a:pt x="66955" y="427958"/>
                  </a:lnTo>
                  <a:lnTo>
                    <a:pt x="100788" y="458573"/>
                  </a:lnTo>
                  <a:lnTo>
                    <a:pt x="139619" y="481691"/>
                  </a:lnTo>
                  <a:lnTo>
                    <a:pt x="182529" y="496301"/>
                  </a:lnTo>
                  <a:lnTo>
                    <a:pt x="228600" y="501395"/>
                  </a:lnTo>
                  <a:lnTo>
                    <a:pt x="274670" y="496301"/>
                  </a:lnTo>
                  <a:lnTo>
                    <a:pt x="317580" y="481691"/>
                  </a:lnTo>
                  <a:lnTo>
                    <a:pt x="356411" y="458573"/>
                  </a:lnTo>
                  <a:lnTo>
                    <a:pt x="390244" y="427958"/>
                  </a:lnTo>
                  <a:lnTo>
                    <a:pt x="418158" y="390853"/>
                  </a:lnTo>
                  <a:lnTo>
                    <a:pt x="439235" y="348269"/>
                  </a:lnTo>
                  <a:lnTo>
                    <a:pt x="452555" y="301214"/>
                  </a:lnTo>
                  <a:lnTo>
                    <a:pt x="457200" y="250697"/>
                  </a:lnTo>
                  <a:lnTo>
                    <a:pt x="452555" y="200181"/>
                  </a:lnTo>
                  <a:lnTo>
                    <a:pt x="439235" y="153126"/>
                  </a:lnTo>
                  <a:lnTo>
                    <a:pt x="418158" y="110542"/>
                  </a:lnTo>
                  <a:lnTo>
                    <a:pt x="390244" y="73437"/>
                  </a:lnTo>
                  <a:lnTo>
                    <a:pt x="356411" y="42822"/>
                  </a:lnTo>
                  <a:lnTo>
                    <a:pt x="317580" y="19704"/>
                  </a:lnTo>
                  <a:lnTo>
                    <a:pt x="274670" y="509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5131" y="2999232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0" y="250697"/>
                  </a:moveTo>
                  <a:lnTo>
                    <a:pt x="4644" y="200181"/>
                  </a:lnTo>
                  <a:lnTo>
                    <a:pt x="17964" y="153126"/>
                  </a:lnTo>
                  <a:lnTo>
                    <a:pt x="39041" y="110542"/>
                  </a:lnTo>
                  <a:lnTo>
                    <a:pt x="66955" y="73437"/>
                  </a:lnTo>
                  <a:lnTo>
                    <a:pt x="100788" y="42822"/>
                  </a:lnTo>
                  <a:lnTo>
                    <a:pt x="139619" y="19704"/>
                  </a:lnTo>
                  <a:lnTo>
                    <a:pt x="182529" y="5094"/>
                  </a:lnTo>
                  <a:lnTo>
                    <a:pt x="228600" y="0"/>
                  </a:lnTo>
                  <a:lnTo>
                    <a:pt x="274670" y="5094"/>
                  </a:lnTo>
                  <a:lnTo>
                    <a:pt x="317580" y="19704"/>
                  </a:lnTo>
                  <a:lnTo>
                    <a:pt x="356411" y="42822"/>
                  </a:lnTo>
                  <a:lnTo>
                    <a:pt x="390244" y="73437"/>
                  </a:lnTo>
                  <a:lnTo>
                    <a:pt x="418158" y="110542"/>
                  </a:lnTo>
                  <a:lnTo>
                    <a:pt x="439235" y="153126"/>
                  </a:lnTo>
                  <a:lnTo>
                    <a:pt x="452555" y="200181"/>
                  </a:lnTo>
                  <a:lnTo>
                    <a:pt x="457200" y="250697"/>
                  </a:lnTo>
                  <a:lnTo>
                    <a:pt x="452555" y="301214"/>
                  </a:lnTo>
                  <a:lnTo>
                    <a:pt x="439235" y="348269"/>
                  </a:lnTo>
                  <a:lnTo>
                    <a:pt x="418158" y="390853"/>
                  </a:lnTo>
                  <a:lnTo>
                    <a:pt x="390244" y="427958"/>
                  </a:lnTo>
                  <a:lnTo>
                    <a:pt x="356411" y="458573"/>
                  </a:lnTo>
                  <a:lnTo>
                    <a:pt x="317580" y="481691"/>
                  </a:lnTo>
                  <a:lnTo>
                    <a:pt x="274670" y="496301"/>
                  </a:lnTo>
                  <a:lnTo>
                    <a:pt x="228600" y="501395"/>
                  </a:lnTo>
                  <a:lnTo>
                    <a:pt x="182529" y="496301"/>
                  </a:lnTo>
                  <a:lnTo>
                    <a:pt x="139619" y="481691"/>
                  </a:lnTo>
                  <a:lnTo>
                    <a:pt x="100788" y="458573"/>
                  </a:lnTo>
                  <a:lnTo>
                    <a:pt x="66955" y="427958"/>
                  </a:lnTo>
                  <a:lnTo>
                    <a:pt x="39041" y="390853"/>
                  </a:lnTo>
                  <a:lnTo>
                    <a:pt x="17964" y="348269"/>
                  </a:lnTo>
                  <a:lnTo>
                    <a:pt x="4644" y="301214"/>
                  </a:lnTo>
                  <a:lnTo>
                    <a:pt x="0" y="25069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81201" y="4073397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0049" y="4046601"/>
            <a:ext cx="8235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Apoio(s)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56132" y="4887467"/>
            <a:ext cx="466725" cy="510540"/>
            <a:chOff x="690372" y="3858767"/>
            <a:chExt cx="466725" cy="510540"/>
          </a:xfrm>
        </p:grpSpPr>
        <p:sp>
          <p:nvSpPr>
            <p:cNvPr id="12" name="object 12"/>
            <p:cNvSpPr/>
            <p:nvPr/>
          </p:nvSpPr>
          <p:spPr>
            <a:xfrm>
              <a:off x="694944" y="3863339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228600" y="0"/>
                  </a:moveTo>
                  <a:lnTo>
                    <a:pt x="182529" y="5094"/>
                  </a:lnTo>
                  <a:lnTo>
                    <a:pt x="139619" y="19704"/>
                  </a:lnTo>
                  <a:lnTo>
                    <a:pt x="100788" y="42822"/>
                  </a:lnTo>
                  <a:lnTo>
                    <a:pt x="66955" y="73437"/>
                  </a:lnTo>
                  <a:lnTo>
                    <a:pt x="39041" y="110542"/>
                  </a:lnTo>
                  <a:lnTo>
                    <a:pt x="17964" y="153126"/>
                  </a:lnTo>
                  <a:lnTo>
                    <a:pt x="4644" y="200181"/>
                  </a:lnTo>
                  <a:lnTo>
                    <a:pt x="0" y="250698"/>
                  </a:lnTo>
                  <a:lnTo>
                    <a:pt x="4644" y="301214"/>
                  </a:lnTo>
                  <a:lnTo>
                    <a:pt x="17964" y="348269"/>
                  </a:lnTo>
                  <a:lnTo>
                    <a:pt x="39041" y="390853"/>
                  </a:lnTo>
                  <a:lnTo>
                    <a:pt x="66955" y="427958"/>
                  </a:lnTo>
                  <a:lnTo>
                    <a:pt x="100788" y="458573"/>
                  </a:lnTo>
                  <a:lnTo>
                    <a:pt x="139619" y="481691"/>
                  </a:lnTo>
                  <a:lnTo>
                    <a:pt x="182529" y="496301"/>
                  </a:lnTo>
                  <a:lnTo>
                    <a:pt x="228600" y="501396"/>
                  </a:lnTo>
                  <a:lnTo>
                    <a:pt x="274670" y="496301"/>
                  </a:lnTo>
                  <a:lnTo>
                    <a:pt x="317580" y="481691"/>
                  </a:lnTo>
                  <a:lnTo>
                    <a:pt x="356411" y="458573"/>
                  </a:lnTo>
                  <a:lnTo>
                    <a:pt x="390244" y="427958"/>
                  </a:lnTo>
                  <a:lnTo>
                    <a:pt x="418158" y="390853"/>
                  </a:lnTo>
                  <a:lnTo>
                    <a:pt x="439235" y="348269"/>
                  </a:lnTo>
                  <a:lnTo>
                    <a:pt x="452555" y="301214"/>
                  </a:lnTo>
                  <a:lnTo>
                    <a:pt x="457200" y="250698"/>
                  </a:lnTo>
                  <a:lnTo>
                    <a:pt x="452555" y="200181"/>
                  </a:lnTo>
                  <a:lnTo>
                    <a:pt x="439235" y="153126"/>
                  </a:lnTo>
                  <a:lnTo>
                    <a:pt x="418158" y="110542"/>
                  </a:lnTo>
                  <a:lnTo>
                    <a:pt x="390244" y="73437"/>
                  </a:lnTo>
                  <a:lnTo>
                    <a:pt x="356411" y="42822"/>
                  </a:lnTo>
                  <a:lnTo>
                    <a:pt x="317580" y="19704"/>
                  </a:lnTo>
                  <a:lnTo>
                    <a:pt x="274670" y="509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4944" y="3863339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0" y="250698"/>
                  </a:moveTo>
                  <a:lnTo>
                    <a:pt x="4644" y="200181"/>
                  </a:lnTo>
                  <a:lnTo>
                    <a:pt x="17964" y="153126"/>
                  </a:lnTo>
                  <a:lnTo>
                    <a:pt x="39041" y="110542"/>
                  </a:lnTo>
                  <a:lnTo>
                    <a:pt x="66955" y="73437"/>
                  </a:lnTo>
                  <a:lnTo>
                    <a:pt x="100788" y="42822"/>
                  </a:lnTo>
                  <a:lnTo>
                    <a:pt x="139619" y="19704"/>
                  </a:lnTo>
                  <a:lnTo>
                    <a:pt x="182529" y="5094"/>
                  </a:lnTo>
                  <a:lnTo>
                    <a:pt x="228600" y="0"/>
                  </a:lnTo>
                  <a:lnTo>
                    <a:pt x="274670" y="5094"/>
                  </a:lnTo>
                  <a:lnTo>
                    <a:pt x="317580" y="19704"/>
                  </a:lnTo>
                  <a:lnTo>
                    <a:pt x="356411" y="42822"/>
                  </a:lnTo>
                  <a:lnTo>
                    <a:pt x="390244" y="73437"/>
                  </a:lnTo>
                  <a:lnTo>
                    <a:pt x="418158" y="110542"/>
                  </a:lnTo>
                  <a:lnTo>
                    <a:pt x="439235" y="153126"/>
                  </a:lnTo>
                  <a:lnTo>
                    <a:pt x="452555" y="200181"/>
                  </a:lnTo>
                  <a:lnTo>
                    <a:pt x="457200" y="250698"/>
                  </a:lnTo>
                  <a:lnTo>
                    <a:pt x="452555" y="301214"/>
                  </a:lnTo>
                  <a:lnTo>
                    <a:pt x="439235" y="348269"/>
                  </a:lnTo>
                  <a:lnTo>
                    <a:pt x="418158" y="390853"/>
                  </a:lnTo>
                  <a:lnTo>
                    <a:pt x="390244" y="427958"/>
                  </a:lnTo>
                  <a:lnTo>
                    <a:pt x="356411" y="458573"/>
                  </a:lnTo>
                  <a:lnTo>
                    <a:pt x="317580" y="481691"/>
                  </a:lnTo>
                  <a:lnTo>
                    <a:pt x="274670" y="496301"/>
                  </a:lnTo>
                  <a:lnTo>
                    <a:pt x="228600" y="501396"/>
                  </a:lnTo>
                  <a:lnTo>
                    <a:pt x="182529" y="496301"/>
                  </a:lnTo>
                  <a:lnTo>
                    <a:pt x="139619" y="481691"/>
                  </a:lnTo>
                  <a:lnTo>
                    <a:pt x="100788" y="458573"/>
                  </a:lnTo>
                  <a:lnTo>
                    <a:pt x="66955" y="427958"/>
                  </a:lnTo>
                  <a:lnTo>
                    <a:pt x="39041" y="390853"/>
                  </a:lnTo>
                  <a:lnTo>
                    <a:pt x="17964" y="348269"/>
                  </a:lnTo>
                  <a:lnTo>
                    <a:pt x="4644" y="301214"/>
                  </a:lnTo>
                  <a:lnTo>
                    <a:pt x="0" y="2506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01318" y="4937886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58442" y="4910708"/>
            <a:ext cx="2825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Definição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Posição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Força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56132" y="5679947"/>
            <a:ext cx="466725" cy="510540"/>
            <a:chOff x="690372" y="4651247"/>
            <a:chExt cx="466725" cy="510540"/>
          </a:xfrm>
        </p:grpSpPr>
        <p:sp>
          <p:nvSpPr>
            <p:cNvPr id="17" name="object 17"/>
            <p:cNvSpPr/>
            <p:nvPr/>
          </p:nvSpPr>
          <p:spPr>
            <a:xfrm>
              <a:off x="694944" y="4655819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228600" y="0"/>
                  </a:moveTo>
                  <a:lnTo>
                    <a:pt x="182529" y="5094"/>
                  </a:lnTo>
                  <a:lnTo>
                    <a:pt x="139619" y="19704"/>
                  </a:lnTo>
                  <a:lnTo>
                    <a:pt x="100788" y="42822"/>
                  </a:lnTo>
                  <a:lnTo>
                    <a:pt x="66955" y="73437"/>
                  </a:lnTo>
                  <a:lnTo>
                    <a:pt x="39041" y="110542"/>
                  </a:lnTo>
                  <a:lnTo>
                    <a:pt x="17964" y="153126"/>
                  </a:lnTo>
                  <a:lnTo>
                    <a:pt x="4644" y="200181"/>
                  </a:lnTo>
                  <a:lnTo>
                    <a:pt x="0" y="250697"/>
                  </a:lnTo>
                  <a:lnTo>
                    <a:pt x="4644" y="301214"/>
                  </a:lnTo>
                  <a:lnTo>
                    <a:pt x="17964" y="348269"/>
                  </a:lnTo>
                  <a:lnTo>
                    <a:pt x="39041" y="390853"/>
                  </a:lnTo>
                  <a:lnTo>
                    <a:pt x="66955" y="427958"/>
                  </a:lnTo>
                  <a:lnTo>
                    <a:pt x="100788" y="458573"/>
                  </a:lnTo>
                  <a:lnTo>
                    <a:pt x="139619" y="481691"/>
                  </a:lnTo>
                  <a:lnTo>
                    <a:pt x="182529" y="496301"/>
                  </a:lnTo>
                  <a:lnTo>
                    <a:pt x="228600" y="501395"/>
                  </a:lnTo>
                  <a:lnTo>
                    <a:pt x="274670" y="496301"/>
                  </a:lnTo>
                  <a:lnTo>
                    <a:pt x="317580" y="481691"/>
                  </a:lnTo>
                  <a:lnTo>
                    <a:pt x="356411" y="458573"/>
                  </a:lnTo>
                  <a:lnTo>
                    <a:pt x="390244" y="427958"/>
                  </a:lnTo>
                  <a:lnTo>
                    <a:pt x="418158" y="390853"/>
                  </a:lnTo>
                  <a:lnTo>
                    <a:pt x="439235" y="348269"/>
                  </a:lnTo>
                  <a:lnTo>
                    <a:pt x="452555" y="301214"/>
                  </a:lnTo>
                  <a:lnTo>
                    <a:pt x="457200" y="250697"/>
                  </a:lnTo>
                  <a:lnTo>
                    <a:pt x="452555" y="200181"/>
                  </a:lnTo>
                  <a:lnTo>
                    <a:pt x="439235" y="153126"/>
                  </a:lnTo>
                  <a:lnTo>
                    <a:pt x="418158" y="110542"/>
                  </a:lnTo>
                  <a:lnTo>
                    <a:pt x="390244" y="73437"/>
                  </a:lnTo>
                  <a:lnTo>
                    <a:pt x="356411" y="42822"/>
                  </a:lnTo>
                  <a:lnTo>
                    <a:pt x="317580" y="19704"/>
                  </a:lnTo>
                  <a:lnTo>
                    <a:pt x="274670" y="509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4944" y="4655819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0" y="250697"/>
                  </a:moveTo>
                  <a:lnTo>
                    <a:pt x="4644" y="200181"/>
                  </a:lnTo>
                  <a:lnTo>
                    <a:pt x="17964" y="153126"/>
                  </a:lnTo>
                  <a:lnTo>
                    <a:pt x="39041" y="110542"/>
                  </a:lnTo>
                  <a:lnTo>
                    <a:pt x="66955" y="73437"/>
                  </a:lnTo>
                  <a:lnTo>
                    <a:pt x="100788" y="42822"/>
                  </a:lnTo>
                  <a:lnTo>
                    <a:pt x="139619" y="19704"/>
                  </a:lnTo>
                  <a:lnTo>
                    <a:pt x="182529" y="5094"/>
                  </a:lnTo>
                  <a:lnTo>
                    <a:pt x="228600" y="0"/>
                  </a:lnTo>
                  <a:lnTo>
                    <a:pt x="274670" y="5094"/>
                  </a:lnTo>
                  <a:lnTo>
                    <a:pt x="317580" y="19704"/>
                  </a:lnTo>
                  <a:lnTo>
                    <a:pt x="356411" y="42822"/>
                  </a:lnTo>
                  <a:lnTo>
                    <a:pt x="390244" y="73437"/>
                  </a:lnTo>
                  <a:lnTo>
                    <a:pt x="418158" y="110542"/>
                  </a:lnTo>
                  <a:lnTo>
                    <a:pt x="439235" y="153126"/>
                  </a:lnTo>
                  <a:lnTo>
                    <a:pt x="452555" y="200181"/>
                  </a:lnTo>
                  <a:lnTo>
                    <a:pt x="457200" y="250697"/>
                  </a:lnTo>
                  <a:lnTo>
                    <a:pt x="452555" y="301214"/>
                  </a:lnTo>
                  <a:lnTo>
                    <a:pt x="439235" y="348269"/>
                  </a:lnTo>
                  <a:lnTo>
                    <a:pt x="418158" y="390853"/>
                  </a:lnTo>
                  <a:lnTo>
                    <a:pt x="390244" y="427958"/>
                  </a:lnTo>
                  <a:lnTo>
                    <a:pt x="356411" y="458573"/>
                  </a:lnTo>
                  <a:lnTo>
                    <a:pt x="317580" y="481691"/>
                  </a:lnTo>
                  <a:lnTo>
                    <a:pt x="274670" y="496301"/>
                  </a:lnTo>
                  <a:lnTo>
                    <a:pt x="228600" y="501395"/>
                  </a:lnTo>
                  <a:lnTo>
                    <a:pt x="182529" y="496301"/>
                  </a:lnTo>
                  <a:lnTo>
                    <a:pt x="139619" y="481691"/>
                  </a:lnTo>
                  <a:lnTo>
                    <a:pt x="100788" y="458573"/>
                  </a:lnTo>
                  <a:lnTo>
                    <a:pt x="66955" y="427958"/>
                  </a:lnTo>
                  <a:lnTo>
                    <a:pt x="39041" y="390853"/>
                  </a:lnTo>
                  <a:lnTo>
                    <a:pt x="17964" y="348269"/>
                  </a:lnTo>
                  <a:lnTo>
                    <a:pt x="4644" y="301214"/>
                  </a:lnTo>
                  <a:lnTo>
                    <a:pt x="0" y="25069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201318" y="5729985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58442" y="5703189"/>
            <a:ext cx="3966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Acção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propulsora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(todo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 corpo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participa)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652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red circle with a person running&#10;&#10;Description automatically generated with low confidence">
            <a:extLst>
              <a:ext uri="{FF2B5EF4-FFF2-40B4-BE49-F238E27FC236}">
                <a16:creationId xmlns:a16="http://schemas.microsoft.com/office/drawing/2014/main" xmlns="" id="{ED6CC577-83AA-E54A-B838-93845DD648D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8943" y="2699004"/>
            <a:ext cx="6202679" cy="3486911"/>
          </a:xfrm>
          <a:prstGeom prst="rect">
            <a:avLst/>
          </a:prstGeom>
        </p:spPr>
      </p:pic>
      <p:sp>
        <p:nvSpPr>
          <p:cNvPr id="3" name="object 3"/>
          <p:cNvSpPr txBox="1">
            <a:spLocks/>
          </p:cNvSpPr>
          <p:nvPr/>
        </p:nvSpPr>
        <p:spPr>
          <a:xfrm>
            <a:off x="901699" y="1070562"/>
            <a:ext cx="8527008" cy="1172845"/>
          </a:xfrm>
          <a:prstGeom prst="rect">
            <a:avLst/>
          </a:prstGeom>
        </p:spPr>
        <p:txBody>
          <a:bodyPr vert="horz" wrap="square" lIns="0" tIns="456231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01215">
              <a:lnSpc>
                <a:spcPct val="100000"/>
              </a:lnSpc>
              <a:spcBef>
                <a:spcPts val="105"/>
              </a:spcBef>
            </a:pPr>
            <a:r>
              <a:rPr lang="pt-PT" b="1" dirty="0" smtClean="0"/>
              <a:t>Lançamento</a:t>
            </a:r>
            <a:r>
              <a:rPr lang="pt-PT" b="1" spc="-95" dirty="0" smtClean="0"/>
              <a:t> </a:t>
            </a:r>
            <a:r>
              <a:rPr lang="pt-PT" b="1" dirty="0" smtClean="0"/>
              <a:t>do</a:t>
            </a:r>
            <a:r>
              <a:rPr lang="pt-PT" b="1" spc="-60" dirty="0" smtClean="0"/>
              <a:t> </a:t>
            </a:r>
            <a:r>
              <a:rPr lang="pt-PT" b="1" spc="-20" dirty="0" smtClean="0"/>
              <a:t>Peso</a:t>
            </a:r>
            <a:endParaRPr lang="pt-PT" b="1" spc="-20" dirty="0"/>
          </a:p>
        </p:txBody>
      </p:sp>
    </p:spTree>
    <p:extLst>
      <p:ext uri="{BB962C8B-B14F-4D97-AF65-F5344CB8AC3E}">
        <p14:creationId xmlns:p14="http://schemas.microsoft.com/office/powerpoint/2010/main" val="659715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290319" y="1573482"/>
            <a:ext cx="8527008" cy="859770"/>
          </a:xfrm>
          <a:prstGeom prst="rect">
            <a:avLst/>
          </a:prstGeom>
        </p:spPr>
        <p:txBody>
          <a:bodyPr vert="horz" wrap="square" lIns="0" tIns="18089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01215">
              <a:lnSpc>
                <a:spcPct val="100000"/>
              </a:lnSpc>
              <a:spcBef>
                <a:spcPts val="100"/>
              </a:spcBef>
            </a:pPr>
            <a:r>
              <a:rPr lang="pt-PT" b="1" dirty="0" smtClean="0"/>
              <a:t>Lançamento</a:t>
            </a:r>
            <a:r>
              <a:rPr lang="pt-PT" b="1" spc="-95" dirty="0" smtClean="0"/>
              <a:t> </a:t>
            </a:r>
            <a:r>
              <a:rPr lang="pt-PT" b="1" dirty="0" smtClean="0"/>
              <a:t>do</a:t>
            </a:r>
            <a:r>
              <a:rPr lang="pt-PT" b="1" spc="-60" dirty="0" smtClean="0"/>
              <a:t> </a:t>
            </a:r>
            <a:r>
              <a:rPr lang="pt-PT" b="1" spc="-20" dirty="0" smtClean="0"/>
              <a:t>Peso</a:t>
            </a:r>
            <a:endParaRPr lang="pt-PT" b="1" spc="-20" dirty="0"/>
          </a:p>
        </p:txBody>
      </p:sp>
      <p:sp>
        <p:nvSpPr>
          <p:cNvPr id="3" name="object 3"/>
          <p:cNvSpPr/>
          <p:nvPr/>
        </p:nvSpPr>
        <p:spPr>
          <a:xfrm>
            <a:off x="2342388" y="5117591"/>
            <a:ext cx="1428115" cy="277495"/>
          </a:xfrm>
          <a:custGeom>
            <a:avLst/>
            <a:gdLst/>
            <a:ahLst/>
            <a:cxnLst/>
            <a:rect l="l" t="t" r="r" b="b"/>
            <a:pathLst>
              <a:path w="1428114" h="277495">
                <a:moveTo>
                  <a:pt x="1427988" y="0"/>
                </a:moveTo>
                <a:lnTo>
                  <a:pt x="0" y="0"/>
                </a:lnTo>
                <a:lnTo>
                  <a:pt x="0" y="277368"/>
                </a:lnTo>
                <a:lnTo>
                  <a:pt x="1427988" y="277368"/>
                </a:lnTo>
                <a:lnTo>
                  <a:pt x="14279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86557" y="5142737"/>
            <a:ext cx="739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preparação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42003" y="5117591"/>
            <a:ext cx="1430020" cy="277495"/>
          </a:xfrm>
          <a:custGeom>
            <a:avLst/>
            <a:gdLst/>
            <a:ahLst/>
            <a:cxnLst/>
            <a:rect l="l" t="t" r="r" b="b"/>
            <a:pathLst>
              <a:path w="1430020" h="277495">
                <a:moveTo>
                  <a:pt x="1429512" y="0"/>
                </a:moveTo>
                <a:lnTo>
                  <a:pt x="0" y="0"/>
                </a:lnTo>
                <a:lnTo>
                  <a:pt x="0" y="277368"/>
                </a:lnTo>
                <a:lnTo>
                  <a:pt x="1429512" y="277368"/>
                </a:lnTo>
                <a:lnTo>
                  <a:pt x="14295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21657" y="5142737"/>
            <a:ext cx="869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deslizamento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41620" y="5117591"/>
            <a:ext cx="3816350" cy="277495"/>
          </a:xfrm>
          <a:custGeom>
            <a:avLst/>
            <a:gdLst/>
            <a:ahLst/>
            <a:cxnLst/>
            <a:rect l="l" t="t" r="r" b="b"/>
            <a:pathLst>
              <a:path w="3816350" h="277495">
                <a:moveTo>
                  <a:pt x="3816096" y="0"/>
                </a:moveTo>
                <a:lnTo>
                  <a:pt x="0" y="0"/>
                </a:lnTo>
                <a:lnTo>
                  <a:pt x="0" y="277368"/>
                </a:lnTo>
                <a:lnTo>
                  <a:pt x="3816096" y="277368"/>
                </a:lnTo>
                <a:lnTo>
                  <a:pt x="381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905370" y="5142737"/>
            <a:ext cx="687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arremesso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2388" y="3617975"/>
            <a:ext cx="6978396" cy="145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14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267459" y="1802082"/>
            <a:ext cx="8527008" cy="859770"/>
          </a:xfrm>
          <a:prstGeom prst="rect">
            <a:avLst/>
          </a:prstGeom>
        </p:spPr>
        <p:txBody>
          <a:bodyPr vert="horz" wrap="square" lIns="0" tIns="18089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36750">
              <a:lnSpc>
                <a:spcPct val="100000"/>
              </a:lnSpc>
              <a:spcBef>
                <a:spcPts val="100"/>
              </a:spcBef>
            </a:pPr>
            <a:r>
              <a:rPr lang="pt-PT" b="1" dirty="0" smtClean="0"/>
              <a:t>Lançamento</a:t>
            </a:r>
            <a:r>
              <a:rPr lang="pt-PT" b="1" spc="-95" dirty="0" smtClean="0"/>
              <a:t> </a:t>
            </a:r>
            <a:r>
              <a:rPr lang="pt-PT" b="1" dirty="0" smtClean="0"/>
              <a:t>do</a:t>
            </a:r>
            <a:r>
              <a:rPr lang="pt-PT" b="1" spc="-60" dirty="0" smtClean="0"/>
              <a:t> </a:t>
            </a:r>
            <a:r>
              <a:rPr lang="pt-PT" b="1" spc="-10" dirty="0" smtClean="0"/>
              <a:t>Dardo</a:t>
            </a:r>
            <a:endParaRPr lang="pt-PT" b="1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584703" y="5248656"/>
            <a:ext cx="3716020" cy="23050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25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corrida</a:t>
            </a:r>
            <a:r>
              <a:rPr sz="9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lateral</a:t>
            </a:r>
            <a:endParaRPr sz="9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5899" y="3890772"/>
            <a:ext cx="8561832" cy="13014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13331" y="5478780"/>
            <a:ext cx="4787265" cy="24384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100" b="1" dirty="0">
                <a:latin typeface="Arial"/>
                <a:cs typeface="Arial"/>
              </a:rPr>
              <a:t>corrida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de</a:t>
            </a:r>
            <a:r>
              <a:rPr sz="1100" b="1" spc="-10" dirty="0">
                <a:latin typeface="Arial"/>
                <a:cs typeface="Arial"/>
              </a:rPr>
              <a:t> balanço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99275" y="5462015"/>
            <a:ext cx="2571115" cy="26098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33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lançamento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31224" y="5462015"/>
            <a:ext cx="1062355" cy="26098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33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recuperação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13331" y="5248656"/>
            <a:ext cx="1000125" cy="230504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2545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335"/>
              </a:spcBef>
            </a:pPr>
            <a:r>
              <a:rPr sz="900" b="1" dirty="0">
                <a:latin typeface="Arial"/>
                <a:cs typeface="Arial"/>
              </a:rPr>
              <a:t>corrida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frontal</a:t>
            </a:r>
            <a:endParaRPr sz="9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3038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061719" y="979122"/>
            <a:ext cx="8527008" cy="1172845"/>
          </a:xfrm>
          <a:prstGeom prst="rect">
            <a:avLst/>
          </a:prstGeom>
        </p:spPr>
        <p:txBody>
          <a:bodyPr vert="horz" wrap="square" lIns="0" tIns="456231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025014">
              <a:lnSpc>
                <a:spcPct val="100000"/>
              </a:lnSpc>
              <a:spcBef>
                <a:spcPts val="105"/>
              </a:spcBef>
            </a:pPr>
            <a:r>
              <a:rPr lang="pt-PT" smtClean="0"/>
              <a:t>Lançamento</a:t>
            </a:r>
            <a:r>
              <a:rPr lang="pt-PT" spc="-95" smtClean="0"/>
              <a:t> </a:t>
            </a:r>
            <a:r>
              <a:rPr lang="pt-PT" smtClean="0"/>
              <a:t>do</a:t>
            </a:r>
            <a:r>
              <a:rPr lang="pt-PT" spc="-60" smtClean="0"/>
              <a:t> </a:t>
            </a:r>
            <a:r>
              <a:rPr lang="pt-PT" spc="-10" smtClean="0"/>
              <a:t>Disco</a:t>
            </a:r>
            <a:endParaRPr lang="pt-PT"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9027" y="2377439"/>
            <a:ext cx="6761988" cy="38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27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038859" y="1116282"/>
            <a:ext cx="8527008" cy="1172845"/>
          </a:xfrm>
          <a:prstGeom prst="rect">
            <a:avLst/>
          </a:prstGeom>
        </p:spPr>
        <p:txBody>
          <a:bodyPr vert="horz" wrap="square" lIns="0" tIns="456231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2595">
              <a:lnSpc>
                <a:spcPct val="100000"/>
              </a:lnSpc>
              <a:spcBef>
                <a:spcPts val="105"/>
              </a:spcBef>
            </a:pPr>
            <a:r>
              <a:rPr lang="pt-PT" b="1" dirty="0" smtClean="0"/>
              <a:t>Lançamento</a:t>
            </a:r>
            <a:r>
              <a:rPr lang="pt-PT" b="1" spc="-105" dirty="0" smtClean="0"/>
              <a:t> </a:t>
            </a:r>
            <a:r>
              <a:rPr lang="pt-PT" b="1" dirty="0" smtClean="0"/>
              <a:t>do</a:t>
            </a:r>
            <a:r>
              <a:rPr lang="pt-PT" b="1" spc="-60" dirty="0" smtClean="0"/>
              <a:t> </a:t>
            </a:r>
            <a:r>
              <a:rPr lang="pt-PT" b="1" spc="-10" dirty="0" smtClean="0"/>
              <a:t>Martelo</a:t>
            </a:r>
            <a:endParaRPr lang="pt-PT" b="1"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1508" y="2514599"/>
            <a:ext cx="5058156" cy="379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55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427479" y="773382"/>
            <a:ext cx="8527008" cy="1172845"/>
          </a:xfrm>
          <a:prstGeom prst="rect">
            <a:avLst/>
          </a:prstGeom>
        </p:spPr>
        <p:txBody>
          <a:bodyPr vert="horz" wrap="square" lIns="0" tIns="456231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61005">
              <a:lnSpc>
                <a:spcPct val="100000"/>
              </a:lnSpc>
              <a:spcBef>
                <a:spcPts val="105"/>
              </a:spcBef>
            </a:pPr>
            <a:r>
              <a:rPr lang="pt-PT" b="1" spc="-10" dirty="0" smtClean="0"/>
              <a:t>Lançamentos</a:t>
            </a:r>
            <a:endParaRPr lang="pt-PT" b="1"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5940" y="3482340"/>
            <a:ext cx="4038600" cy="22692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96940" y="3102863"/>
            <a:ext cx="4038600" cy="30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59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878839" y="727662"/>
            <a:ext cx="8527008" cy="1172845"/>
          </a:xfrm>
          <a:prstGeom prst="rect">
            <a:avLst/>
          </a:prstGeom>
        </p:spPr>
        <p:txBody>
          <a:bodyPr vert="horz" wrap="square" lIns="0" tIns="456231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42820">
              <a:lnSpc>
                <a:spcPct val="100000"/>
              </a:lnSpc>
              <a:spcBef>
                <a:spcPts val="105"/>
              </a:spcBef>
            </a:pPr>
            <a:r>
              <a:rPr lang="pt-PT" smtClean="0"/>
              <a:t>Como</a:t>
            </a:r>
            <a:r>
              <a:rPr lang="pt-PT" spc="-15" smtClean="0"/>
              <a:t> </a:t>
            </a:r>
            <a:r>
              <a:rPr lang="pt-PT" spc="-10" smtClean="0"/>
              <a:t>Desenvolver:</a:t>
            </a:r>
            <a:endParaRPr lang="pt-PT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131822" y="2137917"/>
            <a:ext cx="66992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04135" marR="5080" indent="-259143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Aquecimento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como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fase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fundamental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do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processo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ensino- aprendizagem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0825" y="6271971"/>
            <a:ext cx="17780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Vamos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à</a:t>
            </a:r>
            <a:r>
              <a:rPr sz="20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prática!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8692" y="3256787"/>
            <a:ext cx="2382011" cy="23820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72684" y="2825495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3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5758F7F9-F47D-D343-BEBD-EB12EDD5FF8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xmlns="" id="{F45E3820-37B5-1F5A-710A-F99940002844}"/>
              </a:ext>
            </a:extLst>
          </p:cNvPr>
          <p:cNvSpPr txBox="1">
            <a:spLocks/>
          </p:cNvSpPr>
          <p:nvPr/>
        </p:nvSpPr>
        <p:spPr>
          <a:xfrm>
            <a:off x="617220" y="3496003"/>
            <a:ext cx="10675619" cy="1650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0" algn="ctr">
              <a:lnSpc>
                <a:spcPct val="120000"/>
              </a:lnSpc>
              <a:spcBef>
                <a:spcPts val="100"/>
              </a:spcBef>
              <a:buNone/>
            </a:pPr>
            <a:r>
              <a:rPr lang="pt-PT" sz="4400" b="1" dirty="0" smtClean="0">
                <a:solidFill>
                  <a:srgbClr val="888888"/>
                </a:solidFill>
                <a:latin typeface="Calibri"/>
                <a:cs typeface="Calibri"/>
              </a:rPr>
              <a:t>Fundamentos dos Lançamentos</a:t>
            </a:r>
            <a:endParaRPr lang="pt-PT" sz="4400" b="1" spc="-50" dirty="0">
              <a:solidFill>
                <a:srgbClr val="888888"/>
              </a:solidFill>
              <a:latin typeface="Calibri"/>
              <a:cs typeface="Calibri"/>
            </a:endParaRPr>
          </a:p>
          <a:p>
            <a:pPr marL="12065" marR="5080" indent="0" algn="ctr">
              <a:lnSpc>
                <a:spcPct val="120000"/>
              </a:lnSpc>
              <a:spcBef>
                <a:spcPts val="100"/>
              </a:spcBef>
              <a:buNone/>
            </a:pPr>
            <a:r>
              <a:rPr lang="pt-PT" sz="4400" b="1" spc="-50" dirty="0">
                <a:solidFill>
                  <a:srgbClr val="888888"/>
                </a:solidFill>
                <a:latin typeface="Calibri"/>
                <a:cs typeface="Calibri"/>
              </a:rPr>
              <a:t>Viana do Castelo 2023</a:t>
            </a:r>
            <a:endParaRPr lang="pt-PT" sz="4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38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30CD75-4039-7817-685A-9D007BD245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4937D519-635E-A19F-48D5-3DD94E6F0B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pt-PT"/>
          </a:p>
        </p:txBody>
      </p:sp>
      <p:pic>
        <p:nvPicPr>
          <p:cNvPr id="4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2BED6394-938B-9052-EB17-15D17B390A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1290319" y="652780"/>
            <a:ext cx="8527008" cy="1172845"/>
          </a:xfrm>
          <a:prstGeom prst="rect">
            <a:avLst/>
          </a:prstGeom>
        </p:spPr>
        <p:txBody>
          <a:bodyPr vert="horz" wrap="square" lIns="0" tIns="456231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71805">
              <a:lnSpc>
                <a:spcPct val="100000"/>
              </a:lnSpc>
              <a:spcBef>
                <a:spcPts val="105"/>
              </a:spcBef>
            </a:pPr>
            <a:r>
              <a:rPr lang="pt-PT" b="1" dirty="0" smtClean="0"/>
              <a:t>Os</a:t>
            </a:r>
            <a:r>
              <a:rPr lang="pt-PT" b="1" spc="-50" dirty="0" smtClean="0"/>
              <a:t> </a:t>
            </a:r>
            <a:r>
              <a:rPr lang="pt-PT" b="1" dirty="0" smtClean="0"/>
              <a:t>Fundamentos</a:t>
            </a:r>
            <a:r>
              <a:rPr lang="pt-PT" b="1" spc="-60" dirty="0" smtClean="0"/>
              <a:t> </a:t>
            </a:r>
            <a:r>
              <a:rPr lang="pt-PT" b="1" dirty="0" smtClean="0"/>
              <a:t>dos</a:t>
            </a:r>
            <a:r>
              <a:rPr lang="pt-PT" b="1" spc="-35" dirty="0" smtClean="0"/>
              <a:t> </a:t>
            </a:r>
            <a:r>
              <a:rPr lang="pt-PT" b="1" spc="-10" dirty="0" smtClean="0"/>
              <a:t>Lançamentos</a:t>
            </a:r>
            <a:endParaRPr lang="pt-PT" b="1" spc="-10" dirty="0"/>
          </a:p>
        </p:txBody>
      </p:sp>
      <p:sp>
        <p:nvSpPr>
          <p:cNvPr id="6" name="object 3"/>
          <p:cNvSpPr txBox="1"/>
          <p:nvPr/>
        </p:nvSpPr>
        <p:spPr>
          <a:xfrm>
            <a:off x="4885435" y="6063281"/>
            <a:ext cx="1221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Lançar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longe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7931" y="2262933"/>
            <a:ext cx="293522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7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/>
        </p:nvSpPr>
        <p:spPr>
          <a:xfrm>
            <a:off x="2722244" y="1518640"/>
            <a:ext cx="5854065" cy="368363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R="64769" algn="ctr">
              <a:lnSpc>
                <a:spcPct val="100000"/>
              </a:lnSpc>
              <a:spcBef>
                <a:spcPts val="1060"/>
              </a:spcBef>
            </a:pPr>
            <a:r>
              <a:rPr sz="3200" b="1" spc="-10" dirty="0">
                <a:latin typeface="Calibri"/>
                <a:cs typeface="Calibri"/>
              </a:rPr>
              <a:t>Lançar</a:t>
            </a:r>
            <a:endParaRPr sz="3200" dirty="0">
              <a:latin typeface="Calibri"/>
              <a:cs typeface="Calibri"/>
            </a:endParaRPr>
          </a:p>
          <a:p>
            <a:pPr marL="12700" marR="5080" indent="20955" algn="ctr">
              <a:lnSpc>
                <a:spcPct val="125000"/>
              </a:lnSpc>
            </a:pPr>
            <a:r>
              <a:rPr sz="3200" b="1" dirty="0">
                <a:latin typeface="Calibri"/>
                <a:cs typeface="Calibri"/>
              </a:rPr>
              <a:t>é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capacidade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de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projetarmos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um </a:t>
            </a:r>
            <a:r>
              <a:rPr sz="3200" b="1" dirty="0">
                <a:latin typeface="Calibri"/>
                <a:cs typeface="Calibri"/>
              </a:rPr>
              <a:t>objeto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no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espaço,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sobre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uma </a:t>
            </a:r>
            <a:r>
              <a:rPr sz="3200" b="1" dirty="0">
                <a:latin typeface="Calibri"/>
                <a:cs typeface="Calibri"/>
              </a:rPr>
              <a:t>determinada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distância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(vertical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ou </a:t>
            </a:r>
            <a:r>
              <a:rPr sz="3200" b="1" dirty="0">
                <a:latin typeface="Calibri"/>
                <a:cs typeface="Calibri"/>
              </a:rPr>
              <a:t>horizontal),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que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está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presente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em </a:t>
            </a:r>
            <a:r>
              <a:rPr sz="3200" b="1" dirty="0">
                <a:latin typeface="Calibri"/>
                <a:cs typeface="Calibri"/>
              </a:rPr>
              <a:t>inúmeras</a:t>
            </a:r>
            <a:r>
              <a:rPr sz="3200" b="1" spc="-9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atividades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desportivas;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924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1337196" y="544703"/>
            <a:ext cx="8527008" cy="117284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61005">
              <a:lnSpc>
                <a:spcPct val="100000"/>
              </a:lnSpc>
              <a:spcBef>
                <a:spcPts val="1445"/>
              </a:spcBef>
            </a:pPr>
            <a:r>
              <a:rPr lang="pt-PT" b="1" spc="-10" dirty="0" smtClean="0"/>
              <a:t>Lançamentos</a:t>
            </a: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lang="pt-PT" sz="1600" spc="-10" dirty="0" smtClean="0"/>
              <a:t>Existem</a:t>
            </a:r>
            <a:r>
              <a:rPr lang="pt-PT" sz="1600" spc="-60" dirty="0" smtClean="0"/>
              <a:t> </a:t>
            </a:r>
            <a:r>
              <a:rPr lang="pt-PT" sz="1600" dirty="0" smtClean="0"/>
              <a:t>quatro</a:t>
            </a:r>
            <a:r>
              <a:rPr lang="pt-PT" sz="1600" spc="-15" dirty="0" smtClean="0"/>
              <a:t> </a:t>
            </a:r>
            <a:r>
              <a:rPr lang="pt-PT" sz="1600" spc="-10" dirty="0" smtClean="0"/>
              <a:t>lançamentos</a:t>
            </a:r>
            <a:r>
              <a:rPr lang="pt-PT" sz="1600" spc="-45" dirty="0" smtClean="0"/>
              <a:t> </a:t>
            </a:r>
            <a:r>
              <a:rPr lang="pt-PT" sz="1600" dirty="0" smtClean="0"/>
              <a:t>no</a:t>
            </a:r>
            <a:r>
              <a:rPr lang="pt-PT" sz="1600" spc="-40" dirty="0" smtClean="0"/>
              <a:t> </a:t>
            </a:r>
            <a:r>
              <a:rPr lang="pt-PT" sz="1600" spc="-10" dirty="0" smtClean="0"/>
              <a:t>programa olímpico:</a:t>
            </a:r>
            <a:endParaRPr lang="pt-PT" sz="1600" dirty="0"/>
          </a:p>
        </p:txBody>
      </p:sp>
      <p:pic>
        <p:nvPicPr>
          <p:cNvPr id="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4827" y="4646675"/>
            <a:ext cx="2595372" cy="1825752"/>
          </a:xfrm>
          <a:prstGeom prst="rect">
            <a:avLst/>
          </a:prstGeom>
        </p:spPr>
      </p:pic>
      <p:sp>
        <p:nvSpPr>
          <p:cNvPr id="6" name="object 4"/>
          <p:cNvSpPr/>
          <p:nvPr/>
        </p:nvSpPr>
        <p:spPr>
          <a:xfrm>
            <a:off x="1528572" y="2788919"/>
            <a:ext cx="1286510" cy="408940"/>
          </a:xfrm>
          <a:custGeom>
            <a:avLst/>
            <a:gdLst/>
            <a:ahLst/>
            <a:cxnLst/>
            <a:rect l="l" t="t" r="r" b="b"/>
            <a:pathLst>
              <a:path w="1286510" h="408939">
                <a:moveTo>
                  <a:pt x="1218184" y="0"/>
                </a:moveTo>
                <a:lnTo>
                  <a:pt x="68072" y="0"/>
                </a:lnTo>
                <a:lnTo>
                  <a:pt x="41576" y="5349"/>
                </a:lnTo>
                <a:lnTo>
                  <a:pt x="19939" y="19938"/>
                </a:lnTo>
                <a:lnTo>
                  <a:pt x="5349" y="41576"/>
                </a:lnTo>
                <a:lnTo>
                  <a:pt x="0" y="68072"/>
                </a:lnTo>
                <a:lnTo>
                  <a:pt x="0" y="340360"/>
                </a:lnTo>
                <a:lnTo>
                  <a:pt x="5349" y="366855"/>
                </a:lnTo>
                <a:lnTo>
                  <a:pt x="19939" y="388493"/>
                </a:lnTo>
                <a:lnTo>
                  <a:pt x="41576" y="403082"/>
                </a:lnTo>
                <a:lnTo>
                  <a:pt x="68072" y="408432"/>
                </a:lnTo>
                <a:lnTo>
                  <a:pt x="1218184" y="408432"/>
                </a:lnTo>
                <a:lnTo>
                  <a:pt x="1244679" y="403082"/>
                </a:lnTo>
                <a:lnTo>
                  <a:pt x="1266317" y="388493"/>
                </a:lnTo>
                <a:lnTo>
                  <a:pt x="1280906" y="366855"/>
                </a:lnTo>
                <a:lnTo>
                  <a:pt x="1286255" y="340360"/>
                </a:lnTo>
                <a:lnTo>
                  <a:pt x="1286255" y="68072"/>
                </a:lnTo>
                <a:lnTo>
                  <a:pt x="1280906" y="41576"/>
                </a:lnTo>
                <a:lnTo>
                  <a:pt x="1266317" y="19938"/>
                </a:lnTo>
                <a:lnTo>
                  <a:pt x="1244679" y="5349"/>
                </a:lnTo>
                <a:lnTo>
                  <a:pt x="1218184" y="0"/>
                </a:lnTo>
                <a:close/>
              </a:path>
            </a:pathLst>
          </a:custGeom>
          <a:solidFill>
            <a:srgbClr val="A7B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5"/>
          <p:cNvGrpSpPr/>
          <p:nvPr/>
        </p:nvGrpSpPr>
        <p:grpSpPr>
          <a:xfrm>
            <a:off x="5669280" y="2764344"/>
            <a:ext cx="3072765" cy="3857625"/>
            <a:chOff x="4572000" y="2311907"/>
            <a:chExt cx="3072765" cy="3857625"/>
          </a:xfrm>
        </p:grpSpPr>
        <p:pic>
          <p:nvPicPr>
            <p:cNvPr id="8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1616" y="3811523"/>
              <a:ext cx="1572767" cy="2357628"/>
            </a:xfrm>
            <a:prstGeom prst="rect">
              <a:avLst/>
            </a:prstGeom>
          </p:spPr>
        </p:pic>
        <p:sp>
          <p:nvSpPr>
            <p:cNvPr id="9" name="object 7"/>
            <p:cNvSpPr/>
            <p:nvPr/>
          </p:nvSpPr>
          <p:spPr>
            <a:xfrm>
              <a:off x="4572000" y="2311907"/>
              <a:ext cx="1286510" cy="408940"/>
            </a:xfrm>
            <a:custGeom>
              <a:avLst/>
              <a:gdLst/>
              <a:ahLst/>
              <a:cxnLst/>
              <a:rect l="l" t="t" r="r" b="b"/>
              <a:pathLst>
                <a:path w="1286510" h="408939">
                  <a:moveTo>
                    <a:pt x="1218184" y="0"/>
                  </a:moveTo>
                  <a:lnTo>
                    <a:pt x="68072" y="0"/>
                  </a:lnTo>
                  <a:lnTo>
                    <a:pt x="41576" y="5349"/>
                  </a:lnTo>
                  <a:lnTo>
                    <a:pt x="19938" y="19938"/>
                  </a:lnTo>
                  <a:lnTo>
                    <a:pt x="5349" y="41576"/>
                  </a:lnTo>
                  <a:lnTo>
                    <a:pt x="0" y="68071"/>
                  </a:lnTo>
                  <a:lnTo>
                    <a:pt x="0" y="340359"/>
                  </a:lnTo>
                  <a:lnTo>
                    <a:pt x="5349" y="366855"/>
                  </a:lnTo>
                  <a:lnTo>
                    <a:pt x="19938" y="388492"/>
                  </a:lnTo>
                  <a:lnTo>
                    <a:pt x="41576" y="403082"/>
                  </a:lnTo>
                  <a:lnTo>
                    <a:pt x="68072" y="408431"/>
                  </a:lnTo>
                  <a:lnTo>
                    <a:pt x="1218184" y="408431"/>
                  </a:lnTo>
                  <a:lnTo>
                    <a:pt x="1244679" y="403082"/>
                  </a:lnTo>
                  <a:lnTo>
                    <a:pt x="1266316" y="388492"/>
                  </a:lnTo>
                  <a:lnTo>
                    <a:pt x="1280906" y="366855"/>
                  </a:lnTo>
                  <a:lnTo>
                    <a:pt x="1286255" y="340359"/>
                  </a:lnTo>
                  <a:lnTo>
                    <a:pt x="1286255" y="68071"/>
                  </a:lnTo>
                  <a:lnTo>
                    <a:pt x="1280906" y="41576"/>
                  </a:lnTo>
                  <a:lnTo>
                    <a:pt x="1266317" y="19938"/>
                  </a:lnTo>
                  <a:lnTo>
                    <a:pt x="1244679" y="5349"/>
                  </a:lnTo>
                  <a:lnTo>
                    <a:pt x="1218184" y="0"/>
                  </a:lnTo>
                  <a:close/>
                </a:path>
              </a:pathLst>
            </a:custGeom>
            <a:solidFill>
              <a:srgbClr val="A7B9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8"/>
          <p:cNvSpPr txBox="1"/>
          <p:nvPr/>
        </p:nvSpPr>
        <p:spPr>
          <a:xfrm>
            <a:off x="1940458" y="2827400"/>
            <a:ext cx="462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Peso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5947664" y="2898774"/>
            <a:ext cx="592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Dardo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0"/>
          <p:cNvSpPr/>
          <p:nvPr/>
        </p:nvSpPr>
        <p:spPr>
          <a:xfrm>
            <a:off x="5743955" y="5218175"/>
            <a:ext cx="1286510" cy="408940"/>
          </a:xfrm>
          <a:custGeom>
            <a:avLst/>
            <a:gdLst/>
            <a:ahLst/>
            <a:cxnLst/>
            <a:rect l="l" t="t" r="r" b="b"/>
            <a:pathLst>
              <a:path w="1286510" h="408939">
                <a:moveTo>
                  <a:pt x="1218184" y="0"/>
                </a:moveTo>
                <a:lnTo>
                  <a:pt x="68072" y="0"/>
                </a:lnTo>
                <a:lnTo>
                  <a:pt x="41576" y="5349"/>
                </a:lnTo>
                <a:lnTo>
                  <a:pt x="19938" y="19939"/>
                </a:lnTo>
                <a:lnTo>
                  <a:pt x="5349" y="41576"/>
                </a:lnTo>
                <a:lnTo>
                  <a:pt x="0" y="68071"/>
                </a:lnTo>
                <a:lnTo>
                  <a:pt x="0" y="340359"/>
                </a:lnTo>
                <a:lnTo>
                  <a:pt x="5349" y="366855"/>
                </a:lnTo>
                <a:lnTo>
                  <a:pt x="19938" y="388492"/>
                </a:lnTo>
                <a:lnTo>
                  <a:pt x="41576" y="403082"/>
                </a:lnTo>
                <a:lnTo>
                  <a:pt x="68072" y="408431"/>
                </a:lnTo>
                <a:lnTo>
                  <a:pt x="1218184" y="408431"/>
                </a:lnTo>
                <a:lnTo>
                  <a:pt x="1244679" y="403082"/>
                </a:lnTo>
                <a:lnTo>
                  <a:pt x="1266317" y="388493"/>
                </a:lnTo>
                <a:lnTo>
                  <a:pt x="1280906" y="366855"/>
                </a:lnTo>
                <a:lnTo>
                  <a:pt x="1286256" y="340359"/>
                </a:lnTo>
                <a:lnTo>
                  <a:pt x="1286256" y="68071"/>
                </a:lnTo>
                <a:lnTo>
                  <a:pt x="1280906" y="41576"/>
                </a:lnTo>
                <a:lnTo>
                  <a:pt x="1266317" y="19938"/>
                </a:lnTo>
                <a:lnTo>
                  <a:pt x="1244679" y="5349"/>
                </a:lnTo>
                <a:lnTo>
                  <a:pt x="1218184" y="0"/>
                </a:lnTo>
                <a:close/>
              </a:path>
            </a:pathLst>
          </a:custGeom>
          <a:solidFill>
            <a:srgbClr val="A7B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 txBox="1"/>
          <p:nvPr/>
        </p:nvSpPr>
        <p:spPr>
          <a:xfrm>
            <a:off x="6125717" y="5256657"/>
            <a:ext cx="523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Disco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2"/>
          <p:cNvSpPr/>
          <p:nvPr/>
        </p:nvSpPr>
        <p:spPr>
          <a:xfrm>
            <a:off x="1456944" y="5289804"/>
            <a:ext cx="1286510" cy="408940"/>
          </a:xfrm>
          <a:custGeom>
            <a:avLst/>
            <a:gdLst/>
            <a:ahLst/>
            <a:cxnLst/>
            <a:rect l="l" t="t" r="r" b="b"/>
            <a:pathLst>
              <a:path w="1286510" h="408939">
                <a:moveTo>
                  <a:pt x="1218183" y="0"/>
                </a:moveTo>
                <a:lnTo>
                  <a:pt x="68072" y="0"/>
                </a:lnTo>
                <a:lnTo>
                  <a:pt x="41576" y="5349"/>
                </a:lnTo>
                <a:lnTo>
                  <a:pt x="19939" y="19938"/>
                </a:lnTo>
                <a:lnTo>
                  <a:pt x="5349" y="41576"/>
                </a:lnTo>
                <a:lnTo>
                  <a:pt x="0" y="68072"/>
                </a:lnTo>
                <a:lnTo>
                  <a:pt x="0" y="340360"/>
                </a:lnTo>
                <a:lnTo>
                  <a:pt x="5349" y="366855"/>
                </a:lnTo>
                <a:lnTo>
                  <a:pt x="19939" y="388493"/>
                </a:lnTo>
                <a:lnTo>
                  <a:pt x="41576" y="403082"/>
                </a:lnTo>
                <a:lnTo>
                  <a:pt x="68072" y="408431"/>
                </a:lnTo>
                <a:lnTo>
                  <a:pt x="1218183" y="408431"/>
                </a:lnTo>
                <a:lnTo>
                  <a:pt x="1244679" y="403082"/>
                </a:lnTo>
                <a:lnTo>
                  <a:pt x="1266316" y="388493"/>
                </a:lnTo>
                <a:lnTo>
                  <a:pt x="1280906" y="366855"/>
                </a:lnTo>
                <a:lnTo>
                  <a:pt x="1286256" y="340360"/>
                </a:lnTo>
                <a:lnTo>
                  <a:pt x="1286256" y="68072"/>
                </a:lnTo>
                <a:lnTo>
                  <a:pt x="1280906" y="41576"/>
                </a:lnTo>
                <a:lnTo>
                  <a:pt x="1266317" y="19939"/>
                </a:lnTo>
                <a:lnTo>
                  <a:pt x="1244679" y="5349"/>
                </a:lnTo>
                <a:lnTo>
                  <a:pt x="1218183" y="0"/>
                </a:lnTo>
                <a:close/>
              </a:path>
            </a:pathLst>
          </a:custGeom>
          <a:solidFill>
            <a:srgbClr val="A7B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3"/>
          <p:cNvSpPr txBox="1"/>
          <p:nvPr/>
        </p:nvSpPr>
        <p:spPr>
          <a:xfrm>
            <a:off x="1715211" y="5328285"/>
            <a:ext cx="769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Martelo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6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58584" y="1717548"/>
            <a:ext cx="1775460" cy="2444496"/>
          </a:xfrm>
          <a:prstGeom prst="rect">
            <a:avLst/>
          </a:prstGeom>
        </p:spPr>
      </p:pic>
      <p:pic>
        <p:nvPicPr>
          <p:cNvPr id="17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86455" y="1883664"/>
            <a:ext cx="171449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52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5148" y="2289047"/>
            <a:ext cx="4038600" cy="3044952"/>
          </a:xfrm>
          <a:prstGeom prst="rect">
            <a:avLst/>
          </a:prstGeom>
        </p:spPr>
      </p:pic>
      <p:sp>
        <p:nvSpPr>
          <p:cNvPr id="3" name="object 3"/>
          <p:cNvSpPr txBox="1">
            <a:spLocks/>
          </p:cNvSpPr>
          <p:nvPr/>
        </p:nvSpPr>
        <p:spPr>
          <a:xfrm>
            <a:off x="3758946" y="1193419"/>
            <a:ext cx="30899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PT" b="1" spc="-10" dirty="0" smtClean="0"/>
              <a:t>Lançamentos</a:t>
            </a:r>
            <a:endParaRPr lang="pt-PT" b="1"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984605" y="1897126"/>
            <a:ext cx="7212330" cy="4180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Fases</a:t>
            </a:r>
            <a:r>
              <a:rPr sz="32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dos</a:t>
            </a:r>
            <a:r>
              <a:rPr sz="32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Lançamentos: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Os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lançamentos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podem</a:t>
            </a:r>
            <a:r>
              <a:rPr sz="2400" spc="-10" dirty="0">
                <a:latin typeface="Calibri"/>
                <a:cs typeface="Calibri"/>
              </a:rPr>
              <a:t> dividir-</a:t>
            </a:r>
            <a:r>
              <a:rPr sz="2400" dirty="0">
                <a:latin typeface="Calibri"/>
                <a:cs typeface="Calibri"/>
              </a:rPr>
              <a:t>se em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quatro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fases: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Wingdings"/>
                <a:cs typeface="Wingdings"/>
              </a:rPr>
              <a:t>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Preparação;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Wingdings"/>
                <a:cs typeface="Wingdings"/>
              </a:rPr>
              <a:t>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Momento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construção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(ou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balanço);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Wingdings"/>
                <a:cs typeface="Wingdings"/>
              </a:rPr>
              <a:t>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Lançamento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propriamente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(ou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arremesso);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2400" dirty="0">
                <a:latin typeface="Wingdings"/>
                <a:cs typeface="Wingdings"/>
              </a:rPr>
              <a:t>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Recuperação.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8626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871829" y="1550035"/>
            <a:ext cx="503872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0815" indent="165100">
              <a:lnSpc>
                <a:spcPct val="100000"/>
              </a:lnSpc>
              <a:spcBef>
                <a:spcPts val="100"/>
              </a:spcBef>
              <a:buChar char="–"/>
              <a:tabLst>
                <a:tab pos="177800" algn="l"/>
              </a:tabLst>
            </a:pPr>
            <a:r>
              <a:rPr sz="1800" dirty="0">
                <a:latin typeface="Calibri"/>
                <a:cs typeface="Calibri"/>
              </a:rPr>
              <a:t>Na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fase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preparação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atleta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pega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engenho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e </a:t>
            </a:r>
            <a:r>
              <a:rPr sz="1800" spc="-10" dirty="0">
                <a:latin typeface="Calibri"/>
                <a:cs typeface="Calibri"/>
              </a:rPr>
              <a:t>coloca-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 posição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inicial;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Char char="–"/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Char char="–"/>
            </a:pPr>
            <a:endParaRPr sz="1700">
              <a:latin typeface="Calibri"/>
              <a:cs typeface="Calibri"/>
            </a:endParaRPr>
          </a:p>
          <a:p>
            <a:pPr marL="12700" marR="5080" indent="165100">
              <a:lnSpc>
                <a:spcPct val="100000"/>
              </a:lnSpc>
              <a:buChar char="–"/>
              <a:tabLst>
                <a:tab pos="177800" algn="l"/>
              </a:tabLst>
            </a:pPr>
            <a:r>
              <a:rPr sz="1800" dirty="0">
                <a:latin typeface="Calibri"/>
                <a:cs typeface="Calibri"/>
              </a:rPr>
              <a:t>Na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fase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construção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atleta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executa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uma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série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movimentos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têm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objectivo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acelerar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o </a:t>
            </a:r>
            <a:r>
              <a:rPr sz="1800" spc="-10" dirty="0">
                <a:latin typeface="Calibri"/>
                <a:cs typeface="Calibri"/>
              </a:rPr>
              <a:t>corpo;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4"/>
          <p:cNvSpPr txBox="1"/>
          <p:nvPr/>
        </p:nvSpPr>
        <p:spPr>
          <a:xfrm>
            <a:off x="871829" y="4293870"/>
            <a:ext cx="503047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7320" indent="165100">
              <a:lnSpc>
                <a:spcPct val="100000"/>
              </a:lnSpc>
              <a:spcBef>
                <a:spcPts val="100"/>
              </a:spcBef>
              <a:buChar char="–"/>
              <a:tabLst>
                <a:tab pos="177800" algn="l"/>
              </a:tabLst>
            </a:pPr>
            <a:r>
              <a:rPr sz="1800" dirty="0">
                <a:latin typeface="Calibri"/>
                <a:cs typeface="Calibri"/>
              </a:rPr>
              <a:t>Na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fase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lançamento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propriamente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atleta </a:t>
            </a:r>
            <a:r>
              <a:rPr sz="1800" dirty="0">
                <a:latin typeface="Calibri"/>
                <a:cs typeface="Calibri"/>
              </a:rPr>
              <a:t>passa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pela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“posição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força”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procura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transferir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a </a:t>
            </a:r>
            <a:r>
              <a:rPr sz="1800" dirty="0">
                <a:latin typeface="Calibri"/>
                <a:cs typeface="Calibri"/>
              </a:rPr>
              <a:t>velocidade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corpo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 engenho</a:t>
            </a:r>
            <a:r>
              <a:rPr sz="1800" i="1" spc="-10" dirty="0">
                <a:latin typeface="Calibri"/>
                <a:cs typeface="Calibri"/>
              </a:rPr>
              <a:t>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Char char="–"/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Char char="–"/>
            </a:pPr>
            <a:endParaRPr sz="1700">
              <a:latin typeface="Calibri"/>
              <a:cs typeface="Calibri"/>
            </a:endParaRPr>
          </a:p>
          <a:p>
            <a:pPr marL="12700" marR="5080" indent="165100">
              <a:lnSpc>
                <a:spcPct val="100000"/>
              </a:lnSpc>
              <a:spcBef>
                <a:spcPts val="5"/>
              </a:spcBef>
              <a:buChar char="–"/>
              <a:tabLst>
                <a:tab pos="177800" algn="l"/>
              </a:tabLst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fase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recuperação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inicia-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depois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o</a:t>
            </a:r>
            <a:r>
              <a:rPr sz="1800" spc="5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engenho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sair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mãos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atleta.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Nela 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atleta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tem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spc="-10" dirty="0">
                <a:latin typeface="Calibri"/>
                <a:cs typeface="Calibri"/>
              </a:rPr>
              <a:t>equilibrar-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parar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evitar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ensaios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nulos;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53043" y="1159764"/>
            <a:ext cx="999744" cy="1501139"/>
          </a:xfrm>
          <a:prstGeom prst="rect">
            <a:avLst/>
          </a:prstGeom>
        </p:spPr>
      </p:pic>
      <p:pic>
        <p:nvPicPr>
          <p:cNvPr id="5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3660" y="2731008"/>
            <a:ext cx="1828800" cy="1219200"/>
          </a:xfrm>
          <a:prstGeom prst="rect">
            <a:avLst/>
          </a:prstGeom>
        </p:spPr>
      </p:pic>
      <p:pic>
        <p:nvPicPr>
          <p:cNvPr id="6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23660" y="4052316"/>
            <a:ext cx="1499616" cy="1298447"/>
          </a:xfrm>
          <a:prstGeom prst="rect">
            <a:avLst/>
          </a:prstGeom>
        </p:spPr>
      </p:pic>
      <p:pic>
        <p:nvPicPr>
          <p:cNvPr id="7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53043" y="2731008"/>
            <a:ext cx="856487" cy="1286256"/>
          </a:xfrm>
          <a:prstGeom prst="rect">
            <a:avLst/>
          </a:prstGeom>
        </p:spPr>
      </p:pic>
      <p:pic>
        <p:nvPicPr>
          <p:cNvPr id="8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52615" y="1370075"/>
            <a:ext cx="1828800" cy="1219200"/>
          </a:xfrm>
          <a:prstGeom prst="rect">
            <a:avLst/>
          </a:prstGeom>
        </p:spPr>
      </p:pic>
      <p:pic>
        <p:nvPicPr>
          <p:cNvPr id="9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66531" y="4075175"/>
            <a:ext cx="947927" cy="1405128"/>
          </a:xfrm>
          <a:prstGeom prst="rect">
            <a:avLst/>
          </a:prstGeom>
        </p:spPr>
      </p:pic>
      <p:pic>
        <p:nvPicPr>
          <p:cNvPr id="10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95288" y="5532120"/>
            <a:ext cx="268071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21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1370482" y="5159120"/>
            <a:ext cx="5079365" cy="1207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45155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Lançamento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do</a:t>
            </a:r>
            <a:r>
              <a:rPr sz="1600" b="1" spc="-20" dirty="0">
                <a:latin typeface="Calibri"/>
                <a:cs typeface="Calibri"/>
              </a:rPr>
              <a:t> Peso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marL="1299210" marR="5080" indent="-1287145">
              <a:lnSpc>
                <a:spcPct val="100000"/>
              </a:lnSpc>
              <a:spcBef>
                <a:spcPts val="1115"/>
              </a:spcBef>
            </a:pP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“A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perna</a:t>
            </a:r>
            <a:r>
              <a:rPr sz="18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Esquerda</a:t>
            </a:r>
            <a:r>
              <a:rPr sz="18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(nos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dextros)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não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pode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bloquear</a:t>
            </a:r>
            <a:r>
              <a:rPr sz="1800" b="1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ação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cadeia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extensora”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8164" y="1834895"/>
            <a:ext cx="3621024" cy="3203448"/>
          </a:xfrm>
          <a:prstGeom prst="rect">
            <a:avLst/>
          </a:prstGeom>
        </p:spPr>
      </p:pic>
      <p:sp>
        <p:nvSpPr>
          <p:cNvPr id="4" name="object 2"/>
          <p:cNvSpPr txBox="1">
            <a:spLocks/>
          </p:cNvSpPr>
          <p:nvPr/>
        </p:nvSpPr>
        <p:spPr>
          <a:xfrm>
            <a:off x="901699" y="662050"/>
            <a:ext cx="8527008" cy="1172845"/>
          </a:xfrm>
          <a:prstGeom prst="rect">
            <a:avLst/>
          </a:prstGeom>
        </p:spPr>
        <p:txBody>
          <a:bodyPr vert="horz" wrap="square" lIns="0" tIns="456231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6165">
              <a:lnSpc>
                <a:spcPct val="100000"/>
              </a:lnSpc>
              <a:spcBef>
                <a:spcPts val="105"/>
              </a:spcBef>
            </a:pPr>
            <a:r>
              <a:rPr lang="pt-PT" b="1" dirty="0" smtClean="0"/>
              <a:t>Definição</a:t>
            </a:r>
            <a:r>
              <a:rPr lang="pt-PT" b="1" spc="-85" dirty="0" smtClean="0"/>
              <a:t> </a:t>
            </a:r>
            <a:r>
              <a:rPr lang="pt-PT" b="1" dirty="0" smtClean="0"/>
              <a:t>da</a:t>
            </a:r>
            <a:r>
              <a:rPr lang="pt-PT" b="1" spc="-50" dirty="0" smtClean="0"/>
              <a:t> </a:t>
            </a:r>
            <a:r>
              <a:rPr lang="pt-PT" b="1" dirty="0" smtClean="0"/>
              <a:t>Posição</a:t>
            </a:r>
            <a:r>
              <a:rPr lang="pt-PT" b="1" spc="-80" dirty="0" smtClean="0"/>
              <a:t> </a:t>
            </a:r>
            <a:r>
              <a:rPr lang="pt-PT" b="1" dirty="0" smtClean="0"/>
              <a:t>de</a:t>
            </a:r>
            <a:r>
              <a:rPr lang="pt-PT" b="1" spc="-55" dirty="0" smtClean="0"/>
              <a:t> </a:t>
            </a:r>
            <a:r>
              <a:rPr lang="pt-PT" b="1" spc="-10" dirty="0" smtClean="0"/>
              <a:t>Força</a:t>
            </a:r>
            <a:endParaRPr lang="pt-PT" b="1" spc="-10" dirty="0"/>
          </a:p>
        </p:txBody>
      </p:sp>
    </p:spTree>
    <p:extLst>
      <p:ext uri="{BB962C8B-B14F-4D97-AF65-F5344CB8AC3E}">
        <p14:creationId xmlns:p14="http://schemas.microsoft.com/office/powerpoint/2010/main" val="3066002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750</Words>
  <Application>Microsoft Office PowerPoint</Application>
  <PresentationFormat>Ecrã Panorâmico</PresentationFormat>
  <Paragraphs>146</Paragraphs>
  <Slides>26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Jorge Manuel Freire Damásio</dc:creator>
  <cp:lastModifiedBy>Conta Microsoft</cp:lastModifiedBy>
  <cp:revision>5</cp:revision>
  <dcterms:created xsi:type="dcterms:W3CDTF">2023-07-01T01:17:10Z</dcterms:created>
  <dcterms:modified xsi:type="dcterms:W3CDTF">2023-07-04T06:40:34Z</dcterms:modified>
</cp:coreProperties>
</file>