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4" r:id="rId10"/>
    <p:sldId id="266" r:id="rId11"/>
    <p:sldId id="267" r:id="rId12"/>
    <p:sldId id="270" r:id="rId13"/>
    <p:sldId id="265" r:id="rId14"/>
    <p:sldId id="263" r:id="rId15"/>
    <p:sldId id="271" r:id="rId16"/>
    <p:sldId id="272" r:id="rId17"/>
    <p:sldId id="268" r:id="rId18"/>
    <p:sldId id="280" r:id="rId19"/>
    <p:sldId id="274" r:id="rId20"/>
    <p:sldId id="276" r:id="rId21"/>
    <p:sldId id="275" r:id="rId22"/>
    <p:sldId id="277" r:id="rId23"/>
    <p:sldId id="278" r:id="rId24"/>
    <p:sldId id="279" r:id="rId25"/>
    <p:sldId id="283" r:id="rId26"/>
    <p:sldId id="282" r:id="rId27"/>
    <p:sldId id="281" r:id="rId28"/>
    <p:sldId id="284" r:id="rId29"/>
    <p:sldId id="285" r:id="rId30"/>
    <p:sldId id="286" r:id="rId31"/>
    <p:sldId id="290" r:id="rId32"/>
    <p:sldId id="291" r:id="rId3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321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FB34F-2CFA-47D9-B4A9-741262B5CB1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6192EAB-9486-459E-BB2F-B7CC0269B780}">
      <dgm:prSet phldrT="[Texto]"/>
      <dgm:spPr/>
      <dgm:t>
        <a:bodyPr/>
        <a:lstStyle/>
        <a:p>
          <a:r>
            <a:rPr lang="pt-PT" dirty="0"/>
            <a:t>JOGO</a:t>
          </a:r>
        </a:p>
      </dgm:t>
    </dgm:pt>
    <dgm:pt modelId="{467AFB4E-E05D-4316-8322-C1F5D178A0D6}" type="parTrans" cxnId="{0D6574AB-B5A1-4016-9C13-6C0DD9D79CDC}">
      <dgm:prSet/>
      <dgm:spPr/>
      <dgm:t>
        <a:bodyPr/>
        <a:lstStyle/>
        <a:p>
          <a:endParaRPr lang="pt-PT"/>
        </a:p>
      </dgm:t>
    </dgm:pt>
    <dgm:pt modelId="{47AF822D-8861-4642-A2DE-713015B1816C}" type="sibTrans" cxnId="{0D6574AB-B5A1-4016-9C13-6C0DD9D79CDC}">
      <dgm:prSet/>
      <dgm:spPr/>
      <dgm:t>
        <a:bodyPr/>
        <a:lstStyle/>
        <a:p>
          <a:endParaRPr lang="pt-PT"/>
        </a:p>
      </dgm:t>
    </dgm:pt>
    <dgm:pt modelId="{B3F25650-26CF-484C-A58A-8D72F52C1274}">
      <dgm:prSet phldrT="[Texto]"/>
      <dgm:spPr/>
      <dgm:t>
        <a:bodyPr/>
        <a:lstStyle/>
        <a:p>
          <a:r>
            <a:rPr lang="pt-PT" dirty="0"/>
            <a:t>TÉCNICA</a:t>
          </a:r>
        </a:p>
      </dgm:t>
    </dgm:pt>
    <dgm:pt modelId="{C4A56B32-3E36-4496-BBB6-9D257F9B7D94}" type="parTrans" cxnId="{A9160979-E9BB-42FC-B4C9-8A195680A63A}">
      <dgm:prSet/>
      <dgm:spPr/>
      <dgm:t>
        <a:bodyPr/>
        <a:lstStyle/>
        <a:p>
          <a:endParaRPr lang="pt-PT"/>
        </a:p>
      </dgm:t>
    </dgm:pt>
    <dgm:pt modelId="{A44DF320-5EF9-419E-87A9-8ECCA85A4F5B}" type="sibTrans" cxnId="{A9160979-E9BB-42FC-B4C9-8A195680A63A}">
      <dgm:prSet/>
      <dgm:spPr/>
      <dgm:t>
        <a:bodyPr/>
        <a:lstStyle/>
        <a:p>
          <a:endParaRPr lang="pt-PT"/>
        </a:p>
      </dgm:t>
    </dgm:pt>
    <dgm:pt modelId="{992C5DB7-747C-4FFA-8DE1-74E239DC26B4}">
      <dgm:prSet phldrT="[Texto]"/>
      <dgm:spPr/>
      <dgm:t>
        <a:bodyPr/>
        <a:lstStyle/>
        <a:p>
          <a:r>
            <a:rPr lang="pt-PT" dirty="0"/>
            <a:t>EFICIÊNCIA</a:t>
          </a:r>
        </a:p>
      </dgm:t>
    </dgm:pt>
    <dgm:pt modelId="{55D8B552-B63C-47A8-A7B1-3ECFEB19C92F}" type="parTrans" cxnId="{9AD62688-8268-483F-8003-44D94433B6FC}">
      <dgm:prSet/>
      <dgm:spPr/>
      <dgm:t>
        <a:bodyPr/>
        <a:lstStyle/>
        <a:p>
          <a:endParaRPr lang="pt-PT"/>
        </a:p>
      </dgm:t>
    </dgm:pt>
    <dgm:pt modelId="{9BE95E08-9992-4FFD-8B87-577D7F9AF982}" type="sibTrans" cxnId="{9AD62688-8268-483F-8003-44D94433B6FC}">
      <dgm:prSet/>
      <dgm:spPr/>
      <dgm:t>
        <a:bodyPr/>
        <a:lstStyle/>
        <a:p>
          <a:endParaRPr lang="pt-PT"/>
        </a:p>
      </dgm:t>
    </dgm:pt>
    <dgm:pt modelId="{DF35225E-2A1C-4E0A-9D38-FFF00B01A34C}">
      <dgm:prSet phldrT="[Texto]"/>
      <dgm:spPr/>
      <dgm:t>
        <a:bodyPr/>
        <a:lstStyle/>
        <a:p>
          <a:r>
            <a:rPr lang="pt-PT" dirty="0"/>
            <a:t>TÁCTICA</a:t>
          </a:r>
        </a:p>
      </dgm:t>
    </dgm:pt>
    <dgm:pt modelId="{F189C2B5-433D-483E-B75D-F0FE80EDCFE1}" type="parTrans" cxnId="{21C18816-15BC-4047-A233-A0B6D4C329C4}">
      <dgm:prSet/>
      <dgm:spPr/>
      <dgm:t>
        <a:bodyPr/>
        <a:lstStyle/>
        <a:p>
          <a:endParaRPr lang="pt-PT"/>
        </a:p>
      </dgm:t>
    </dgm:pt>
    <dgm:pt modelId="{0F266A31-6649-49A0-B9A9-BF5D996A8119}" type="sibTrans" cxnId="{21C18816-15BC-4047-A233-A0B6D4C329C4}">
      <dgm:prSet/>
      <dgm:spPr/>
      <dgm:t>
        <a:bodyPr/>
        <a:lstStyle/>
        <a:p>
          <a:endParaRPr lang="pt-PT"/>
        </a:p>
      </dgm:t>
    </dgm:pt>
    <dgm:pt modelId="{56B0A047-660B-47C5-B359-D29A7239894C}">
      <dgm:prSet phldrT="[Texto]"/>
      <dgm:spPr/>
      <dgm:t>
        <a:bodyPr/>
        <a:lstStyle/>
        <a:p>
          <a:r>
            <a:rPr lang="pt-PT" dirty="0"/>
            <a:t>EFICÁCIA</a:t>
          </a:r>
        </a:p>
      </dgm:t>
    </dgm:pt>
    <dgm:pt modelId="{9BB35A3D-D09A-4CBF-873D-6B56FF2837F3}" type="parTrans" cxnId="{E9DEB4C8-C686-4010-9BA5-5B41239A7EA4}">
      <dgm:prSet/>
      <dgm:spPr/>
      <dgm:t>
        <a:bodyPr/>
        <a:lstStyle/>
        <a:p>
          <a:endParaRPr lang="pt-PT"/>
        </a:p>
      </dgm:t>
    </dgm:pt>
    <dgm:pt modelId="{CC1BEFFF-C325-49DC-B66D-4CEBFEB60BC6}" type="sibTrans" cxnId="{E9DEB4C8-C686-4010-9BA5-5B41239A7EA4}">
      <dgm:prSet/>
      <dgm:spPr/>
      <dgm:t>
        <a:bodyPr/>
        <a:lstStyle/>
        <a:p>
          <a:endParaRPr lang="pt-PT"/>
        </a:p>
      </dgm:t>
    </dgm:pt>
    <dgm:pt modelId="{CA9F80FE-5C3A-4793-81A6-9972E4168DAF}">
      <dgm:prSet phldrT="[Texto]"/>
      <dgm:spPr/>
      <dgm:t>
        <a:bodyPr/>
        <a:lstStyle/>
        <a:p>
          <a:r>
            <a:rPr lang="pt-PT" dirty="0"/>
            <a:t>REGRAS</a:t>
          </a:r>
        </a:p>
      </dgm:t>
    </dgm:pt>
    <dgm:pt modelId="{A8576734-3354-48D5-9557-77FDB4CE82A9}" type="parTrans" cxnId="{83420461-1E1E-46B5-891A-1280AAAE15B8}">
      <dgm:prSet/>
      <dgm:spPr/>
      <dgm:t>
        <a:bodyPr/>
        <a:lstStyle/>
        <a:p>
          <a:endParaRPr lang="pt-PT"/>
        </a:p>
      </dgm:t>
    </dgm:pt>
    <dgm:pt modelId="{BB1C2738-9A3E-473F-BE99-D6D05EFBA620}" type="sibTrans" cxnId="{83420461-1E1E-46B5-891A-1280AAAE15B8}">
      <dgm:prSet/>
      <dgm:spPr/>
      <dgm:t>
        <a:bodyPr/>
        <a:lstStyle/>
        <a:p>
          <a:endParaRPr lang="pt-PT"/>
        </a:p>
      </dgm:t>
    </dgm:pt>
    <dgm:pt modelId="{FE71AA28-FEC0-4780-B2E7-55B496BAD9BC}">
      <dgm:prSet phldrT="[Texto]"/>
      <dgm:spPr/>
      <dgm:t>
        <a:bodyPr/>
        <a:lstStyle/>
        <a:p>
          <a:r>
            <a:rPr lang="pt-PT" dirty="0"/>
            <a:t>OBJECTIVO</a:t>
          </a:r>
        </a:p>
      </dgm:t>
    </dgm:pt>
    <dgm:pt modelId="{621759E3-BE51-40FC-B78C-E56FA08E1301}" type="parTrans" cxnId="{672893A5-0661-4511-8A5D-9E328658E129}">
      <dgm:prSet/>
      <dgm:spPr/>
      <dgm:t>
        <a:bodyPr/>
        <a:lstStyle/>
        <a:p>
          <a:endParaRPr lang="pt-PT"/>
        </a:p>
      </dgm:t>
    </dgm:pt>
    <dgm:pt modelId="{39395F79-27DA-4B7A-9FC6-00DE2016B51C}" type="sibTrans" cxnId="{672893A5-0661-4511-8A5D-9E328658E129}">
      <dgm:prSet/>
      <dgm:spPr/>
      <dgm:t>
        <a:bodyPr/>
        <a:lstStyle/>
        <a:p>
          <a:endParaRPr lang="pt-PT"/>
        </a:p>
      </dgm:t>
    </dgm:pt>
    <dgm:pt modelId="{4AEB3DAA-E14B-43E4-A3F8-BB3FFDE2625D}">
      <dgm:prSet phldrT="[Texto]"/>
      <dgm:spPr/>
      <dgm:t>
        <a:bodyPr/>
        <a:lstStyle/>
        <a:p>
          <a:r>
            <a:rPr lang="pt-PT" dirty="0"/>
            <a:t>CAPAC. MOTORAS</a:t>
          </a:r>
        </a:p>
      </dgm:t>
    </dgm:pt>
    <dgm:pt modelId="{0D72EE16-59BE-427B-8897-D6971D6C5836}" type="parTrans" cxnId="{A145240F-C0F6-438E-A128-A8D6C21A2C75}">
      <dgm:prSet/>
      <dgm:spPr/>
      <dgm:t>
        <a:bodyPr/>
        <a:lstStyle/>
        <a:p>
          <a:endParaRPr lang="pt-PT"/>
        </a:p>
      </dgm:t>
    </dgm:pt>
    <dgm:pt modelId="{9337B725-5511-4F34-9AD3-10BAFBDEE005}" type="sibTrans" cxnId="{A145240F-C0F6-438E-A128-A8D6C21A2C75}">
      <dgm:prSet/>
      <dgm:spPr/>
      <dgm:t>
        <a:bodyPr/>
        <a:lstStyle/>
        <a:p>
          <a:endParaRPr lang="pt-PT"/>
        </a:p>
      </dgm:t>
    </dgm:pt>
    <dgm:pt modelId="{A755D54A-93B3-431D-98E8-A725453BF4FF}" type="pres">
      <dgm:prSet presAssocID="{C9FFB34F-2CFA-47D9-B4A9-741262B5CB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97BBDD-3EF5-4578-B850-716FD0FC56EB}" type="pres">
      <dgm:prSet presAssocID="{76192EAB-9486-459E-BB2F-B7CC0269B780}" presName="centerShape" presStyleLbl="node0" presStyleIdx="0" presStyleCnt="1"/>
      <dgm:spPr/>
    </dgm:pt>
    <dgm:pt modelId="{004646FE-D41D-4A4F-8E18-5E3E70AB4F99}" type="pres">
      <dgm:prSet presAssocID="{B3F25650-26CF-484C-A58A-8D72F52C1274}" presName="node" presStyleLbl="node1" presStyleIdx="0" presStyleCnt="7" custRadScaleRad="125684" custRadScaleInc="7197">
        <dgm:presLayoutVars>
          <dgm:bulletEnabled val="1"/>
        </dgm:presLayoutVars>
      </dgm:prSet>
      <dgm:spPr/>
    </dgm:pt>
    <dgm:pt modelId="{D646A624-ED63-4C27-AC2D-9B011BC93B4E}" type="pres">
      <dgm:prSet presAssocID="{B3F25650-26CF-484C-A58A-8D72F52C1274}" presName="dummy" presStyleCnt="0"/>
      <dgm:spPr/>
    </dgm:pt>
    <dgm:pt modelId="{89B441DC-C41A-41AE-A60E-6DA04CBBB891}" type="pres">
      <dgm:prSet presAssocID="{A44DF320-5EF9-419E-87A9-8ECCA85A4F5B}" presName="sibTrans" presStyleLbl="sibTrans2D1" presStyleIdx="0" presStyleCnt="7"/>
      <dgm:spPr/>
    </dgm:pt>
    <dgm:pt modelId="{EEB624E6-EB25-48E6-B932-5E7A82F3DF49}" type="pres">
      <dgm:prSet presAssocID="{992C5DB7-747C-4FFA-8DE1-74E239DC26B4}" presName="node" presStyleLbl="node1" presStyleIdx="1" presStyleCnt="7">
        <dgm:presLayoutVars>
          <dgm:bulletEnabled val="1"/>
        </dgm:presLayoutVars>
      </dgm:prSet>
      <dgm:spPr/>
    </dgm:pt>
    <dgm:pt modelId="{606F98A1-28F0-486B-AC0D-69FC3E8EC7A5}" type="pres">
      <dgm:prSet presAssocID="{992C5DB7-747C-4FFA-8DE1-74E239DC26B4}" presName="dummy" presStyleCnt="0"/>
      <dgm:spPr/>
    </dgm:pt>
    <dgm:pt modelId="{CF928014-F576-426A-A1E0-F37EEF13D2FE}" type="pres">
      <dgm:prSet presAssocID="{9BE95E08-9992-4FFD-8B87-577D7F9AF982}" presName="sibTrans" presStyleLbl="sibTrans2D1" presStyleIdx="1" presStyleCnt="7"/>
      <dgm:spPr/>
    </dgm:pt>
    <dgm:pt modelId="{E5C7D9E0-FE4B-4375-9340-D7488F3B6687}" type="pres">
      <dgm:prSet presAssocID="{DF35225E-2A1C-4E0A-9D38-FFF00B01A34C}" presName="node" presStyleLbl="node1" presStyleIdx="2" presStyleCnt="7">
        <dgm:presLayoutVars>
          <dgm:bulletEnabled val="1"/>
        </dgm:presLayoutVars>
      </dgm:prSet>
      <dgm:spPr/>
    </dgm:pt>
    <dgm:pt modelId="{58E86FC0-5CCB-4757-818F-56084DE4A87E}" type="pres">
      <dgm:prSet presAssocID="{DF35225E-2A1C-4E0A-9D38-FFF00B01A34C}" presName="dummy" presStyleCnt="0"/>
      <dgm:spPr/>
    </dgm:pt>
    <dgm:pt modelId="{D44AFF4F-458F-47F3-B5F8-FBD0DF808DEF}" type="pres">
      <dgm:prSet presAssocID="{0F266A31-6649-49A0-B9A9-BF5D996A8119}" presName="sibTrans" presStyleLbl="sibTrans2D1" presStyleIdx="2" presStyleCnt="7"/>
      <dgm:spPr/>
    </dgm:pt>
    <dgm:pt modelId="{5117878B-6F29-44DF-81DB-40E6D2E9B42E}" type="pres">
      <dgm:prSet presAssocID="{56B0A047-660B-47C5-B359-D29A7239894C}" presName="node" presStyleLbl="node1" presStyleIdx="3" presStyleCnt="7">
        <dgm:presLayoutVars>
          <dgm:bulletEnabled val="1"/>
        </dgm:presLayoutVars>
      </dgm:prSet>
      <dgm:spPr/>
    </dgm:pt>
    <dgm:pt modelId="{76F8D2EB-37A3-4482-982C-64D503165CE5}" type="pres">
      <dgm:prSet presAssocID="{56B0A047-660B-47C5-B359-D29A7239894C}" presName="dummy" presStyleCnt="0"/>
      <dgm:spPr/>
    </dgm:pt>
    <dgm:pt modelId="{24BBE5A3-6F2B-4B3C-A1DC-85424DF2CCF7}" type="pres">
      <dgm:prSet presAssocID="{CC1BEFFF-C325-49DC-B66D-4CEBFEB60BC6}" presName="sibTrans" presStyleLbl="sibTrans2D1" presStyleIdx="3" presStyleCnt="7"/>
      <dgm:spPr/>
    </dgm:pt>
    <dgm:pt modelId="{717A4B47-8B32-454F-B34D-EB0DF6AE846E}" type="pres">
      <dgm:prSet presAssocID="{CA9F80FE-5C3A-4793-81A6-9972E4168DAF}" presName="node" presStyleLbl="node1" presStyleIdx="4" presStyleCnt="7">
        <dgm:presLayoutVars>
          <dgm:bulletEnabled val="1"/>
        </dgm:presLayoutVars>
      </dgm:prSet>
      <dgm:spPr/>
    </dgm:pt>
    <dgm:pt modelId="{ECFACBAA-D16D-425A-A3C6-9C60AD404032}" type="pres">
      <dgm:prSet presAssocID="{CA9F80FE-5C3A-4793-81A6-9972E4168DAF}" presName="dummy" presStyleCnt="0"/>
      <dgm:spPr/>
    </dgm:pt>
    <dgm:pt modelId="{C64AFEB1-0F66-4F46-B412-7F9961D7F322}" type="pres">
      <dgm:prSet presAssocID="{BB1C2738-9A3E-473F-BE99-D6D05EFBA620}" presName="sibTrans" presStyleLbl="sibTrans2D1" presStyleIdx="4" presStyleCnt="7"/>
      <dgm:spPr/>
    </dgm:pt>
    <dgm:pt modelId="{ECF78651-961C-43DC-BD11-F67E16C9D39B}" type="pres">
      <dgm:prSet presAssocID="{FE71AA28-FEC0-4780-B2E7-55B496BAD9BC}" presName="node" presStyleLbl="node1" presStyleIdx="5" presStyleCnt="7">
        <dgm:presLayoutVars>
          <dgm:bulletEnabled val="1"/>
        </dgm:presLayoutVars>
      </dgm:prSet>
      <dgm:spPr/>
    </dgm:pt>
    <dgm:pt modelId="{C094DBC6-CFAE-4775-AABA-AB158921C54E}" type="pres">
      <dgm:prSet presAssocID="{FE71AA28-FEC0-4780-B2E7-55B496BAD9BC}" presName="dummy" presStyleCnt="0"/>
      <dgm:spPr/>
    </dgm:pt>
    <dgm:pt modelId="{B983EA8B-00E5-46C1-8C08-20C44675E701}" type="pres">
      <dgm:prSet presAssocID="{39395F79-27DA-4B7A-9FC6-00DE2016B51C}" presName="sibTrans" presStyleLbl="sibTrans2D1" presStyleIdx="5" presStyleCnt="7"/>
      <dgm:spPr/>
    </dgm:pt>
    <dgm:pt modelId="{11985A08-4489-4EDE-AFAD-5126FF855676}" type="pres">
      <dgm:prSet presAssocID="{4AEB3DAA-E14B-43E4-A3F8-BB3FFDE2625D}" presName="node" presStyleLbl="node1" presStyleIdx="6" presStyleCnt="7">
        <dgm:presLayoutVars>
          <dgm:bulletEnabled val="1"/>
        </dgm:presLayoutVars>
      </dgm:prSet>
      <dgm:spPr/>
    </dgm:pt>
    <dgm:pt modelId="{E2405917-678C-403A-B81C-D3817FAC1255}" type="pres">
      <dgm:prSet presAssocID="{4AEB3DAA-E14B-43E4-A3F8-BB3FFDE2625D}" presName="dummy" presStyleCnt="0"/>
      <dgm:spPr/>
    </dgm:pt>
    <dgm:pt modelId="{E3B88D6C-61A6-48A0-B08E-5532A41846ED}" type="pres">
      <dgm:prSet presAssocID="{9337B725-5511-4F34-9AD3-10BAFBDEE005}" presName="sibTrans" presStyleLbl="sibTrans2D1" presStyleIdx="6" presStyleCnt="7"/>
      <dgm:spPr/>
    </dgm:pt>
  </dgm:ptLst>
  <dgm:cxnLst>
    <dgm:cxn modelId="{FFAEE700-41D0-4983-9EE2-2210E6F405A5}" type="presOf" srcId="{DF35225E-2A1C-4E0A-9D38-FFF00B01A34C}" destId="{E5C7D9E0-FE4B-4375-9340-D7488F3B6687}" srcOrd="0" destOrd="0" presId="urn:microsoft.com/office/officeart/2005/8/layout/radial6"/>
    <dgm:cxn modelId="{A145240F-C0F6-438E-A128-A8D6C21A2C75}" srcId="{76192EAB-9486-459E-BB2F-B7CC0269B780}" destId="{4AEB3DAA-E14B-43E4-A3F8-BB3FFDE2625D}" srcOrd="6" destOrd="0" parTransId="{0D72EE16-59BE-427B-8897-D6971D6C5836}" sibTransId="{9337B725-5511-4F34-9AD3-10BAFBDEE005}"/>
    <dgm:cxn modelId="{529D3C0F-6FD5-4865-B18C-265F8B873703}" type="presOf" srcId="{76192EAB-9486-459E-BB2F-B7CC0269B780}" destId="{B297BBDD-3EF5-4578-B850-716FD0FC56EB}" srcOrd="0" destOrd="0" presId="urn:microsoft.com/office/officeart/2005/8/layout/radial6"/>
    <dgm:cxn modelId="{60550311-65C7-4045-93EF-12B5568C03AB}" type="presOf" srcId="{CA9F80FE-5C3A-4793-81A6-9972E4168DAF}" destId="{717A4B47-8B32-454F-B34D-EB0DF6AE846E}" srcOrd="0" destOrd="0" presId="urn:microsoft.com/office/officeart/2005/8/layout/radial6"/>
    <dgm:cxn modelId="{21C18816-15BC-4047-A233-A0B6D4C329C4}" srcId="{76192EAB-9486-459E-BB2F-B7CC0269B780}" destId="{DF35225E-2A1C-4E0A-9D38-FFF00B01A34C}" srcOrd="2" destOrd="0" parTransId="{F189C2B5-433D-483E-B75D-F0FE80EDCFE1}" sibTransId="{0F266A31-6649-49A0-B9A9-BF5D996A8119}"/>
    <dgm:cxn modelId="{81378E1A-28E0-4010-9D39-EC961A338D88}" type="presOf" srcId="{9337B725-5511-4F34-9AD3-10BAFBDEE005}" destId="{E3B88D6C-61A6-48A0-B08E-5532A41846ED}" srcOrd="0" destOrd="0" presId="urn:microsoft.com/office/officeart/2005/8/layout/radial6"/>
    <dgm:cxn modelId="{8FFD2D1B-338D-4CEA-9620-42974C2644AD}" type="presOf" srcId="{56B0A047-660B-47C5-B359-D29A7239894C}" destId="{5117878B-6F29-44DF-81DB-40E6D2E9B42E}" srcOrd="0" destOrd="0" presId="urn:microsoft.com/office/officeart/2005/8/layout/radial6"/>
    <dgm:cxn modelId="{83420461-1E1E-46B5-891A-1280AAAE15B8}" srcId="{76192EAB-9486-459E-BB2F-B7CC0269B780}" destId="{CA9F80FE-5C3A-4793-81A6-9972E4168DAF}" srcOrd="4" destOrd="0" parTransId="{A8576734-3354-48D5-9557-77FDB4CE82A9}" sibTransId="{BB1C2738-9A3E-473F-BE99-D6D05EFBA620}"/>
    <dgm:cxn modelId="{B730C945-A7F4-4886-88E1-01817544AA9F}" type="presOf" srcId="{0F266A31-6649-49A0-B9A9-BF5D996A8119}" destId="{D44AFF4F-458F-47F3-B5F8-FBD0DF808DEF}" srcOrd="0" destOrd="0" presId="urn:microsoft.com/office/officeart/2005/8/layout/radial6"/>
    <dgm:cxn modelId="{E0E0EE6B-63B3-41A4-9DFD-D30D96F61A9F}" type="presOf" srcId="{B3F25650-26CF-484C-A58A-8D72F52C1274}" destId="{004646FE-D41D-4A4F-8E18-5E3E70AB4F99}" srcOrd="0" destOrd="0" presId="urn:microsoft.com/office/officeart/2005/8/layout/radial6"/>
    <dgm:cxn modelId="{CFBD4876-E2BE-41A9-8418-26F6AA5DEA78}" type="presOf" srcId="{CC1BEFFF-C325-49DC-B66D-4CEBFEB60BC6}" destId="{24BBE5A3-6F2B-4B3C-A1DC-85424DF2CCF7}" srcOrd="0" destOrd="0" presId="urn:microsoft.com/office/officeart/2005/8/layout/radial6"/>
    <dgm:cxn modelId="{A9160979-E9BB-42FC-B4C9-8A195680A63A}" srcId="{76192EAB-9486-459E-BB2F-B7CC0269B780}" destId="{B3F25650-26CF-484C-A58A-8D72F52C1274}" srcOrd="0" destOrd="0" parTransId="{C4A56B32-3E36-4496-BBB6-9D257F9B7D94}" sibTransId="{A44DF320-5EF9-419E-87A9-8ECCA85A4F5B}"/>
    <dgm:cxn modelId="{1131BB7E-A19B-4731-9DA0-CA3F27F989FC}" type="presOf" srcId="{992C5DB7-747C-4FFA-8DE1-74E239DC26B4}" destId="{EEB624E6-EB25-48E6-B932-5E7A82F3DF49}" srcOrd="0" destOrd="0" presId="urn:microsoft.com/office/officeart/2005/8/layout/radial6"/>
    <dgm:cxn modelId="{9AD62688-8268-483F-8003-44D94433B6FC}" srcId="{76192EAB-9486-459E-BB2F-B7CC0269B780}" destId="{992C5DB7-747C-4FFA-8DE1-74E239DC26B4}" srcOrd="1" destOrd="0" parTransId="{55D8B552-B63C-47A8-A7B1-3ECFEB19C92F}" sibTransId="{9BE95E08-9992-4FFD-8B87-577D7F9AF982}"/>
    <dgm:cxn modelId="{477A029C-98F5-495B-8540-11DECC6A946D}" type="presOf" srcId="{A44DF320-5EF9-419E-87A9-8ECCA85A4F5B}" destId="{89B441DC-C41A-41AE-A60E-6DA04CBBB891}" srcOrd="0" destOrd="0" presId="urn:microsoft.com/office/officeart/2005/8/layout/radial6"/>
    <dgm:cxn modelId="{672893A5-0661-4511-8A5D-9E328658E129}" srcId="{76192EAB-9486-459E-BB2F-B7CC0269B780}" destId="{FE71AA28-FEC0-4780-B2E7-55B496BAD9BC}" srcOrd="5" destOrd="0" parTransId="{621759E3-BE51-40FC-B78C-E56FA08E1301}" sibTransId="{39395F79-27DA-4B7A-9FC6-00DE2016B51C}"/>
    <dgm:cxn modelId="{8873C0AA-E83B-4498-95B6-F99F5A158D05}" type="presOf" srcId="{C9FFB34F-2CFA-47D9-B4A9-741262B5CB17}" destId="{A755D54A-93B3-431D-98E8-A725453BF4FF}" srcOrd="0" destOrd="0" presId="urn:microsoft.com/office/officeart/2005/8/layout/radial6"/>
    <dgm:cxn modelId="{0D6574AB-B5A1-4016-9C13-6C0DD9D79CDC}" srcId="{C9FFB34F-2CFA-47D9-B4A9-741262B5CB17}" destId="{76192EAB-9486-459E-BB2F-B7CC0269B780}" srcOrd="0" destOrd="0" parTransId="{467AFB4E-E05D-4316-8322-C1F5D178A0D6}" sibTransId="{47AF822D-8861-4642-A2DE-713015B1816C}"/>
    <dgm:cxn modelId="{A79AB4B7-480F-4201-B97C-AE394CB85033}" type="presOf" srcId="{9BE95E08-9992-4FFD-8B87-577D7F9AF982}" destId="{CF928014-F576-426A-A1E0-F37EEF13D2FE}" srcOrd="0" destOrd="0" presId="urn:microsoft.com/office/officeart/2005/8/layout/radial6"/>
    <dgm:cxn modelId="{C21666BE-06B6-4804-8076-2DF09E2134DD}" type="presOf" srcId="{4AEB3DAA-E14B-43E4-A3F8-BB3FFDE2625D}" destId="{11985A08-4489-4EDE-AFAD-5126FF855676}" srcOrd="0" destOrd="0" presId="urn:microsoft.com/office/officeart/2005/8/layout/radial6"/>
    <dgm:cxn modelId="{66C337C6-2226-42BE-A604-B4591098B762}" type="presOf" srcId="{BB1C2738-9A3E-473F-BE99-D6D05EFBA620}" destId="{C64AFEB1-0F66-4F46-B412-7F9961D7F322}" srcOrd="0" destOrd="0" presId="urn:microsoft.com/office/officeart/2005/8/layout/radial6"/>
    <dgm:cxn modelId="{E9DEB4C8-C686-4010-9BA5-5B41239A7EA4}" srcId="{76192EAB-9486-459E-BB2F-B7CC0269B780}" destId="{56B0A047-660B-47C5-B359-D29A7239894C}" srcOrd="3" destOrd="0" parTransId="{9BB35A3D-D09A-4CBF-873D-6B56FF2837F3}" sibTransId="{CC1BEFFF-C325-49DC-B66D-4CEBFEB60BC6}"/>
    <dgm:cxn modelId="{0B97B4EE-C93F-4AA0-A07D-CD198864D155}" type="presOf" srcId="{FE71AA28-FEC0-4780-B2E7-55B496BAD9BC}" destId="{ECF78651-961C-43DC-BD11-F67E16C9D39B}" srcOrd="0" destOrd="0" presId="urn:microsoft.com/office/officeart/2005/8/layout/radial6"/>
    <dgm:cxn modelId="{9B5FEBF2-DC62-43F9-BD3F-BACDB82FC3A5}" type="presOf" srcId="{39395F79-27DA-4B7A-9FC6-00DE2016B51C}" destId="{B983EA8B-00E5-46C1-8C08-20C44675E701}" srcOrd="0" destOrd="0" presId="urn:microsoft.com/office/officeart/2005/8/layout/radial6"/>
    <dgm:cxn modelId="{E371A329-BF15-4C0A-87CF-9EBEA77CA611}" type="presParOf" srcId="{A755D54A-93B3-431D-98E8-A725453BF4FF}" destId="{B297BBDD-3EF5-4578-B850-716FD0FC56EB}" srcOrd="0" destOrd="0" presId="urn:microsoft.com/office/officeart/2005/8/layout/radial6"/>
    <dgm:cxn modelId="{1A86D53E-42EE-44C6-8E8B-B85189F79D6B}" type="presParOf" srcId="{A755D54A-93B3-431D-98E8-A725453BF4FF}" destId="{004646FE-D41D-4A4F-8E18-5E3E70AB4F99}" srcOrd="1" destOrd="0" presId="urn:microsoft.com/office/officeart/2005/8/layout/radial6"/>
    <dgm:cxn modelId="{D2A2E7A2-0192-4C04-9B57-B386DB640ADC}" type="presParOf" srcId="{A755D54A-93B3-431D-98E8-A725453BF4FF}" destId="{D646A624-ED63-4C27-AC2D-9B011BC93B4E}" srcOrd="2" destOrd="0" presId="urn:microsoft.com/office/officeart/2005/8/layout/radial6"/>
    <dgm:cxn modelId="{0BD9F0A1-8260-4316-A604-2B817C210A7F}" type="presParOf" srcId="{A755D54A-93B3-431D-98E8-A725453BF4FF}" destId="{89B441DC-C41A-41AE-A60E-6DA04CBBB891}" srcOrd="3" destOrd="0" presId="urn:microsoft.com/office/officeart/2005/8/layout/radial6"/>
    <dgm:cxn modelId="{19BFA744-E9FC-40C4-AB9E-90C0000BB5EF}" type="presParOf" srcId="{A755D54A-93B3-431D-98E8-A725453BF4FF}" destId="{EEB624E6-EB25-48E6-B932-5E7A82F3DF49}" srcOrd="4" destOrd="0" presId="urn:microsoft.com/office/officeart/2005/8/layout/radial6"/>
    <dgm:cxn modelId="{8EA3FBBE-3310-41E7-BBAE-A980F2488BFA}" type="presParOf" srcId="{A755D54A-93B3-431D-98E8-A725453BF4FF}" destId="{606F98A1-28F0-486B-AC0D-69FC3E8EC7A5}" srcOrd="5" destOrd="0" presId="urn:microsoft.com/office/officeart/2005/8/layout/radial6"/>
    <dgm:cxn modelId="{1B904813-E18B-4028-BC10-4B73DDC16E44}" type="presParOf" srcId="{A755D54A-93B3-431D-98E8-A725453BF4FF}" destId="{CF928014-F576-426A-A1E0-F37EEF13D2FE}" srcOrd="6" destOrd="0" presId="urn:microsoft.com/office/officeart/2005/8/layout/radial6"/>
    <dgm:cxn modelId="{DFAA48F2-878C-4AA3-9FAC-E2B29AE5319E}" type="presParOf" srcId="{A755D54A-93B3-431D-98E8-A725453BF4FF}" destId="{E5C7D9E0-FE4B-4375-9340-D7488F3B6687}" srcOrd="7" destOrd="0" presId="urn:microsoft.com/office/officeart/2005/8/layout/radial6"/>
    <dgm:cxn modelId="{F71E5A34-1E66-4721-983B-E24BC95ECC8A}" type="presParOf" srcId="{A755D54A-93B3-431D-98E8-A725453BF4FF}" destId="{58E86FC0-5CCB-4757-818F-56084DE4A87E}" srcOrd="8" destOrd="0" presId="urn:microsoft.com/office/officeart/2005/8/layout/radial6"/>
    <dgm:cxn modelId="{7F753E80-27EC-4746-A82C-256080A33000}" type="presParOf" srcId="{A755D54A-93B3-431D-98E8-A725453BF4FF}" destId="{D44AFF4F-458F-47F3-B5F8-FBD0DF808DEF}" srcOrd="9" destOrd="0" presId="urn:microsoft.com/office/officeart/2005/8/layout/radial6"/>
    <dgm:cxn modelId="{E3486476-42AA-4EFF-94E1-521F09CB44D3}" type="presParOf" srcId="{A755D54A-93B3-431D-98E8-A725453BF4FF}" destId="{5117878B-6F29-44DF-81DB-40E6D2E9B42E}" srcOrd="10" destOrd="0" presId="urn:microsoft.com/office/officeart/2005/8/layout/radial6"/>
    <dgm:cxn modelId="{CD1F7619-AFCF-42B8-BB88-106F18B00518}" type="presParOf" srcId="{A755D54A-93B3-431D-98E8-A725453BF4FF}" destId="{76F8D2EB-37A3-4482-982C-64D503165CE5}" srcOrd="11" destOrd="0" presId="urn:microsoft.com/office/officeart/2005/8/layout/radial6"/>
    <dgm:cxn modelId="{BC9F8760-A7D2-4E84-B307-077BE0FF258E}" type="presParOf" srcId="{A755D54A-93B3-431D-98E8-A725453BF4FF}" destId="{24BBE5A3-6F2B-4B3C-A1DC-85424DF2CCF7}" srcOrd="12" destOrd="0" presId="urn:microsoft.com/office/officeart/2005/8/layout/radial6"/>
    <dgm:cxn modelId="{498DD43F-3E01-464D-96FE-B2F6CA677880}" type="presParOf" srcId="{A755D54A-93B3-431D-98E8-A725453BF4FF}" destId="{717A4B47-8B32-454F-B34D-EB0DF6AE846E}" srcOrd="13" destOrd="0" presId="urn:microsoft.com/office/officeart/2005/8/layout/radial6"/>
    <dgm:cxn modelId="{DB9EFB8D-B8F8-442D-8D3C-0266777773B3}" type="presParOf" srcId="{A755D54A-93B3-431D-98E8-A725453BF4FF}" destId="{ECFACBAA-D16D-425A-A3C6-9C60AD404032}" srcOrd="14" destOrd="0" presId="urn:microsoft.com/office/officeart/2005/8/layout/radial6"/>
    <dgm:cxn modelId="{20D40291-C35F-4755-8CDB-80B18A6EE240}" type="presParOf" srcId="{A755D54A-93B3-431D-98E8-A725453BF4FF}" destId="{C64AFEB1-0F66-4F46-B412-7F9961D7F322}" srcOrd="15" destOrd="0" presId="urn:microsoft.com/office/officeart/2005/8/layout/radial6"/>
    <dgm:cxn modelId="{E7CFBEFB-592C-4D3B-A25B-9935A4B61B0C}" type="presParOf" srcId="{A755D54A-93B3-431D-98E8-A725453BF4FF}" destId="{ECF78651-961C-43DC-BD11-F67E16C9D39B}" srcOrd="16" destOrd="0" presId="urn:microsoft.com/office/officeart/2005/8/layout/radial6"/>
    <dgm:cxn modelId="{70751F8E-69EB-4982-B409-F6847A94D895}" type="presParOf" srcId="{A755D54A-93B3-431D-98E8-A725453BF4FF}" destId="{C094DBC6-CFAE-4775-AABA-AB158921C54E}" srcOrd="17" destOrd="0" presId="urn:microsoft.com/office/officeart/2005/8/layout/radial6"/>
    <dgm:cxn modelId="{8D9CC6E8-4DA5-4D3B-BE2C-EE3FF15E668C}" type="presParOf" srcId="{A755D54A-93B3-431D-98E8-A725453BF4FF}" destId="{B983EA8B-00E5-46C1-8C08-20C44675E701}" srcOrd="18" destOrd="0" presId="urn:microsoft.com/office/officeart/2005/8/layout/radial6"/>
    <dgm:cxn modelId="{7B59CF7A-777E-41C6-ABD9-7F1D27AA60E5}" type="presParOf" srcId="{A755D54A-93B3-431D-98E8-A725453BF4FF}" destId="{11985A08-4489-4EDE-AFAD-5126FF855676}" srcOrd="19" destOrd="0" presId="urn:microsoft.com/office/officeart/2005/8/layout/radial6"/>
    <dgm:cxn modelId="{CFEBBAC8-B2A6-44FB-A9F5-1BCE13B14737}" type="presParOf" srcId="{A755D54A-93B3-431D-98E8-A725453BF4FF}" destId="{E2405917-678C-403A-B81C-D3817FAC1255}" srcOrd="20" destOrd="0" presId="urn:microsoft.com/office/officeart/2005/8/layout/radial6"/>
    <dgm:cxn modelId="{FAFD3B6E-F2FB-4D44-9772-E8738763F7C3}" type="presParOf" srcId="{A755D54A-93B3-431D-98E8-A725453BF4FF}" destId="{E3B88D6C-61A6-48A0-B08E-5532A41846E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9942C-BFD9-48C2-928C-68A175F9B46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764191-30E1-48BC-9DF8-8C8C42AFC55D}">
      <dgm:prSet phldrT="[Texto]"/>
      <dgm:spPr/>
      <dgm:t>
        <a:bodyPr/>
        <a:lstStyle/>
        <a:p>
          <a:r>
            <a:rPr lang="pt-PT" b="1" dirty="0"/>
            <a:t>VELOCIDADE DE EXECUÇÃO</a:t>
          </a:r>
        </a:p>
      </dgm:t>
    </dgm:pt>
    <dgm:pt modelId="{E7EA9906-C7B2-4F34-96E3-980F450D3195}" type="parTrans" cxnId="{176BA925-6EF9-44EC-B397-6E7E220DAD7F}">
      <dgm:prSet/>
      <dgm:spPr/>
      <dgm:t>
        <a:bodyPr/>
        <a:lstStyle/>
        <a:p>
          <a:endParaRPr lang="pt-PT"/>
        </a:p>
      </dgm:t>
    </dgm:pt>
    <dgm:pt modelId="{7251DEA6-BBFC-44F0-950C-F34A8BF36742}" type="sibTrans" cxnId="{176BA925-6EF9-44EC-B397-6E7E220DAD7F}">
      <dgm:prSet/>
      <dgm:spPr/>
      <dgm:t>
        <a:bodyPr/>
        <a:lstStyle/>
        <a:p>
          <a:endParaRPr lang="pt-PT"/>
        </a:p>
      </dgm:t>
    </dgm:pt>
    <dgm:pt modelId="{CFF9F2DF-4480-42F1-8FBB-66DF7B328FA0}">
      <dgm:prSet phldrT="[Texto]"/>
      <dgm:spPr/>
      <dgm:t>
        <a:bodyPr/>
        <a:lstStyle/>
        <a:p>
          <a:r>
            <a:rPr lang="pt-PT" b="1" dirty="0"/>
            <a:t>PRECISÃO</a:t>
          </a:r>
        </a:p>
      </dgm:t>
    </dgm:pt>
    <dgm:pt modelId="{AD3143BD-FDF9-4D25-A0C5-6D2BD30C05B2}" type="parTrans" cxnId="{3891498B-CC10-4FDD-87C3-135B6E132C48}">
      <dgm:prSet/>
      <dgm:spPr/>
      <dgm:t>
        <a:bodyPr/>
        <a:lstStyle/>
        <a:p>
          <a:endParaRPr lang="pt-PT"/>
        </a:p>
      </dgm:t>
    </dgm:pt>
    <dgm:pt modelId="{2304FFBD-C972-4D4A-8749-3E9125324AC8}" type="sibTrans" cxnId="{3891498B-CC10-4FDD-87C3-135B6E132C48}">
      <dgm:prSet/>
      <dgm:spPr/>
      <dgm:t>
        <a:bodyPr/>
        <a:lstStyle/>
        <a:p>
          <a:endParaRPr lang="pt-PT"/>
        </a:p>
      </dgm:t>
    </dgm:pt>
    <dgm:pt modelId="{E6E26FDA-F326-4CD5-A001-5112403D2969}">
      <dgm:prSet phldrT="[Texto]"/>
      <dgm:spPr/>
      <dgm:t>
        <a:bodyPr/>
        <a:lstStyle/>
        <a:p>
          <a:r>
            <a:rPr lang="pt-PT" b="1" dirty="0"/>
            <a:t>CONSISTÊNCIA</a:t>
          </a:r>
        </a:p>
      </dgm:t>
    </dgm:pt>
    <dgm:pt modelId="{830CB47F-F510-49EF-9F36-1B1D78425816}" type="parTrans" cxnId="{BF64C9E1-16D9-437D-A736-300889459279}">
      <dgm:prSet/>
      <dgm:spPr/>
      <dgm:t>
        <a:bodyPr/>
        <a:lstStyle/>
        <a:p>
          <a:endParaRPr lang="pt-PT"/>
        </a:p>
      </dgm:t>
    </dgm:pt>
    <dgm:pt modelId="{F61CA26B-C6DD-4558-BA42-38BA7D1FB67C}" type="sibTrans" cxnId="{BF64C9E1-16D9-437D-A736-300889459279}">
      <dgm:prSet/>
      <dgm:spPr/>
      <dgm:t>
        <a:bodyPr/>
        <a:lstStyle/>
        <a:p>
          <a:endParaRPr lang="pt-PT"/>
        </a:p>
      </dgm:t>
    </dgm:pt>
    <dgm:pt modelId="{CFE53618-BECB-47F2-BBBE-132C407D8412}" type="pres">
      <dgm:prSet presAssocID="{AAE9942C-BFD9-48C2-928C-68A175F9B460}" presName="composite" presStyleCnt="0">
        <dgm:presLayoutVars>
          <dgm:chMax val="5"/>
          <dgm:dir/>
          <dgm:resizeHandles val="exact"/>
        </dgm:presLayoutVars>
      </dgm:prSet>
      <dgm:spPr/>
    </dgm:pt>
    <dgm:pt modelId="{19BFADE8-41A8-473F-AB87-70819BE219F9}" type="pres">
      <dgm:prSet presAssocID="{ED764191-30E1-48BC-9DF8-8C8C42AFC55D}" presName="circle1" presStyleLbl="lnNode1" presStyleIdx="0" presStyleCnt="3"/>
      <dgm:spPr>
        <a:solidFill>
          <a:srgbClr val="FF0000"/>
        </a:solidFill>
        <a:ln>
          <a:solidFill>
            <a:srgbClr val="FF0000"/>
          </a:solidFill>
        </a:ln>
      </dgm:spPr>
    </dgm:pt>
    <dgm:pt modelId="{FF6DF0D3-534D-41AD-BABC-95A4DF0EDF2F}" type="pres">
      <dgm:prSet presAssocID="{ED764191-30E1-48BC-9DF8-8C8C42AFC55D}" presName="text1" presStyleLbl="revTx" presStyleIdx="0" presStyleCnt="3">
        <dgm:presLayoutVars>
          <dgm:bulletEnabled val="1"/>
        </dgm:presLayoutVars>
      </dgm:prSet>
      <dgm:spPr/>
    </dgm:pt>
    <dgm:pt modelId="{F11D6F55-DBC9-4F72-85B0-2F84D8F3B967}" type="pres">
      <dgm:prSet presAssocID="{ED764191-30E1-48BC-9DF8-8C8C42AFC55D}" presName="line1" presStyleLbl="callout" presStyleIdx="0" presStyleCnt="6"/>
      <dgm:spPr/>
    </dgm:pt>
    <dgm:pt modelId="{0312CE83-B1D4-4815-87E4-1E15DADFB332}" type="pres">
      <dgm:prSet presAssocID="{ED764191-30E1-48BC-9DF8-8C8C42AFC55D}" presName="d1" presStyleLbl="callout" presStyleIdx="1" presStyleCnt="6"/>
      <dgm:spPr/>
    </dgm:pt>
    <dgm:pt modelId="{6636A67D-15EB-4167-A61F-45CFC6A3B436}" type="pres">
      <dgm:prSet presAssocID="{CFF9F2DF-4480-42F1-8FBB-66DF7B328FA0}" presName="circle2" presStyleLbl="lnNode1" presStyleIdx="1" presStyleCnt="3"/>
      <dgm:spPr>
        <a:solidFill>
          <a:srgbClr val="FFFF00"/>
        </a:solidFill>
      </dgm:spPr>
    </dgm:pt>
    <dgm:pt modelId="{8754DC2B-DE95-4809-9CA4-0DBE62F4D0E0}" type="pres">
      <dgm:prSet presAssocID="{CFF9F2DF-4480-42F1-8FBB-66DF7B328FA0}" presName="text2" presStyleLbl="revTx" presStyleIdx="1" presStyleCnt="3">
        <dgm:presLayoutVars>
          <dgm:bulletEnabled val="1"/>
        </dgm:presLayoutVars>
      </dgm:prSet>
      <dgm:spPr/>
    </dgm:pt>
    <dgm:pt modelId="{1305B044-A1C8-4FBC-8927-95A5C2BA9F7B}" type="pres">
      <dgm:prSet presAssocID="{CFF9F2DF-4480-42F1-8FBB-66DF7B328FA0}" presName="line2" presStyleLbl="callout" presStyleIdx="2" presStyleCnt="6"/>
      <dgm:spPr/>
    </dgm:pt>
    <dgm:pt modelId="{8CA31969-ADF2-40B8-B80C-E7EE85DEE8B3}" type="pres">
      <dgm:prSet presAssocID="{CFF9F2DF-4480-42F1-8FBB-66DF7B328FA0}" presName="d2" presStyleLbl="callout" presStyleIdx="3" presStyleCnt="6"/>
      <dgm:spPr/>
    </dgm:pt>
    <dgm:pt modelId="{BB8CAB66-71F8-4FE3-BE60-A32D0AFBE4EE}" type="pres">
      <dgm:prSet presAssocID="{E6E26FDA-F326-4CD5-A001-5112403D2969}" presName="circle3" presStyleLbl="lnNode1" presStyleIdx="2" presStyleCnt="3"/>
      <dgm:spPr>
        <a:solidFill>
          <a:srgbClr val="00B050"/>
        </a:solidFill>
        <a:ln>
          <a:solidFill>
            <a:srgbClr val="00B050"/>
          </a:solidFill>
        </a:ln>
      </dgm:spPr>
    </dgm:pt>
    <dgm:pt modelId="{B0BC9FA8-6414-4523-AE82-A6BC22012ADE}" type="pres">
      <dgm:prSet presAssocID="{E6E26FDA-F326-4CD5-A001-5112403D2969}" presName="text3" presStyleLbl="revTx" presStyleIdx="2" presStyleCnt="3">
        <dgm:presLayoutVars>
          <dgm:bulletEnabled val="1"/>
        </dgm:presLayoutVars>
      </dgm:prSet>
      <dgm:spPr/>
    </dgm:pt>
    <dgm:pt modelId="{180ACDD6-50AD-459A-AB91-7496B62CB843}" type="pres">
      <dgm:prSet presAssocID="{E6E26FDA-F326-4CD5-A001-5112403D2969}" presName="line3" presStyleLbl="callout" presStyleIdx="4" presStyleCnt="6"/>
      <dgm:spPr/>
    </dgm:pt>
    <dgm:pt modelId="{7E2ED1C8-3277-43EB-8B03-7F1760BC364F}" type="pres">
      <dgm:prSet presAssocID="{E6E26FDA-F326-4CD5-A001-5112403D2969}" presName="d3" presStyleLbl="callout" presStyleIdx="5" presStyleCnt="6"/>
      <dgm:spPr/>
    </dgm:pt>
  </dgm:ptLst>
  <dgm:cxnLst>
    <dgm:cxn modelId="{A9B2991D-190C-4B7C-9285-1031A8712956}" type="presOf" srcId="{AAE9942C-BFD9-48C2-928C-68A175F9B460}" destId="{CFE53618-BECB-47F2-BBBE-132C407D8412}" srcOrd="0" destOrd="0" presId="urn:microsoft.com/office/officeart/2005/8/layout/target1"/>
    <dgm:cxn modelId="{176BA925-6EF9-44EC-B397-6E7E220DAD7F}" srcId="{AAE9942C-BFD9-48C2-928C-68A175F9B460}" destId="{ED764191-30E1-48BC-9DF8-8C8C42AFC55D}" srcOrd="0" destOrd="0" parTransId="{E7EA9906-C7B2-4F34-96E3-980F450D3195}" sibTransId="{7251DEA6-BBFC-44F0-950C-F34A8BF36742}"/>
    <dgm:cxn modelId="{F856DF70-3A7E-4B6B-A61D-259BAA3C45BA}" type="presOf" srcId="{CFF9F2DF-4480-42F1-8FBB-66DF7B328FA0}" destId="{8754DC2B-DE95-4809-9CA4-0DBE62F4D0E0}" srcOrd="0" destOrd="0" presId="urn:microsoft.com/office/officeart/2005/8/layout/target1"/>
    <dgm:cxn modelId="{3891498B-CC10-4FDD-87C3-135B6E132C48}" srcId="{AAE9942C-BFD9-48C2-928C-68A175F9B460}" destId="{CFF9F2DF-4480-42F1-8FBB-66DF7B328FA0}" srcOrd="1" destOrd="0" parTransId="{AD3143BD-FDF9-4D25-A0C5-6D2BD30C05B2}" sibTransId="{2304FFBD-C972-4D4A-8749-3E9125324AC8}"/>
    <dgm:cxn modelId="{746539C8-29C2-411A-9BB9-B91A5EB75C55}" type="presOf" srcId="{E6E26FDA-F326-4CD5-A001-5112403D2969}" destId="{B0BC9FA8-6414-4523-AE82-A6BC22012ADE}" srcOrd="0" destOrd="0" presId="urn:microsoft.com/office/officeart/2005/8/layout/target1"/>
    <dgm:cxn modelId="{BF64C9E1-16D9-437D-A736-300889459279}" srcId="{AAE9942C-BFD9-48C2-928C-68A175F9B460}" destId="{E6E26FDA-F326-4CD5-A001-5112403D2969}" srcOrd="2" destOrd="0" parTransId="{830CB47F-F510-49EF-9F36-1B1D78425816}" sibTransId="{F61CA26B-C6DD-4558-BA42-38BA7D1FB67C}"/>
    <dgm:cxn modelId="{52BD32E8-29BD-4072-9CA6-055F1A5F101E}" type="presOf" srcId="{ED764191-30E1-48BC-9DF8-8C8C42AFC55D}" destId="{FF6DF0D3-534D-41AD-BABC-95A4DF0EDF2F}" srcOrd="0" destOrd="0" presId="urn:microsoft.com/office/officeart/2005/8/layout/target1"/>
    <dgm:cxn modelId="{1D69C016-F5BB-438A-9A2F-DDE93DCC3503}" type="presParOf" srcId="{CFE53618-BECB-47F2-BBBE-132C407D8412}" destId="{19BFADE8-41A8-473F-AB87-70819BE219F9}" srcOrd="0" destOrd="0" presId="urn:microsoft.com/office/officeart/2005/8/layout/target1"/>
    <dgm:cxn modelId="{55374502-4104-41FA-B2C7-5DCE86929609}" type="presParOf" srcId="{CFE53618-BECB-47F2-BBBE-132C407D8412}" destId="{FF6DF0D3-534D-41AD-BABC-95A4DF0EDF2F}" srcOrd="1" destOrd="0" presId="urn:microsoft.com/office/officeart/2005/8/layout/target1"/>
    <dgm:cxn modelId="{E3FBA0AA-B687-4B64-8F39-2E15D52B3F79}" type="presParOf" srcId="{CFE53618-BECB-47F2-BBBE-132C407D8412}" destId="{F11D6F55-DBC9-4F72-85B0-2F84D8F3B967}" srcOrd="2" destOrd="0" presId="urn:microsoft.com/office/officeart/2005/8/layout/target1"/>
    <dgm:cxn modelId="{1A4A5CAB-8478-4C85-9A3B-3A3591AECD6A}" type="presParOf" srcId="{CFE53618-BECB-47F2-BBBE-132C407D8412}" destId="{0312CE83-B1D4-4815-87E4-1E15DADFB332}" srcOrd="3" destOrd="0" presId="urn:microsoft.com/office/officeart/2005/8/layout/target1"/>
    <dgm:cxn modelId="{4A595994-9EA6-445A-9D34-80622695AEF1}" type="presParOf" srcId="{CFE53618-BECB-47F2-BBBE-132C407D8412}" destId="{6636A67D-15EB-4167-A61F-45CFC6A3B436}" srcOrd="4" destOrd="0" presId="urn:microsoft.com/office/officeart/2005/8/layout/target1"/>
    <dgm:cxn modelId="{418B4507-5A46-4378-BBCA-E95BD23E4540}" type="presParOf" srcId="{CFE53618-BECB-47F2-BBBE-132C407D8412}" destId="{8754DC2B-DE95-4809-9CA4-0DBE62F4D0E0}" srcOrd="5" destOrd="0" presId="urn:microsoft.com/office/officeart/2005/8/layout/target1"/>
    <dgm:cxn modelId="{EF893EDD-6EB2-4BB2-A135-2262B7C436B6}" type="presParOf" srcId="{CFE53618-BECB-47F2-BBBE-132C407D8412}" destId="{1305B044-A1C8-4FBC-8927-95A5C2BA9F7B}" srcOrd="6" destOrd="0" presId="urn:microsoft.com/office/officeart/2005/8/layout/target1"/>
    <dgm:cxn modelId="{E6432AA2-B464-4C5E-9640-D641D6EB0621}" type="presParOf" srcId="{CFE53618-BECB-47F2-BBBE-132C407D8412}" destId="{8CA31969-ADF2-40B8-B80C-E7EE85DEE8B3}" srcOrd="7" destOrd="0" presId="urn:microsoft.com/office/officeart/2005/8/layout/target1"/>
    <dgm:cxn modelId="{FC9B1C4C-0F05-4748-AB4B-A15E2623483B}" type="presParOf" srcId="{CFE53618-BECB-47F2-BBBE-132C407D8412}" destId="{BB8CAB66-71F8-4FE3-BE60-A32D0AFBE4EE}" srcOrd="8" destOrd="0" presId="urn:microsoft.com/office/officeart/2005/8/layout/target1"/>
    <dgm:cxn modelId="{1EE2DEFE-DE4B-429D-AA9C-F6FD890071AF}" type="presParOf" srcId="{CFE53618-BECB-47F2-BBBE-132C407D8412}" destId="{B0BC9FA8-6414-4523-AE82-A6BC22012ADE}" srcOrd="9" destOrd="0" presId="urn:microsoft.com/office/officeart/2005/8/layout/target1"/>
    <dgm:cxn modelId="{98101122-F622-492B-99EA-2BF1D406E512}" type="presParOf" srcId="{CFE53618-BECB-47F2-BBBE-132C407D8412}" destId="{180ACDD6-50AD-459A-AB91-7496B62CB843}" srcOrd="10" destOrd="0" presId="urn:microsoft.com/office/officeart/2005/8/layout/target1"/>
    <dgm:cxn modelId="{41DB26DA-0666-421B-93BC-3D4B065B361C}" type="presParOf" srcId="{CFE53618-BECB-47F2-BBBE-132C407D8412}" destId="{7E2ED1C8-3277-43EB-8B03-7F1760BC364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8D6C-61A6-48A0-B08E-5532A41846ED}">
      <dsp:nvSpPr>
        <dsp:cNvPr id="0" name=""/>
        <dsp:cNvSpPr/>
      </dsp:nvSpPr>
      <dsp:spPr>
        <a:xfrm>
          <a:off x="1393628" y="427730"/>
          <a:ext cx="3409920" cy="3409920"/>
        </a:xfrm>
        <a:prstGeom prst="blockArc">
          <a:avLst>
            <a:gd name="adj1" fmla="val 13109195"/>
            <a:gd name="adj2" fmla="val 16289871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3EA8B-00E5-46C1-8C08-20C44675E701}">
      <dsp:nvSpPr>
        <dsp:cNvPr id="0" name=""/>
        <dsp:cNvSpPr/>
      </dsp:nvSpPr>
      <dsp:spPr>
        <a:xfrm>
          <a:off x="1392085" y="429667"/>
          <a:ext cx="3409920" cy="3409920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AFEB1-0F66-4F46-B412-7F9961D7F322}">
      <dsp:nvSpPr>
        <dsp:cNvPr id="0" name=""/>
        <dsp:cNvSpPr/>
      </dsp:nvSpPr>
      <dsp:spPr>
        <a:xfrm>
          <a:off x="1392085" y="429667"/>
          <a:ext cx="3409920" cy="3409920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BE5A3-6F2B-4B3C-A1DC-85424DF2CCF7}">
      <dsp:nvSpPr>
        <dsp:cNvPr id="0" name=""/>
        <dsp:cNvSpPr/>
      </dsp:nvSpPr>
      <dsp:spPr>
        <a:xfrm>
          <a:off x="1392085" y="429667"/>
          <a:ext cx="3409920" cy="3409920"/>
        </a:xfrm>
        <a:prstGeom prst="blockArc">
          <a:avLst>
            <a:gd name="adj1" fmla="val 3857143"/>
            <a:gd name="adj2" fmla="val 6942857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AFF4F-458F-47F3-B5F8-FBD0DF808DEF}">
      <dsp:nvSpPr>
        <dsp:cNvPr id="0" name=""/>
        <dsp:cNvSpPr/>
      </dsp:nvSpPr>
      <dsp:spPr>
        <a:xfrm>
          <a:off x="1392085" y="429667"/>
          <a:ext cx="3409920" cy="3409920"/>
        </a:xfrm>
        <a:prstGeom prst="blockArc">
          <a:avLst>
            <a:gd name="adj1" fmla="val 771429"/>
            <a:gd name="adj2" fmla="val 3857143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8014-F576-426A-A1E0-F37EEF13D2FE}">
      <dsp:nvSpPr>
        <dsp:cNvPr id="0" name=""/>
        <dsp:cNvSpPr/>
      </dsp:nvSpPr>
      <dsp:spPr>
        <a:xfrm>
          <a:off x="1392085" y="429667"/>
          <a:ext cx="3409920" cy="3409920"/>
        </a:xfrm>
        <a:prstGeom prst="blockArc">
          <a:avLst>
            <a:gd name="adj1" fmla="val 19285714"/>
            <a:gd name="adj2" fmla="val 771429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441DC-C41A-41AE-A60E-6DA04CBBB891}">
      <dsp:nvSpPr>
        <dsp:cNvPr id="0" name=""/>
        <dsp:cNvSpPr/>
      </dsp:nvSpPr>
      <dsp:spPr>
        <a:xfrm>
          <a:off x="1390475" y="427645"/>
          <a:ext cx="3409920" cy="3409920"/>
        </a:xfrm>
        <a:prstGeom prst="blockArc">
          <a:avLst>
            <a:gd name="adj1" fmla="val 16296355"/>
            <a:gd name="adj2" fmla="val 19291030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BBDD-3EF5-4578-B850-716FD0FC56EB}">
      <dsp:nvSpPr>
        <dsp:cNvPr id="0" name=""/>
        <dsp:cNvSpPr/>
      </dsp:nvSpPr>
      <dsp:spPr>
        <a:xfrm>
          <a:off x="2437713" y="1475295"/>
          <a:ext cx="1318664" cy="1318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 dirty="0"/>
            <a:t>JOGO</a:t>
          </a:r>
        </a:p>
      </dsp:txBody>
      <dsp:txXfrm>
        <a:off x="2630827" y="1668409"/>
        <a:ext cx="932436" cy="932436"/>
      </dsp:txXfrm>
    </dsp:sp>
    <dsp:sp modelId="{004646FE-D41D-4A4F-8E18-5E3E70AB4F99}">
      <dsp:nvSpPr>
        <dsp:cNvPr id="0" name=""/>
        <dsp:cNvSpPr/>
      </dsp:nvSpPr>
      <dsp:spPr>
        <a:xfrm>
          <a:off x="2680753" y="0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TÉCNICA</a:t>
          </a:r>
        </a:p>
      </dsp:txBody>
      <dsp:txXfrm>
        <a:off x="2815933" y="135180"/>
        <a:ext cx="652704" cy="652704"/>
      </dsp:txXfrm>
    </dsp:sp>
    <dsp:sp modelId="{EEB624E6-EB25-48E6-B932-5E7A82F3DF49}">
      <dsp:nvSpPr>
        <dsp:cNvPr id="0" name=""/>
        <dsp:cNvSpPr/>
      </dsp:nvSpPr>
      <dsp:spPr>
        <a:xfrm>
          <a:off x="3942524" y="630788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EFICIÊNCIA</a:t>
          </a:r>
        </a:p>
      </dsp:txBody>
      <dsp:txXfrm>
        <a:off x="4077704" y="765968"/>
        <a:ext cx="652704" cy="652704"/>
      </dsp:txXfrm>
    </dsp:sp>
    <dsp:sp modelId="{E5C7D9E0-FE4B-4375-9340-D7488F3B6687}">
      <dsp:nvSpPr>
        <dsp:cNvPr id="0" name=""/>
        <dsp:cNvSpPr/>
      </dsp:nvSpPr>
      <dsp:spPr>
        <a:xfrm>
          <a:off x="4265329" y="2045090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TÁCTICA</a:t>
          </a:r>
        </a:p>
      </dsp:txBody>
      <dsp:txXfrm>
        <a:off x="4400509" y="2180270"/>
        <a:ext cx="652704" cy="652704"/>
      </dsp:txXfrm>
    </dsp:sp>
    <dsp:sp modelId="{5117878B-6F29-44DF-81DB-40E6D2E9B42E}">
      <dsp:nvSpPr>
        <dsp:cNvPr id="0" name=""/>
        <dsp:cNvSpPr/>
      </dsp:nvSpPr>
      <dsp:spPr>
        <a:xfrm>
          <a:off x="3360849" y="3179271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EFICÁCIA</a:t>
          </a:r>
        </a:p>
      </dsp:txBody>
      <dsp:txXfrm>
        <a:off x="3496029" y="3314451"/>
        <a:ext cx="652704" cy="652704"/>
      </dsp:txXfrm>
    </dsp:sp>
    <dsp:sp modelId="{717A4B47-8B32-454F-B34D-EB0DF6AE846E}">
      <dsp:nvSpPr>
        <dsp:cNvPr id="0" name=""/>
        <dsp:cNvSpPr/>
      </dsp:nvSpPr>
      <dsp:spPr>
        <a:xfrm>
          <a:off x="1910177" y="3179271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REGRAS</a:t>
          </a:r>
        </a:p>
      </dsp:txBody>
      <dsp:txXfrm>
        <a:off x="2045357" y="3314451"/>
        <a:ext cx="652704" cy="652704"/>
      </dsp:txXfrm>
    </dsp:sp>
    <dsp:sp modelId="{ECF78651-961C-43DC-BD11-F67E16C9D39B}">
      <dsp:nvSpPr>
        <dsp:cNvPr id="0" name=""/>
        <dsp:cNvSpPr/>
      </dsp:nvSpPr>
      <dsp:spPr>
        <a:xfrm>
          <a:off x="1005697" y="2045090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OBJECTIVO</a:t>
          </a:r>
        </a:p>
      </dsp:txBody>
      <dsp:txXfrm>
        <a:off x="1140877" y="2180270"/>
        <a:ext cx="652704" cy="652704"/>
      </dsp:txXfrm>
    </dsp:sp>
    <dsp:sp modelId="{11985A08-4489-4EDE-AFAD-5126FF855676}">
      <dsp:nvSpPr>
        <dsp:cNvPr id="0" name=""/>
        <dsp:cNvSpPr/>
      </dsp:nvSpPr>
      <dsp:spPr>
        <a:xfrm>
          <a:off x="1328502" y="630788"/>
          <a:ext cx="923064" cy="92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CAPAC. MOTORAS</a:t>
          </a:r>
        </a:p>
      </dsp:txBody>
      <dsp:txXfrm>
        <a:off x="1463682" y="765968"/>
        <a:ext cx="652704" cy="652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CAB66-71F8-4FE3-BE60-A32D0AFBE4EE}">
      <dsp:nvSpPr>
        <dsp:cNvPr id="0" name=""/>
        <dsp:cNvSpPr/>
      </dsp:nvSpPr>
      <dsp:spPr>
        <a:xfrm>
          <a:off x="905073" y="1131490"/>
          <a:ext cx="3394472" cy="339447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6A67D-15EB-4167-A61F-45CFC6A3B436}">
      <dsp:nvSpPr>
        <dsp:cNvPr id="0" name=""/>
        <dsp:cNvSpPr/>
      </dsp:nvSpPr>
      <dsp:spPr>
        <a:xfrm>
          <a:off x="1583967" y="1810385"/>
          <a:ext cx="2036683" cy="203668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ADE8-41A8-473F-AB87-70819BE219F9}">
      <dsp:nvSpPr>
        <dsp:cNvPr id="0" name=""/>
        <dsp:cNvSpPr/>
      </dsp:nvSpPr>
      <dsp:spPr>
        <a:xfrm>
          <a:off x="2262862" y="2489279"/>
          <a:ext cx="678894" cy="67889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DF0D3-534D-41AD-BABC-95A4DF0EDF2F}">
      <dsp:nvSpPr>
        <dsp:cNvPr id="0" name=""/>
        <dsp:cNvSpPr/>
      </dsp:nvSpPr>
      <dsp:spPr>
        <a:xfrm>
          <a:off x="4865290" y="0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b="1" kern="1200" dirty="0"/>
            <a:t>VELOCIDADE DE EXECUÇÃO</a:t>
          </a:r>
        </a:p>
      </dsp:txBody>
      <dsp:txXfrm>
        <a:off x="4865290" y="0"/>
        <a:ext cx="1697236" cy="990054"/>
      </dsp:txXfrm>
    </dsp:sp>
    <dsp:sp modelId="{F11D6F55-DBC9-4F72-85B0-2F84D8F3B967}">
      <dsp:nvSpPr>
        <dsp:cNvPr id="0" name=""/>
        <dsp:cNvSpPr/>
      </dsp:nvSpPr>
      <dsp:spPr>
        <a:xfrm>
          <a:off x="4440981" y="495027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2CE83-B1D4-4815-87E4-1E15DADFB332}">
      <dsp:nvSpPr>
        <dsp:cNvPr id="0" name=""/>
        <dsp:cNvSpPr/>
      </dsp:nvSpPr>
      <dsp:spPr>
        <a:xfrm rot="5400000">
          <a:off x="2354229" y="743672"/>
          <a:ext cx="2333133" cy="18369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4DC2B-DE95-4809-9CA4-0DBE62F4D0E0}">
      <dsp:nvSpPr>
        <dsp:cNvPr id="0" name=""/>
        <dsp:cNvSpPr/>
      </dsp:nvSpPr>
      <dsp:spPr>
        <a:xfrm>
          <a:off x="4865290" y="990054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b="1" kern="1200" dirty="0"/>
            <a:t>PRECISÃO</a:t>
          </a:r>
        </a:p>
      </dsp:txBody>
      <dsp:txXfrm>
        <a:off x="4865290" y="990054"/>
        <a:ext cx="1697236" cy="990054"/>
      </dsp:txXfrm>
    </dsp:sp>
    <dsp:sp modelId="{1305B044-A1C8-4FBC-8927-95A5C2BA9F7B}">
      <dsp:nvSpPr>
        <dsp:cNvPr id="0" name=""/>
        <dsp:cNvSpPr/>
      </dsp:nvSpPr>
      <dsp:spPr>
        <a:xfrm>
          <a:off x="4440981" y="1485081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1969-ADF2-40B8-B80C-E7EE85DEE8B3}">
      <dsp:nvSpPr>
        <dsp:cNvPr id="0" name=""/>
        <dsp:cNvSpPr/>
      </dsp:nvSpPr>
      <dsp:spPr>
        <a:xfrm rot="5400000">
          <a:off x="2855027" y="1718281"/>
          <a:ext cx="1818079" cy="13504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C9FA8-6414-4523-AE82-A6BC22012ADE}">
      <dsp:nvSpPr>
        <dsp:cNvPr id="0" name=""/>
        <dsp:cNvSpPr/>
      </dsp:nvSpPr>
      <dsp:spPr>
        <a:xfrm>
          <a:off x="4865290" y="1980108"/>
          <a:ext cx="1697236" cy="990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b="1" kern="1200" dirty="0"/>
            <a:t>CONSISTÊNCIA</a:t>
          </a:r>
        </a:p>
      </dsp:txBody>
      <dsp:txXfrm>
        <a:off x="4865290" y="1980108"/>
        <a:ext cx="1697236" cy="990054"/>
      </dsp:txXfrm>
    </dsp:sp>
    <dsp:sp modelId="{180ACDD6-50AD-459A-AB91-7496B62CB843}">
      <dsp:nvSpPr>
        <dsp:cNvPr id="0" name=""/>
        <dsp:cNvSpPr/>
      </dsp:nvSpPr>
      <dsp:spPr>
        <a:xfrm>
          <a:off x="4440981" y="2475136"/>
          <a:ext cx="42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ED1C8-3277-43EB-8B03-7F1760BC364F}">
      <dsp:nvSpPr>
        <dsp:cNvPr id="0" name=""/>
        <dsp:cNvSpPr/>
      </dsp:nvSpPr>
      <dsp:spPr>
        <a:xfrm rot="5400000">
          <a:off x="3356447" y="2692099"/>
          <a:ext cx="1298951" cy="8638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Colors" Target="../diagrams/colors1.xml"/><Relationship Id="rId3" Type="http://schemas.openxmlformats.org/officeDocument/2006/relationships/video" Target="https://www.youtube.com/embed/RJb4IHunkok?start=22&amp;feature=oembed" TargetMode="External"/><Relationship Id="rId7" Type="http://schemas.openxmlformats.org/officeDocument/2006/relationships/image" Target="../media/image4.png"/><Relationship Id="rId12" Type="http://schemas.openxmlformats.org/officeDocument/2006/relationships/diagramQuickStyle" Target="../diagrams/quickStyle1.xml"/><Relationship Id="rId2" Type="http://schemas.openxmlformats.org/officeDocument/2006/relationships/video" Target="https://www.youtube.com/embed/EMy5rbITIkw?feature=oembed" TargetMode="External"/><Relationship Id="rId16" Type="http://schemas.openxmlformats.org/officeDocument/2006/relationships/image" Target="../media/image19.jpeg"/><Relationship Id="rId1" Type="http://schemas.openxmlformats.org/officeDocument/2006/relationships/video" Target="https://www.youtube.com/embed/n20IQaOMLZQ?feature=oembed" TargetMode="Externa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9.jpg"/><Relationship Id="rId15" Type="http://schemas.openxmlformats.org/officeDocument/2006/relationships/image" Target="../media/image18.png"/><Relationship Id="rId10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e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FEE9BD-CA82-F2DB-A9E8-F286F623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921608"/>
            <a:ext cx="3295978" cy="28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85D092-B3C1-97C1-C7BF-ADACC1C67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334" y="1504524"/>
            <a:ext cx="8145194" cy="51231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669067C-2A9C-C93D-F978-E40C7167E69D}"/>
              </a:ext>
            </a:extLst>
          </p:cNvPr>
          <p:cNvSpPr/>
          <p:nvPr/>
        </p:nvSpPr>
        <p:spPr>
          <a:xfrm>
            <a:off x="351692" y="1828800"/>
            <a:ext cx="3895843" cy="5014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Zona de serviço de singulares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68335A-7A84-B760-7EB3-4377C16670F5}"/>
              </a:ext>
            </a:extLst>
          </p:cNvPr>
          <p:cNvSpPr/>
          <p:nvPr/>
        </p:nvSpPr>
        <p:spPr>
          <a:xfrm>
            <a:off x="1842868" y="6161650"/>
            <a:ext cx="3418449" cy="46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Zona de serviço de pares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3C3CFB-C214-67BD-0675-D04A984799C1}"/>
              </a:ext>
            </a:extLst>
          </p:cNvPr>
          <p:cNvSpPr/>
          <p:nvPr/>
        </p:nvSpPr>
        <p:spPr>
          <a:xfrm>
            <a:off x="4247535" y="1055079"/>
            <a:ext cx="3095800" cy="773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rgbClr val="FF0000"/>
                </a:solidFill>
              </a:rPr>
              <a:t>Área de Serviço válida</a:t>
            </a:r>
          </a:p>
        </p:txBody>
      </p:sp>
    </p:spTree>
    <p:extLst>
      <p:ext uri="{BB962C8B-B14F-4D97-AF65-F5344CB8AC3E}">
        <p14:creationId xmlns:p14="http://schemas.microsoft.com/office/powerpoint/2010/main" val="398381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44238" y="81238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814" y="126611"/>
            <a:ext cx="928468" cy="92846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B1C7CB4-D2B4-462B-1066-3BD43001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1" y="1381590"/>
            <a:ext cx="7773074" cy="1143000"/>
          </a:xfrm>
        </p:spPr>
        <p:txBody>
          <a:bodyPr/>
          <a:lstStyle/>
          <a:p>
            <a:pPr eaLnBrk="1" hangingPunct="1"/>
            <a:r>
              <a:rPr lang="pt-PT" altLang="pt-PT" sz="2800" b="1" dirty="0">
                <a:solidFill>
                  <a:srgbClr val="FF0000"/>
                </a:solidFill>
              </a:rPr>
              <a:t>ESTRUTURA ELEMENTAR DOS BATIMENTOS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BA5ABACE-BE27-25D1-63C7-53D3EAF9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01" y="2088936"/>
            <a:ext cx="864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Se quisermos analisar ou descrever um movimento particular, em primeiro lugar devemos reduzi-lo às suas principais fases e elementos.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E0EBF78B-3541-D630-4DC8-01100AFBA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01" y="2256925"/>
            <a:ext cx="9243832" cy="4525963"/>
          </a:xfrm>
        </p:spPr>
        <p:txBody>
          <a:bodyPr/>
          <a:lstStyle/>
          <a:p>
            <a:pPr eaLnBrk="1" hangingPunct="1"/>
            <a:endParaRPr lang="pt-PT" altLang="pt-PT" b="1" dirty="0"/>
          </a:p>
          <a:p>
            <a:pPr eaLnBrk="1" hangingPunct="1"/>
            <a:r>
              <a:rPr lang="pt-PT" altLang="pt-PT" sz="2800" b="1" dirty="0"/>
              <a:t>PRINCIPAIS FASES DE UM BATIMENTO</a:t>
            </a:r>
            <a:endParaRPr lang="pt-PT" altLang="pt-PT" sz="2800" dirty="0"/>
          </a:p>
        </p:txBody>
      </p:sp>
      <p:sp>
        <p:nvSpPr>
          <p:cNvPr id="8" name="Rectângulo 4">
            <a:extLst>
              <a:ext uri="{FF2B5EF4-FFF2-40B4-BE49-F238E27FC236}">
                <a16:creationId xmlns:a16="http://schemas.microsoft.com/office/drawing/2014/main" id="{781F53AF-CFD9-F11B-8B82-04A002C69A1C}"/>
              </a:ext>
            </a:extLst>
          </p:cNvPr>
          <p:cNvSpPr/>
          <p:nvPr/>
        </p:nvSpPr>
        <p:spPr>
          <a:xfrm>
            <a:off x="631797" y="3331392"/>
            <a:ext cx="1643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rgbClr val="FF0000"/>
                </a:solidFill>
              </a:rPr>
              <a:t>PREPARAÇÃO</a:t>
            </a:r>
          </a:p>
        </p:txBody>
      </p:sp>
      <p:sp>
        <p:nvSpPr>
          <p:cNvPr id="9" name="Rectângulo 9">
            <a:extLst>
              <a:ext uri="{FF2B5EF4-FFF2-40B4-BE49-F238E27FC236}">
                <a16:creationId xmlns:a16="http://schemas.microsoft.com/office/drawing/2014/main" id="{741FB4BD-7341-EFF1-AFE0-C5A53267FDCE}"/>
              </a:ext>
            </a:extLst>
          </p:cNvPr>
          <p:cNvSpPr/>
          <p:nvPr/>
        </p:nvSpPr>
        <p:spPr>
          <a:xfrm>
            <a:off x="2424268" y="3272178"/>
            <a:ext cx="598370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Contendo em termos gerais, a nossa movimentação desde a posição base para o local onde vamos bater o volante e o balanço atrás da raquete.</a:t>
            </a:r>
          </a:p>
        </p:txBody>
      </p:sp>
      <p:sp>
        <p:nvSpPr>
          <p:cNvPr id="11" name="Rectângulo 5">
            <a:extLst>
              <a:ext uri="{FF2B5EF4-FFF2-40B4-BE49-F238E27FC236}">
                <a16:creationId xmlns:a16="http://schemas.microsoft.com/office/drawing/2014/main" id="{C2D01534-93BC-7F2B-5EDC-4C2E510D155D}"/>
              </a:ext>
            </a:extLst>
          </p:cNvPr>
          <p:cNvSpPr/>
          <p:nvPr/>
        </p:nvSpPr>
        <p:spPr>
          <a:xfrm>
            <a:off x="972322" y="4339236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rgbClr val="FF0000"/>
                </a:solidFill>
              </a:rPr>
              <a:t>EXECUÇÃO</a:t>
            </a:r>
          </a:p>
        </p:txBody>
      </p:sp>
      <p:sp>
        <p:nvSpPr>
          <p:cNvPr id="12" name="Rectângulo 10">
            <a:extLst>
              <a:ext uri="{FF2B5EF4-FFF2-40B4-BE49-F238E27FC236}">
                <a16:creationId xmlns:a16="http://schemas.microsoft.com/office/drawing/2014/main" id="{0B43F73A-B608-D6D2-AF44-D26501F29DD5}"/>
              </a:ext>
            </a:extLst>
          </p:cNvPr>
          <p:cNvSpPr/>
          <p:nvPr/>
        </p:nvSpPr>
        <p:spPr>
          <a:xfrm>
            <a:off x="2981085" y="4235933"/>
            <a:ext cx="5000368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Contendo em termos gerais, o balanço à frente da raquete e o impacto da mesma no volante</a:t>
            </a:r>
          </a:p>
        </p:txBody>
      </p:sp>
      <p:sp>
        <p:nvSpPr>
          <p:cNvPr id="13" name="Rectângulo 6">
            <a:extLst>
              <a:ext uri="{FF2B5EF4-FFF2-40B4-BE49-F238E27FC236}">
                <a16:creationId xmlns:a16="http://schemas.microsoft.com/office/drawing/2014/main" id="{6579B565-AA7D-7059-E884-6EDD5D0C02D9}"/>
              </a:ext>
            </a:extLst>
          </p:cNvPr>
          <p:cNvSpPr/>
          <p:nvPr/>
        </p:nvSpPr>
        <p:spPr>
          <a:xfrm>
            <a:off x="1424143" y="5445724"/>
            <a:ext cx="2000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>
                <a:solidFill>
                  <a:srgbClr val="FF0000"/>
                </a:solidFill>
              </a:rPr>
              <a:t>RECUPERAÇÃO</a:t>
            </a:r>
          </a:p>
        </p:txBody>
      </p:sp>
      <p:sp>
        <p:nvSpPr>
          <p:cNvPr id="14" name="Rectângulo 11">
            <a:extLst>
              <a:ext uri="{FF2B5EF4-FFF2-40B4-BE49-F238E27FC236}">
                <a16:creationId xmlns:a16="http://schemas.microsoft.com/office/drawing/2014/main" id="{685BE7EF-96EE-C3B5-A1D8-CAF67AE56AD0}"/>
              </a:ext>
            </a:extLst>
          </p:cNvPr>
          <p:cNvSpPr/>
          <p:nvPr/>
        </p:nvSpPr>
        <p:spPr>
          <a:xfrm>
            <a:off x="3619316" y="5302849"/>
            <a:ext cx="40005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Contendo a continuação do movimento e a recuperação para a base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7419957-2B68-2DB9-F4AD-6253D696B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233" y="2978004"/>
            <a:ext cx="3849425" cy="35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24" y="105448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94" y="1188196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203204"/>
            <a:ext cx="928468" cy="9284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160F039-81C7-E9C2-B91A-4A558C6E8FFC}"/>
              </a:ext>
            </a:extLst>
          </p:cNvPr>
          <p:cNvSpPr txBox="1"/>
          <p:nvPr/>
        </p:nvSpPr>
        <p:spPr>
          <a:xfrm>
            <a:off x="660347" y="1440097"/>
            <a:ext cx="6196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altLang="pt-PT" sz="2000" b="1" dirty="0">
                <a:solidFill>
                  <a:srgbClr val="FF0000"/>
                </a:solidFill>
              </a:rPr>
              <a:t>Observação dos elementos “chave” dos batimentos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id="{1376D551-809F-3665-7A5E-86BD7B1A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31" y="1779619"/>
            <a:ext cx="657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Para analisar a execução de um batimento de um jogador sem a ajuda cinematográfica, deverá concentrar a sua atenção nas posições e movimentos das principais articulações, visto que as suas ações subsequentes durante a fase de preparação, execução e recuperação determinam tanto a velocidade como a precisão do batimento.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108C53-F210-1BA6-8247-E6B35CA7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9" y="4383929"/>
            <a:ext cx="13636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veta à esquerda 8">
            <a:extLst>
              <a:ext uri="{FF2B5EF4-FFF2-40B4-BE49-F238E27FC236}">
                <a16:creationId xmlns:a16="http://schemas.microsoft.com/office/drawing/2014/main" id="{375905C2-4E4D-5E18-AA95-96CFA7588BF2}"/>
              </a:ext>
            </a:extLst>
          </p:cNvPr>
          <p:cNvSpPr/>
          <p:nvPr/>
        </p:nvSpPr>
        <p:spPr>
          <a:xfrm>
            <a:off x="2136873" y="3824882"/>
            <a:ext cx="714375" cy="2857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4951EA-B633-3DFE-4158-5BB1A95C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219" y="4014042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preparação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F08D21-4552-D299-CBE8-155343872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219" y="488438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execução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338269C-5DD9-8758-7E77-2F5FC29F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248" y="5968744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recuperação</a:t>
            </a:r>
          </a:p>
        </p:txBody>
      </p:sp>
      <p:sp>
        <p:nvSpPr>
          <p:cNvPr id="14" name="Chaveta à direita 13">
            <a:extLst>
              <a:ext uri="{FF2B5EF4-FFF2-40B4-BE49-F238E27FC236}">
                <a16:creationId xmlns:a16="http://schemas.microsoft.com/office/drawing/2014/main" id="{A587DBB5-00A7-A107-8936-3E3F4E05CB49}"/>
              </a:ext>
            </a:extLst>
          </p:cNvPr>
          <p:cNvSpPr/>
          <p:nvPr/>
        </p:nvSpPr>
        <p:spPr>
          <a:xfrm>
            <a:off x="4341175" y="3847443"/>
            <a:ext cx="642937" cy="2786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F7D671-C50E-F0F0-CD92-0D4D2687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248" y="4363380"/>
            <a:ext cx="2928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Os tornozelos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os joelhos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as ancas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a coluna vertebral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os ombros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- os cotovelos</a:t>
            </a:r>
          </a:p>
        </p:txBody>
      </p:sp>
    </p:spTree>
    <p:extLst>
      <p:ext uri="{BB962C8B-B14F-4D97-AF65-F5344CB8AC3E}">
        <p14:creationId xmlns:p14="http://schemas.microsoft.com/office/powerpoint/2010/main" val="12745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17823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1689D8C-4C95-85DB-DEB4-F3DFE79D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395" y="1469911"/>
            <a:ext cx="7467600" cy="1143000"/>
          </a:xfrm>
        </p:spPr>
        <p:txBody>
          <a:bodyPr/>
          <a:lstStyle/>
          <a:p>
            <a:pPr eaLnBrk="1" hangingPunct="1"/>
            <a:r>
              <a:rPr lang="pt-PT" altLang="pt-PT" sz="3600" b="1" dirty="0">
                <a:solidFill>
                  <a:srgbClr val="FF0000"/>
                </a:solidFill>
              </a:rPr>
              <a:t>CLASSIFICAÇÃO DOS BATIMENTOS</a:t>
            </a:r>
            <a:endParaRPr lang="pt-PT" altLang="pt-PT" sz="3600" dirty="0">
              <a:solidFill>
                <a:srgbClr val="FF0000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A383B80-DE63-ECC0-99D3-AA25793E0B82}"/>
              </a:ext>
            </a:extLst>
          </p:cNvPr>
          <p:cNvGrpSpPr/>
          <p:nvPr/>
        </p:nvGrpSpPr>
        <p:grpSpPr>
          <a:xfrm>
            <a:off x="5004392" y="2883196"/>
            <a:ext cx="2183215" cy="1091607"/>
            <a:chOff x="2642192" y="942136"/>
            <a:chExt cx="2183215" cy="109160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86C499E-89F6-DF6A-907F-4B2427BBA2A3}"/>
                </a:ext>
              </a:extLst>
            </p:cNvPr>
            <p:cNvSpPr/>
            <p:nvPr/>
          </p:nvSpPr>
          <p:spPr>
            <a:xfrm>
              <a:off x="2642192" y="942136"/>
              <a:ext cx="2183215" cy="10916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BABF341-3822-246A-3434-004A35D87205}"/>
                </a:ext>
              </a:extLst>
            </p:cNvPr>
            <p:cNvSpPr txBox="1"/>
            <p:nvPr/>
          </p:nvSpPr>
          <p:spPr>
            <a:xfrm>
              <a:off x="2642192" y="942136"/>
              <a:ext cx="2183215" cy="1091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>
                  <a:solidFill>
                    <a:srgbClr val="FF0000"/>
                  </a:solidFill>
                </a:rPr>
                <a:t>BATIMENTOS</a:t>
              </a:r>
            </a:p>
          </p:txBody>
        </p:sp>
      </p:grp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DE8CD3AC-F039-9B5B-EE9D-5FE5E48F1A4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209463" y="3974803"/>
            <a:ext cx="3886537" cy="671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59987ADB-3D34-9055-DA60-9D36F8C22DB8}"/>
              </a:ext>
            </a:extLst>
          </p:cNvPr>
          <p:cNvCxnSpPr>
            <a:stCxn id="2" idx="2"/>
          </p:cNvCxnSpPr>
          <p:nvPr/>
        </p:nvCxnSpPr>
        <p:spPr>
          <a:xfrm>
            <a:off x="6096000" y="4066087"/>
            <a:ext cx="0" cy="58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88CD5605-1D42-226F-B20A-F70596A1288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3974803"/>
            <a:ext cx="3596640" cy="665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DBE863-98AE-3861-8E83-904B07F2EC63}"/>
              </a:ext>
            </a:extLst>
          </p:cNvPr>
          <p:cNvSpPr/>
          <p:nvPr/>
        </p:nvSpPr>
        <p:spPr>
          <a:xfrm>
            <a:off x="4586068" y="4951828"/>
            <a:ext cx="2841672" cy="877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Trajetória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B1C206C-80E7-F853-7823-B6709697927D}"/>
              </a:ext>
            </a:extLst>
          </p:cNvPr>
          <p:cNvSpPr/>
          <p:nvPr/>
        </p:nvSpPr>
        <p:spPr>
          <a:xfrm>
            <a:off x="8182708" y="4951828"/>
            <a:ext cx="3155852" cy="877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Área de </a:t>
            </a:r>
            <a:r>
              <a:rPr lang="pt-PT" dirty="0" err="1">
                <a:solidFill>
                  <a:srgbClr val="FF0000"/>
                </a:solidFill>
              </a:rPr>
              <a:t>Impato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6906AE6-E9DE-6886-7316-F84E976997D7}"/>
              </a:ext>
            </a:extLst>
          </p:cNvPr>
          <p:cNvSpPr/>
          <p:nvPr/>
        </p:nvSpPr>
        <p:spPr>
          <a:xfrm>
            <a:off x="154745" y="4935287"/>
            <a:ext cx="3676355" cy="894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Trajetória/ Colocação da mão</a:t>
            </a:r>
          </a:p>
        </p:txBody>
      </p:sp>
    </p:spTree>
    <p:extLst>
      <p:ext uri="{BB962C8B-B14F-4D97-AF65-F5344CB8AC3E}">
        <p14:creationId xmlns:p14="http://schemas.microsoft.com/office/powerpoint/2010/main" val="214957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2025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01" y="2399042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C31CDD7-0403-50CC-D7A7-77E4BF3890C4}"/>
              </a:ext>
            </a:extLst>
          </p:cNvPr>
          <p:cNvSpPr txBox="1"/>
          <p:nvPr/>
        </p:nvSpPr>
        <p:spPr>
          <a:xfrm>
            <a:off x="453683" y="1503457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b="1" dirty="0">
                <a:solidFill>
                  <a:srgbClr val="FF0000"/>
                </a:solidFill>
              </a:rPr>
              <a:t>RELAÇÃO TRAJECTÓRIA / COLOCAÇÃO DA MÃO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5E0CD-0792-8D5C-A6CA-AE19B911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9" y="2028706"/>
            <a:ext cx="2427353" cy="24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85FF564-217D-FE06-75AB-1637D67B1D08}"/>
              </a:ext>
            </a:extLst>
          </p:cNvPr>
          <p:cNvSpPr txBox="1"/>
          <p:nvPr/>
        </p:nvSpPr>
        <p:spPr>
          <a:xfrm>
            <a:off x="7077881" y="1483024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b="1" dirty="0">
                <a:solidFill>
                  <a:srgbClr val="FF0000"/>
                </a:solidFill>
              </a:rPr>
              <a:t>TRAJECTÓRIAS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7A3420B-0618-424E-F66E-B8ADC888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53" y="2062564"/>
            <a:ext cx="35718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0A11C5D-537D-9AAD-ACCD-0FCDF20FBB1A}"/>
              </a:ext>
            </a:extLst>
          </p:cNvPr>
          <p:cNvSpPr txBox="1"/>
          <p:nvPr/>
        </p:nvSpPr>
        <p:spPr>
          <a:xfrm>
            <a:off x="2031747" y="2951239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b="1" dirty="0">
                <a:solidFill>
                  <a:srgbClr val="FF0000"/>
                </a:solidFill>
              </a:rPr>
              <a:t>ÁREA DE IMPACTO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FE9247-FFA1-F896-03E4-0F0773C4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56" y="3674498"/>
            <a:ext cx="3028032" cy="291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E8910A-AD48-5EC0-5648-147B219B3B5A}"/>
              </a:ext>
            </a:extLst>
          </p:cNvPr>
          <p:cNvSpPr txBox="1"/>
          <p:nvPr/>
        </p:nvSpPr>
        <p:spPr>
          <a:xfrm>
            <a:off x="3234734" y="762691"/>
            <a:ext cx="611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altLang="pt-PT" sz="3200" b="1" dirty="0">
                <a:solidFill>
                  <a:srgbClr val="FF0000"/>
                </a:solidFill>
              </a:rPr>
              <a:t>MATERIAL</a:t>
            </a: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FDFB-7BF9-89D2-BD17-9ED8A0CB9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069" y="1636266"/>
            <a:ext cx="5167313" cy="2622550"/>
          </a:xfrm>
          <a:noFill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D69DE15-C075-F4BB-E58E-D77855BB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44" y="1451474"/>
            <a:ext cx="3857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169194A-EF74-FDCF-C703-F16BE3DD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942"/>
            <a:ext cx="4371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27E32A6-67F3-3987-B846-0203FB53F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583" y="4564418"/>
            <a:ext cx="1766524" cy="17665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89D856-BE5E-B0B0-7338-C2F556B8F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7320" y="4258816"/>
            <a:ext cx="3049820" cy="20311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90824A5-405D-7267-4B6B-647E2B2AE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5382" y="1804642"/>
            <a:ext cx="2358402" cy="17665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8EDF4EA-A54D-9FCE-DB70-4BBD73B57A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8989" y="4515816"/>
            <a:ext cx="2225822" cy="17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2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8409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B9C3AA-F6BF-87D0-7374-B114E62AE804}"/>
              </a:ext>
            </a:extLst>
          </p:cNvPr>
          <p:cNvSpPr txBox="1"/>
          <p:nvPr/>
        </p:nvSpPr>
        <p:spPr>
          <a:xfrm>
            <a:off x="3402404" y="463180"/>
            <a:ext cx="6196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altLang="pt-PT" sz="2800" b="1" dirty="0">
                <a:solidFill>
                  <a:srgbClr val="FF0000"/>
                </a:solidFill>
              </a:rPr>
              <a:t>DESLOCAMENTOS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5" name="Rectângulo 3">
            <a:extLst>
              <a:ext uri="{FF2B5EF4-FFF2-40B4-BE49-F238E27FC236}">
                <a16:creationId xmlns:a16="http://schemas.microsoft.com/office/drawing/2014/main" id="{15C72016-3533-F22E-1459-C45C36DF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230475"/>
            <a:ext cx="8358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Este tema tem relevante importância para a evolução dos atletas, pois se estes não automatizarem os seus deslocamentos dentro do campo dificilmente atingiram elevadas prestações.  Para além disso, o domínio da técnica dos deslocamentos permite efetuar um jogo com mais eficiência, evitando esforços indevidos em articulações, ligamentos e músculos.</a:t>
            </a:r>
          </a:p>
        </p:txBody>
      </p:sp>
      <p:sp>
        <p:nvSpPr>
          <p:cNvPr id="7" name="Rectângulo 4">
            <a:extLst>
              <a:ext uri="{FF2B5EF4-FFF2-40B4-BE49-F238E27FC236}">
                <a16:creationId xmlns:a16="http://schemas.microsoft.com/office/drawing/2014/main" id="{20480C2A-8CE0-A9E9-CA85-8173D799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655206"/>
            <a:ext cx="821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Assim, podemos referir que movimentação no campo, deverá ser a forma mais rápida e eventualmente mais eficiente, para nos deslocarmos dentro do campo. </a:t>
            </a:r>
          </a:p>
        </p:txBody>
      </p:sp>
      <p:sp>
        <p:nvSpPr>
          <p:cNvPr id="8" name="Rectângulo arredondado 5">
            <a:extLst>
              <a:ext uri="{FF2B5EF4-FFF2-40B4-BE49-F238E27FC236}">
                <a16:creationId xmlns:a16="http://schemas.microsoft.com/office/drawing/2014/main" id="{EBD6239F-C6FD-1B60-B1F1-3B8E108E08C3}"/>
              </a:ext>
            </a:extLst>
          </p:cNvPr>
          <p:cNvSpPr/>
          <p:nvPr/>
        </p:nvSpPr>
        <p:spPr>
          <a:xfrm>
            <a:off x="1499418" y="3366100"/>
            <a:ext cx="314325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PT" dirty="0"/>
          </a:p>
          <a:p>
            <a:pPr eaLnBrk="1" hangingPunct="1">
              <a:defRPr/>
            </a:pPr>
            <a:r>
              <a:rPr lang="pt-PT" b="1" dirty="0"/>
              <a:t>Preparação do batimento </a:t>
            </a:r>
          </a:p>
        </p:txBody>
      </p:sp>
      <p:sp>
        <p:nvSpPr>
          <p:cNvPr id="9" name="Rectângulo arredondado 6">
            <a:extLst>
              <a:ext uri="{FF2B5EF4-FFF2-40B4-BE49-F238E27FC236}">
                <a16:creationId xmlns:a16="http://schemas.microsoft.com/office/drawing/2014/main" id="{B0056D1A-00DC-79B1-8760-18951B4F376A}"/>
              </a:ext>
            </a:extLst>
          </p:cNvPr>
          <p:cNvSpPr/>
          <p:nvPr/>
        </p:nvSpPr>
        <p:spPr>
          <a:xfrm>
            <a:off x="5027372" y="3380192"/>
            <a:ext cx="414337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PT" dirty="0"/>
          </a:p>
          <a:p>
            <a:pPr eaLnBrk="1" hangingPunct="1">
              <a:defRPr/>
            </a:pPr>
            <a:r>
              <a:rPr lang="pt-PT" b="1" dirty="0"/>
              <a:t>Recuperação para a posição base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F413175-6807-7626-40BA-2C8827092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930" y="4276195"/>
            <a:ext cx="4143375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B988B44-F7E2-38CC-82CD-1EA60B3A6D61}"/>
              </a:ext>
            </a:extLst>
          </p:cNvPr>
          <p:cNvSpPr/>
          <p:nvPr/>
        </p:nvSpPr>
        <p:spPr>
          <a:xfrm>
            <a:off x="2897945" y="618978"/>
            <a:ext cx="4178104" cy="717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rgbClr val="FF0000"/>
                </a:solidFill>
              </a:rPr>
              <a:t>O JOGO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B7BDD9-6020-6C92-926D-162A6B337727}"/>
              </a:ext>
            </a:extLst>
          </p:cNvPr>
          <p:cNvSpPr txBox="1"/>
          <p:nvPr/>
        </p:nvSpPr>
        <p:spPr>
          <a:xfrm>
            <a:off x="811161" y="2274000"/>
            <a:ext cx="108990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O jogo pode ser disputado por dois jogadores de</a:t>
            </a:r>
          </a:p>
          <a:p>
            <a:r>
              <a:rPr lang="pt-PT" sz="3600" dirty="0"/>
              <a:t>cada lado (pares), ou por um jogador de cada</a:t>
            </a:r>
          </a:p>
          <a:p>
            <a:r>
              <a:rPr lang="pt-PT" sz="3600" dirty="0"/>
              <a:t>lado (singulares).</a:t>
            </a:r>
          </a:p>
          <a:p>
            <a:endParaRPr lang="pt-PT" sz="3600" dirty="0"/>
          </a:p>
          <a:p>
            <a:r>
              <a:rPr lang="pt-PT" sz="3600" dirty="0"/>
              <a:t>O lado a quem pertence o direito de servir</a:t>
            </a:r>
          </a:p>
          <a:p>
            <a:r>
              <a:rPr lang="pt-PT" sz="3600" dirty="0"/>
              <a:t>deverá ser chamado “servidor” e o lado oposto</a:t>
            </a:r>
          </a:p>
          <a:p>
            <a:r>
              <a:rPr lang="pt-PT" sz="3600" dirty="0"/>
              <a:t>deverá ser chamado “recebedor”.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95EDB1-9BDD-9AC4-B671-5C8DC35C5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63" y="2317078"/>
            <a:ext cx="619598" cy="6189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28414F-8D38-BB1E-646C-F5B41DF7F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8" y="4588512"/>
            <a:ext cx="615749" cy="61574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A995BAC-6352-64DD-A9C1-03685BE658AE}"/>
              </a:ext>
            </a:extLst>
          </p:cNvPr>
          <p:cNvSpPr/>
          <p:nvPr/>
        </p:nvSpPr>
        <p:spPr>
          <a:xfrm>
            <a:off x="191563" y="1653739"/>
            <a:ext cx="2706382" cy="512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Jogadores</a:t>
            </a:r>
          </a:p>
        </p:txBody>
      </p:sp>
    </p:spTree>
    <p:extLst>
      <p:ext uri="{BB962C8B-B14F-4D97-AF65-F5344CB8AC3E}">
        <p14:creationId xmlns:p14="http://schemas.microsoft.com/office/powerpoint/2010/main" val="210818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87A1F6E-7787-9326-082E-FA7F8521C151}"/>
              </a:ext>
            </a:extLst>
          </p:cNvPr>
          <p:cNvSpPr/>
          <p:nvPr/>
        </p:nvSpPr>
        <p:spPr>
          <a:xfrm>
            <a:off x="450166" y="1364566"/>
            <a:ext cx="2433711" cy="576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Pontuação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BB2846-D91F-5216-66C3-14F0CCBD7403}"/>
              </a:ext>
            </a:extLst>
          </p:cNvPr>
          <p:cNvSpPr txBox="1"/>
          <p:nvPr/>
        </p:nvSpPr>
        <p:spPr>
          <a:xfrm>
            <a:off x="562708" y="2135501"/>
            <a:ext cx="106539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Uma partida de Badmínton é jogada à melhor de três jogos “set”(quem vence dois ganha).</a:t>
            </a:r>
          </a:p>
          <a:p>
            <a:r>
              <a:rPr lang="pt-PT" sz="3600" u="sng" dirty="0"/>
              <a:t>Cada jogo é jogado até aos 21 pontos</a:t>
            </a:r>
            <a:r>
              <a:rPr lang="pt-PT" sz="3600" dirty="0"/>
              <a:t>.</a:t>
            </a:r>
          </a:p>
          <a:p>
            <a:r>
              <a:rPr lang="pt-PT" sz="3600" dirty="0"/>
              <a:t> – No caso de empate aos 20 pontos, ganha quem conseguir uma diferença de dois pontos.</a:t>
            </a:r>
          </a:p>
          <a:p>
            <a:r>
              <a:rPr lang="pt-PT" sz="3600" dirty="0"/>
              <a:t> – Se, aos 29 pontos, o empate subsistir, ganha o jogador, ou parelha, que primeiro marcar 30 pontos.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B411E4-7258-56C5-48BF-0AB8273E4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" y="4263161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C8795F-E6E9-D715-C5DA-7053F236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348" y="540105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2B0848-8496-CD1B-B669-C5D232A36E4A}"/>
              </a:ext>
            </a:extLst>
          </p:cNvPr>
          <p:cNvSpPr txBox="1"/>
          <p:nvPr/>
        </p:nvSpPr>
        <p:spPr>
          <a:xfrm>
            <a:off x="773723" y="1590302"/>
            <a:ext cx="9875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O lado que vence uma jogada adiciona um</a:t>
            </a:r>
          </a:p>
          <a:p>
            <a:r>
              <a:rPr lang="pt-PT" sz="3600" dirty="0"/>
              <a:t>ponto à sua pontuação.</a:t>
            </a:r>
          </a:p>
          <a:p>
            <a:r>
              <a:rPr lang="pt-PT" sz="3600" dirty="0"/>
              <a:t>O lado que vence um jogo começa o serviço do</a:t>
            </a:r>
          </a:p>
          <a:p>
            <a:r>
              <a:rPr lang="pt-PT" sz="3600" dirty="0"/>
              <a:t>jogo seguinte.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7CA084-00C8-5227-8E7C-BDB23FC4D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3" y="1597560"/>
            <a:ext cx="621846" cy="6218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3E22BD-B480-1FBA-0407-6FC335EFC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3" y="272568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FB5651-4312-FA78-A00E-AFE79B63A970}"/>
              </a:ext>
            </a:extLst>
          </p:cNvPr>
          <p:cNvSpPr txBox="1"/>
          <p:nvPr/>
        </p:nvSpPr>
        <p:spPr>
          <a:xfrm>
            <a:off x="913872" y="2110721"/>
            <a:ext cx="4426757" cy="202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João Luís Alves Oliveira Basto da Silva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CNM de Badminton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jlaobsilva@gmail.com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Uma imagem com desporto, desporto atlético, pessoa, badminton&#10;&#10;Descrição gerada automaticamente">
            <a:extLst>
              <a:ext uri="{FF2B5EF4-FFF2-40B4-BE49-F238E27FC236}">
                <a16:creationId xmlns:a16="http://schemas.microsoft.com/office/drawing/2014/main" id="{79E5A366-0101-B71D-3D8F-0072667D5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6" r="2" b="2"/>
          <a:stretch/>
        </p:blipFill>
        <p:spPr>
          <a:xfrm>
            <a:off x="5761975" y="3366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 descr="Uma imagem com desporto atlético, ténis, desporto, badminton&#10;&#10;Descrição gerada automaticamente">
            <a:extLst>
              <a:ext uri="{FF2B5EF4-FFF2-40B4-BE49-F238E27FC236}">
                <a16:creationId xmlns:a16="http://schemas.microsoft.com/office/drawing/2014/main" id="{D05B8196-3291-B4D4-01DF-6FE5F176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-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8" name="Imagem 7" descr="Uma imagem com desporto atlético, pessoa, desporto, badminton&#10;&#10;Descrição gerada automaticamente">
            <a:extLst>
              <a:ext uri="{FF2B5EF4-FFF2-40B4-BE49-F238E27FC236}">
                <a16:creationId xmlns:a16="http://schemas.microsoft.com/office/drawing/2014/main" id="{589C32F5-DEDA-5F1C-19EB-7508B249B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5" r="2735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pessoa, Cara humana, homem, Queixo&#10;&#10;Descrição gerada automaticamente">
            <a:extLst>
              <a:ext uri="{FF2B5EF4-FFF2-40B4-BE49-F238E27FC236}">
                <a16:creationId xmlns:a16="http://schemas.microsoft.com/office/drawing/2014/main" id="{C7B71C1A-28C1-9C9C-C82E-BA5420B52F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5554"/>
          <a:stretch/>
        </p:blipFill>
        <p:spPr>
          <a:xfrm>
            <a:off x="1566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text, logo, businesscard, font&#10;&#10;Description automatically generated">
            <a:extLst>
              <a:ext uri="{FF2B5EF4-FFF2-40B4-BE49-F238E27FC236}">
                <a16:creationId xmlns:a16="http://schemas.microsoft.com/office/drawing/2014/main" id="{CC34BC56-C659-FF49-8BA3-E23C844CF0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" b="6014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Uma imagem com desporto, desporto atlético, pessoa, Cara humana&#10;&#10;Descrição gerada automaticamente">
            <a:extLst>
              <a:ext uri="{FF2B5EF4-FFF2-40B4-BE49-F238E27FC236}">
                <a16:creationId xmlns:a16="http://schemas.microsoft.com/office/drawing/2014/main" id="{FF6511D8-8A55-FAA5-CD10-DCBE3D15C5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6" r="18608" b="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42205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E152428-BC1A-FA46-4CD2-912371F836FF}"/>
              </a:ext>
            </a:extLst>
          </p:cNvPr>
          <p:cNvSpPr/>
          <p:nvPr/>
        </p:nvSpPr>
        <p:spPr>
          <a:xfrm>
            <a:off x="2701666" y="548640"/>
            <a:ext cx="4501661" cy="661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Intervalo e mudança de campo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E6AE0C-ECDF-7AF1-0811-5BB2EBCE385B}"/>
              </a:ext>
            </a:extLst>
          </p:cNvPr>
          <p:cNvSpPr txBox="1"/>
          <p:nvPr/>
        </p:nvSpPr>
        <p:spPr>
          <a:xfrm>
            <a:off x="731519" y="1577367"/>
            <a:ext cx="107477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Quando o jogador que está a ganhar chegar aos 11 pontos, os jogadores têm um período de 60 segundos de intervalo. </a:t>
            </a:r>
          </a:p>
          <a:p>
            <a:r>
              <a:rPr lang="pt-PT" sz="3600" dirty="0"/>
              <a:t> É autorizado um intervalo de dois minutos entre cada jogo. </a:t>
            </a:r>
          </a:p>
          <a:p>
            <a:r>
              <a:rPr lang="pt-PT" sz="3600" dirty="0"/>
              <a:t> Caso haja um terceiro jogo há troca de campo quando um dos jogadores atingir 11 pontos.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CCC8CAF-502A-0024-6ECE-D7EEFCF5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3" y="1577367"/>
            <a:ext cx="621846" cy="621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4FCF5F-ACE5-468E-519C-980D4A525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3" y="3112529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B0F297-1FEE-8468-380E-39A76E4B6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3" y="4347865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5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468E994-DC78-C137-B698-DD9C8E836383}"/>
              </a:ext>
            </a:extLst>
          </p:cNvPr>
          <p:cNvSpPr/>
          <p:nvPr/>
        </p:nvSpPr>
        <p:spPr>
          <a:xfrm>
            <a:off x="2920181" y="752168"/>
            <a:ext cx="4262284" cy="928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Jogo de Singulares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71A3BF-2171-44BE-80C1-701895DD6C9F}"/>
              </a:ext>
            </a:extLst>
          </p:cNvPr>
          <p:cNvSpPr txBox="1"/>
          <p:nvPr/>
        </p:nvSpPr>
        <p:spPr>
          <a:xfrm>
            <a:off x="582309" y="2130012"/>
            <a:ext cx="109446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Os jogadores devem servir e receber dentro da área de serviço do lado </a:t>
            </a:r>
            <a:r>
              <a:rPr lang="pt-PT" sz="3600" b="1" dirty="0"/>
              <a:t>direito</a:t>
            </a:r>
            <a:r>
              <a:rPr lang="pt-PT" sz="3600" dirty="0"/>
              <a:t>, sempre que a pontuação do servidor seja </a:t>
            </a:r>
            <a:r>
              <a:rPr lang="pt-PT" sz="3600" b="1" dirty="0"/>
              <a:t>par ou zero</a:t>
            </a:r>
            <a:r>
              <a:rPr lang="pt-PT" sz="3600" dirty="0"/>
              <a:t>. </a:t>
            </a:r>
          </a:p>
          <a:p>
            <a:r>
              <a:rPr lang="pt-PT" sz="3600" dirty="0"/>
              <a:t>Os jogadores devem servir e receber dentro da área de serviço do lado </a:t>
            </a:r>
            <a:r>
              <a:rPr lang="pt-PT" sz="3600" b="1" dirty="0"/>
              <a:t>esquerdo</a:t>
            </a:r>
            <a:r>
              <a:rPr lang="pt-PT" sz="3600" dirty="0"/>
              <a:t>, sempre que a pontuação do servidor seja </a:t>
            </a:r>
            <a:r>
              <a:rPr lang="pt-PT" sz="3600" b="1" dirty="0"/>
              <a:t>impar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1814C3-8726-EF67-8442-73E2AA0BB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6" y="2217663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3AC1922-22DE-1136-2CE6-01F1BF64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6" y="3838172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0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24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5097A6-C23E-69BE-CB47-06BCF3833D43}"/>
              </a:ext>
            </a:extLst>
          </p:cNvPr>
          <p:cNvSpPr txBox="1"/>
          <p:nvPr/>
        </p:nvSpPr>
        <p:spPr>
          <a:xfrm>
            <a:off x="618978" y="1525579"/>
            <a:ext cx="109868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3600" dirty="0"/>
              <a:t>O volante é batido, alternadamente, pelo servidor e pelo recetor, até que seja cometida uma falta, ou até que o volante deixe de estar em jogo. </a:t>
            </a:r>
          </a:p>
          <a:p>
            <a:pPr algn="just"/>
            <a:r>
              <a:rPr lang="pt-PT" sz="3600" dirty="0"/>
              <a:t>Se o servidor ganhar a jogada adiciona um ponto à sua pontuação e volta a servir do lado oposto ao que se encontrava a servir (direito ↔ esquerdo).</a:t>
            </a:r>
          </a:p>
          <a:p>
            <a:pPr algn="just"/>
            <a:r>
              <a:rPr lang="pt-PT" sz="3600" dirty="0"/>
              <a:t> Se o recebedor ganhar uma jogada adiciona um ponto à sua pontuação e passa a ser servidor(não troca de lado no campo).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01B9EE-AFFC-4882-43F7-48557249B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1" y="1595817"/>
            <a:ext cx="621846" cy="6218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E41D8D-FB06-8C98-180F-AA6816357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13" y="3201009"/>
            <a:ext cx="621846" cy="621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06C682-96EB-D1B8-6896-0D8C65207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3" y="487643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1282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2754964-AD99-CDC3-47E0-29429FEABD53}"/>
              </a:ext>
            </a:extLst>
          </p:cNvPr>
          <p:cNvSpPr/>
          <p:nvPr/>
        </p:nvSpPr>
        <p:spPr>
          <a:xfrm>
            <a:off x="2419643" y="478302"/>
            <a:ext cx="4712677" cy="928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Pontuação para Pares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DE197E-2018-D02C-0611-F37FB37A4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62" y="1710360"/>
            <a:ext cx="8240275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0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8CCC7C-E302-DBE4-7D7B-3FBBD247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36" y="1428471"/>
            <a:ext cx="8259328" cy="4001058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93ED7E6A-69CE-B7EA-45B5-BDE044E0558B}"/>
              </a:ext>
            </a:extLst>
          </p:cNvPr>
          <p:cNvCxnSpPr/>
          <p:nvPr/>
        </p:nvCxnSpPr>
        <p:spPr>
          <a:xfrm>
            <a:off x="1966336" y="5429529"/>
            <a:ext cx="8259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5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31C052-E17E-78A0-9851-1577DB30B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336" y="1206482"/>
            <a:ext cx="8259328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F97C0C8-1386-24AB-D020-07FEC512E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11" y="1447524"/>
            <a:ext cx="9606463" cy="38388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091606-896B-EE87-5C6D-434A76326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32" y="1727346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F096C7-4CF7-6C8C-970F-5A568D541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32" y="2947065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6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F4C10C1-5673-F521-A1CA-AFCE0279E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100" y="246973"/>
            <a:ext cx="2619375" cy="17430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2B7901-6B84-4708-0173-F876A47640A2}"/>
              </a:ext>
            </a:extLst>
          </p:cNvPr>
          <p:cNvSpPr/>
          <p:nvPr/>
        </p:nvSpPr>
        <p:spPr>
          <a:xfrm>
            <a:off x="243809" y="1386846"/>
            <a:ext cx="2227006" cy="4519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Serviço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624027-2D9A-2A70-DA76-83E12E825DD4}"/>
              </a:ext>
            </a:extLst>
          </p:cNvPr>
          <p:cNvSpPr txBox="1"/>
          <p:nvPr/>
        </p:nvSpPr>
        <p:spPr>
          <a:xfrm>
            <a:off x="773906" y="2237021"/>
            <a:ext cx="10644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No serviço :</a:t>
            </a:r>
          </a:p>
          <a:p>
            <a:r>
              <a:rPr lang="pt-PT" sz="3600" dirty="0"/>
              <a:t>Tanto o servidor como o recetor deverão encontrar-se dentro das áreas de serviço diagonalmente opostas, sem pisar as linhas limites respetivas. </a:t>
            </a:r>
          </a:p>
          <a:p>
            <a:r>
              <a:rPr lang="pt-PT" sz="3600" dirty="0"/>
              <a:t>Os pés dos jogadores devem permanecer em contacto com a superfície do campo, numa posição estacionária, até que o serviço seja executado.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AE6761-1088-165A-3D40-33892814E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16" y="2791913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812D10-03AE-87D1-C8B5-748DCEC66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60" y="4491430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5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484" y="2968222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0AF3F62-1676-9D96-C79A-187FDCBB3DE4}"/>
              </a:ext>
            </a:extLst>
          </p:cNvPr>
          <p:cNvSpPr txBox="1"/>
          <p:nvPr/>
        </p:nvSpPr>
        <p:spPr>
          <a:xfrm>
            <a:off x="742950" y="1706991"/>
            <a:ext cx="10001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/>
              <a:t>A raqueta do servidor deverá contactar a cabeça</a:t>
            </a:r>
          </a:p>
          <a:p>
            <a:r>
              <a:rPr lang="pt-PT" sz="3600" dirty="0"/>
              <a:t>do volante, encontrando-se toda a cabeça da</a:t>
            </a:r>
          </a:p>
          <a:p>
            <a:r>
              <a:rPr lang="pt-PT" sz="3600" dirty="0"/>
              <a:t>raqueta posicionada abaixo da cintura do</a:t>
            </a:r>
          </a:p>
          <a:p>
            <a:r>
              <a:rPr lang="pt-PT" sz="3600" dirty="0"/>
              <a:t>servidor e a apontar para o chão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335AD3-A10B-89A8-0112-8990CE5EA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11" y="1705709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A9B162-9B14-4148-B638-20B44A183B80}"/>
              </a:ext>
            </a:extLst>
          </p:cNvPr>
          <p:cNvSpPr txBox="1"/>
          <p:nvPr/>
        </p:nvSpPr>
        <p:spPr>
          <a:xfrm>
            <a:off x="707562" y="1191805"/>
            <a:ext cx="109156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u="sng" dirty="0"/>
              <a:t>É falta no serviço se</a:t>
            </a:r>
            <a:r>
              <a:rPr lang="pt-PT" sz="3600" dirty="0"/>
              <a:t>:</a:t>
            </a:r>
          </a:p>
          <a:p>
            <a:r>
              <a:rPr lang="pt-PT" sz="3600" dirty="0"/>
              <a:t>O serviço não for correto. </a:t>
            </a:r>
          </a:p>
          <a:p>
            <a:r>
              <a:rPr lang="pt-PT" sz="3600" dirty="0"/>
              <a:t>O volante não for enviado para dentro da área de serviço. O volante, no serviço, for tocado pela raquete acima do nível da cintura. </a:t>
            </a:r>
          </a:p>
          <a:p>
            <a:r>
              <a:rPr lang="pt-PT" sz="3600" dirty="0"/>
              <a:t>O servidor, na tentativa de servir, falhar o volante.</a:t>
            </a:r>
          </a:p>
          <a:p>
            <a:r>
              <a:rPr lang="pt-PT" sz="3600" dirty="0"/>
              <a:t> Depois de passar por cima da rede, o volante ficar preso na rede ou por cima dela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099515-B733-E021-8B32-55B6CEF57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6" y="1805722"/>
            <a:ext cx="621846" cy="6218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2FAE01-E01C-5F05-D389-0671907FF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6" y="2381078"/>
            <a:ext cx="621846" cy="621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45EBA8-5B05-96D8-D047-4D03E2E6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7" y="2832116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3DC26E-88CF-E0F4-F609-365C67658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6" y="3905000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125E46-0D08-1F50-5832-1A05F5834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8" y="4480356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6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1EA68A0-C40D-4163-1564-2CBAF691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313" y="782674"/>
            <a:ext cx="3467687" cy="541289"/>
          </a:xfrm>
        </p:spPr>
        <p:txBody>
          <a:bodyPr>
            <a:normAutofit/>
          </a:bodyPr>
          <a:lstStyle/>
          <a:p>
            <a:pPr eaLnBrk="1" hangingPunct="1"/>
            <a:r>
              <a:rPr lang="pt-PT" altLang="pt-PT" sz="2400" b="1" dirty="0">
                <a:solidFill>
                  <a:srgbClr val="FF0000"/>
                </a:solidFill>
              </a:rPr>
              <a:t>HISTÓRIA DO BADMINTON</a:t>
            </a:r>
          </a:p>
        </p:txBody>
      </p:sp>
      <p:sp>
        <p:nvSpPr>
          <p:cNvPr id="4" name="Marcador de Posição de Conteúdo 5">
            <a:extLst>
              <a:ext uri="{FF2B5EF4-FFF2-40B4-BE49-F238E27FC236}">
                <a16:creationId xmlns:a16="http://schemas.microsoft.com/office/drawing/2014/main" id="{6542D15C-C106-FF98-1F72-EE631A70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28" y="1165377"/>
            <a:ext cx="7467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Foi na </a:t>
            </a:r>
            <a:r>
              <a:rPr lang="pt-PT" sz="1200" b="1" dirty="0"/>
              <a:t>Índia</a:t>
            </a:r>
            <a:r>
              <a:rPr lang="pt-PT" sz="1200" dirty="0"/>
              <a:t> que o </a:t>
            </a:r>
            <a:r>
              <a:rPr lang="pt-PT" sz="1200" i="1" dirty="0"/>
              <a:t>Badminton  provavelmente nasceu, com o nome de </a:t>
            </a:r>
            <a:r>
              <a:rPr lang="pt-PT" sz="1200" i="1" dirty="0" err="1"/>
              <a:t>Poona</a:t>
            </a:r>
            <a:r>
              <a:rPr lang="pt-PT" sz="1200" i="1" dirty="0"/>
              <a:t>. Oficiais ingleses em serviço neste </a:t>
            </a:r>
            <a:r>
              <a:rPr lang="pt-PT" sz="1200" dirty="0"/>
              <a:t>país gostaram do jogo e levaram-no para a Europa.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O "</a:t>
            </a:r>
            <a:r>
              <a:rPr lang="pt-PT" sz="1200" dirty="0" err="1"/>
              <a:t>poona</a:t>
            </a:r>
            <a:r>
              <a:rPr lang="pt-PT" sz="1200" dirty="0"/>
              <a:t>" passou a  chamar-se</a:t>
            </a:r>
            <a:r>
              <a:rPr lang="pt-PT" sz="1200" b="1" dirty="0"/>
              <a:t> </a:t>
            </a:r>
            <a:r>
              <a:rPr lang="pt-PT" sz="1200" b="1" i="1" dirty="0"/>
              <a:t>Badminton</a:t>
            </a:r>
            <a:r>
              <a:rPr lang="pt-PT" sz="1200" i="1" dirty="0"/>
              <a:t> quando, na década de 1870, uma nova versão da </a:t>
            </a:r>
            <a:r>
              <a:rPr lang="pt-PT" sz="1200" dirty="0"/>
              <a:t>modalidade foi jogada na propriedade de </a:t>
            </a:r>
            <a:r>
              <a:rPr lang="pt-PT" sz="1200" i="1" dirty="0"/>
              <a:t>Badminton, pertencente ao Duque de </a:t>
            </a:r>
            <a:r>
              <a:rPr lang="pt-PT" sz="1200" i="1" dirty="0" err="1"/>
              <a:t>Beaufort’s</a:t>
            </a:r>
            <a:r>
              <a:rPr lang="pt-PT" sz="1200" i="1" dirty="0"/>
              <a:t>, em </a:t>
            </a:r>
            <a:r>
              <a:rPr lang="pt-PT" sz="1200" dirty="0" err="1"/>
              <a:t>Gloucestershire</a:t>
            </a:r>
            <a:r>
              <a:rPr lang="pt-PT" sz="1200" dirty="0"/>
              <a:t>, </a:t>
            </a:r>
            <a:r>
              <a:rPr lang="pt-PT" sz="1200" b="1" dirty="0"/>
              <a:t>Inglaterra</a:t>
            </a:r>
            <a:r>
              <a:rPr lang="pt-PT" sz="1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As </a:t>
            </a:r>
            <a:r>
              <a:rPr lang="pt-PT" sz="1200" b="1" dirty="0"/>
              <a:t>regras do jogo</a:t>
            </a:r>
            <a:r>
              <a:rPr lang="pt-PT" sz="1200" dirty="0"/>
              <a:t> foram publicadas em 1877 pelo Coronel H. O. </a:t>
            </a:r>
            <a:r>
              <a:rPr lang="pt-PT" sz="1200" dirty="0" err="1"/>
              <a:t>Selby</a:t>
            </a:r>
            <a:r>
              <a:rPr lang="pt-PT" sz="1200" dirty="0"/>
              <a:t>, em Carachi, e em 1893 foi criada a </a:t>
            </a:r>
            <a:r>
              <a:rPr lang="pt-PT" sz="1200" b="1" dirty="0"/>
              <a:t>Associação</a:t>
            </a:r>
            <a:r>
              <a:rPr lang="pt-PT" sz="1200" dirty="0"/>
              <a:t> Inglesa de </a:t>
            </a:r>
            <a:r>
              <a:rPr lang="pt-PT" sz="1200" i="1" dirty="0"/>
              <a:t>Badminton (Costa, J., 1999).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Os primeiros </a:t>
            </a:r>
            <a:r>
              <a:rPr lang="pt-PT" sz="1200" b="1" dirty="0"/>
              <a:t>torneios</a:t>
            </a:r>
            <a:r>
              <a:rPr lang="pt-PT" sz="1200" dirty="0"/>
              <a:t> de carácter internacional realizaram-se em Westminster (Londres), 1899 (Costa, J., 1999).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Em 1934 foi fundada </a:t>
            </a:r>
            <a:r>
              <a:rPr lang="pt-PT" sz="1200" b="1" dirty="0"/>
              <a:t>a Federação Internacional de </a:t>
            </a:r>
            <a:r>
              <a:rPr lang="pt-PT" sz="1200" b="1" i="1" dirty="0"/>
              <a:t>Badminton (IBF</a:t>
            </a:r>
            <a:r>
              <a:rPr lang="pt-PT" sz="1200" i="1" dirty="0"/>
              <a:t>), com nove membros: Canadá, </a:t>
            </a:r>
            <a:r>
              <a:rPr lang="pt-PT" sz="1200" dirty="0"/>
              <a:t>Dinamarca, Escócia, França, Holanda, Inglaterra, Nova Zelândia e País de Gales. Está sediado logicamente, em </a:t>
            </a:r>
            <a:r>
              <a:rPr lang="pt-PT" sz="1200" dirty="0" err="1"/>
              <a:t>Gloucestershire</a:t>
            </a:r>
            <a:r>
              <a:rPr lang="pt-PT" sz="1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Nos anos seguintes mais países se tornaram membros, especialmente após a estreia da modalidade como desporto olímpico nos </a:t>
            </a:r>
            <a:r>
              <a:rPr lang="pt-PT" sz="1200" b="1" dirty="0"/>
              <a:t>Jogos Olímpicos de Barcelona</a:t>
            </a:r>
            <a:r>
              <a:rPr lang="pt-PT" sz="1200" dirty="0"/>
              <a:t>, em 1992. Hoje em dia existem 130  países membros da IBF e o número tende a crescer.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Existem, na atualidade, seis torneios principais promovidos pela IBF: </a:t>
            </a:r>
            <a:r>
              <a:rPr lang="pt-PT" sz="1200" b="1" dirty="0"/>
              <a:t>Thomas Cup</a:t>
            </a:r>
            <a:r>
              <a:rPr lang="pt-PT" sz="1200" dirty="0"/>
              <a:t> (campeonato Mundial masculino de equipas), </a:t>
            </a:r>
            <a:r>
              <a:rPr lang="pt-PT" sz="1200" b="1" dirty="0"/>
              <a:t>Uber Cup</a:t>
            </a:r>
            <a:r>
              <a:rPr lang="pt-PT" sz="1200" dirty="0"/>
              <a:t> (campeonato mundial feminino de equipas), </a:t>
            </a:r>
            <a:r>
              <a:rPr lang="pt-PT" sz="1200" b="1" dirty="0" err="1"/>
              <a:t>Sudirman</a:t>
            </a:r>
            <a:r>
              <a:rPr lang="pt-PT" sz="1200" b="1" dirty="0"/>
              <a:t> </a:t>
            </a:r>
            <a:r>
              <a:rPr lang="en-US" sz="1200" b="1" dirty="0"/>
              <a:t>Cup</a:t>
            </a:r>
            <a:r>
              <a:rPr lang="en-US" sz="1200" dirty="0"/>
              <a:t> (</a:t>
            </a:r>
            <a:r>
              <a:rPr lang="en-US" sz="1200" dirty="0" err="1"/>
              <a:t>equipas</a:t>
            </a:r>
            <a:r>
              <a:rPr lang="en-US" sz="1200" dirty="0"/>
              <a:t> </a:t>
            </a:r>
            <a:r>
              <a:rPr lang="en-US" sz="1200" dirty="0" err="1"/>
              <a:t>mistas</a:t>
            </a:r>
            <a:r>
              <a:rPr lang="en-US" sz="1200" dirty="0"/>
              <a:t>), </a:t>
            </a:r>
            <a:r>
              <a:rPr lang="en-US" sz="1200" b="1" dirty="0"/>
              <a:t>World Championship</a:t>
            </a:r>
            <a:r>
              <a:rPr lang="en-US" sz="1200" dirty="0"/>
              <a:t>, World Juniors e </a:t>
            </a:r>
            <a:r>
              <a:rPr lang="en-US" sz="1200" b="1" dirty="0"/>
              <a:t>World Grand Prix Finals</a:t>
            </a:r>
            <a:r>
              <a:rPr lang="en-US" sz="1200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PT" sz="1200" dirty="0"/>
              <a:t>Em 1995, o </a:t>
            </a:r>
            <a:r>
              <a:rPr lang="pt-PT" sz="1200" i="1" dirty="0"/>
              <a:t>Badminton foi incluído nos XII Jogos Pan-Americanos de Mar </a:t>
            </a:r>
            <a:r>
              <a:rPr lang="pt-PT" sz="1200" i="1" dirty="0" err="1"/>
              <a:t>del</a:t>
            </a:r>
            <a:r>
              <a:rPr lang="pt-PT" sz="1200" i="1" dirty="0"/>
              <a:t> Plata, Argentina, e f</a:t>
            </a:r>
            <a:r>
              <a:rPr lang="pt-PT" sz="1200" dirty="0"/>
              <a:t>oi jogado novamente, em 1999, nos XIII Jogos Pan-Americanos em Winnipeg, Canadá.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FF05B7-3973-B5F6-E92C-5CBAA482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109" y="132423"/>
            <a:ext cx="921006" cy="9210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DB7EC0-7CA4-74AC-6449-9D46ED987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017" y="1528050"/>
            <a:ext cx="2257237" cy="16269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F8FB3B-0ADA-B2D6-F510-D8E11CB9E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00" y="3428358"/>
            <a:ext cx="2319217" cy="16269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A072259-1251-642E-FB07-79D031224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044" y="5202808"/>
            <a:ext cx="2298210" cy="14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9C410C-02B5-CAF4-CD52-92307D246304}"/>
              </a:ext>
            </a:extLst>
          </p:cNvPr>
          <p:cNvSpPr txBox="1"/>
          <p:nvPr/>
        </p:nvSpPr>
        <p:spPr>
          <a:xfrm>
            <a:off x="1374496" y="1424732"/>
            <a:ext cx="101126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u="sng" dirty="0"/>
              <a:t>É falta em jogo se o volante</a:t>
            </a:r>
            <a:r>
              <a:rPr lang="pt-PT" sz="3600" dirty="0"/>
              <a:t>:</a:t>
            </a:r>
          </a:p>
          <a:p>
            <a:r>
              <a:rPr lang="pt-PT" sz="3600" dirty="0"/>
              <a:t>Cair fora das linhas limites do campo.</a:t>
            </a:r>
          </a:p>
          <a:p>
            <a:r>
              <a:rPr lang="pt-PT" sz="3600" dirty="0"/>
              <a:t>Passar através ou sob a rede.</a:t>
            </a:r>
          </a:p>
          <a:p>
            <a:r>
              <a:rPr lang="pt-PT" sz="3600" dirty="0"/>
              <a:t>Não conseguir passar sobre a rede.</a:t>
            </a:r>
          </a:p>
          <a:p>
            <a:r>
              <a:rPr lang="pt-PT" sz="3600" dirty="0"/>
              <a:t>Tocar o teto ou paredes laterais.</a:t>
            </a:r>
          </a:p>
          <a:p>
            <a:r>
              <a:rPr lang="pt-PT" sz="3600" dirty="0"/>
              <a:t>Tocar o corpo ou o vestuário de um jogador.</a:t>
            </a:r>
          </a:p>
          <a:p>
            <a:r>
              <a:rPr lang="pt-PT" sz="3600" dirty="0"/>
              <a:t>O volante é apanhado ou seguro na raquete.</a:t>
            </a:r>
          </a:p>
          <a:p>
            <a:r>
              <a:rPr lang="pt-PT" sz="3600" dirty="0"/>
              <a:t>É batido duas vezes sucessivas.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BEC963-4A26-7C8F-A458-687776810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13" y="1973770"/>
            <a:ext cx="621846" cy="6218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49CF99-7A62-8543-C494-66C69098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13" y="2595616"/>
            <a:ext cx="621846" cy="6218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73E66D9-6146-033F-53B9-1E1E061A9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2" y="3065043"/>
            <a:ext cx="621846" cy="6218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329BAC-32F2-95DF-9BA8-48C9E85CC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90" y="3655665"/>
            <a:ext cx="621846" cy="6218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6535D4D-B071-6530-BA3A-F80430745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2" y="4196142"/>
            <a:ext cx="621846" cy="6218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03B7A62-A104-E6AB-3B7B-E1B803916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2" y="4721412"/>
            <a:ext cx="621846" cy="6218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D3F260F-10D2-D8E7-5F3C-A699A27C7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2" y="5122345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11871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C286043-4B6B-E5EC-7F9A-579ABA4B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061" y="846138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PT" altLang="pt-PT" sz="2400" b="1" dirty="0">
                <a:solidFill>
                  <a:srgbClr val="FF0000"/>
                </a:solidFill>
              </a:rPr>
              <a:t>OLIMPÍADAS</a:t>
            </a:r>
          </a:p>
        </p:txBody>
      </p:sp>
      <p:sp>
        <p:nvSpPr>
          <p:cNvPr id="12" name="Marcador de Posição de Conteúdo 5">
            <a:extLst>
              <a:ext uri="{FF2B5EF4-FFF2-40B4-BE49-F238E27FC236}">
                <a16:creationId xmlns:a16="http://schemas.microsoft.com/office/drawing/2014/main" id="{2E0DED1E-8226-2909-8DCB-160A2DA0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4" y="1971553"/>
            <a:ext cx="746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altLang="pt-PT" sz="1400" dirty="0"/>
              <a:t>A primeira vez em que o </a:t>
            </a:r>
            <a:r>
              <a:rPr lang="pt-PT" altLang="pt-PT" sz="1400" b="1" i="1" dirty="0"/>
              <a:t>Badminton</a:t>
            </a:r>
            <a:r>
              <a:rPr lang="pt-PT" altLang="pt-PT" sz="1400" i="1" dirty="0"/>
              <a:t> figurou numa olimpíada foi nos Jogos Olímpicos de </a:t>
            </a:r>
            <a:r>
              <a:rPr lang="pt-PT" altLang="pt-PT" sz="1400" b="1" i="1" dirty="0"/>
              <a:t>1974</a:t>
            </a:r>
            <a:r>
              <a:rPr lang="pt-PT" altLang="pt-PT" sz="1400" i="1" dirty="0"/>
              <a:t>, em</a:t>
            </a:r>
          </a:p>
          <a:p>
            <a:pPr eaLnBrk="1" hangingPunct="1">
              <a:lnSpc>
                <a:spcPct val="80000"/>
              </a:lnSpc>
            </a:pPr>
            <a:r>
              <a:rPr lang="pt-PT" altLang="pt-PT" sz="1400" b="1" dirty="0"/>
              <a:t>Munique</a:t>
            </a:r>
            <a:r>
              <a:rPr lang="pt-PT" altLang="pt-PT" sz="1400" dirty="0"/>
              <a:t>, com o estatuto de modalidade de </a:t>
            </a:r>
            <a:r>
              <a:rPr lang="pt-PT" altLang="pt-PT" sz="1400" b="1" dirty="0"/>
              <a:t>demonstração</a:t>
            </a:r>
            <a:r>
              <a:rPr lang="pt-PT" altLang="pt-PT" sz="1400" dirty="0"/>
              <a:t>. Em </a:t>
            </a:r>
            <a:r>
              <a:rPr lang="pt-PT" altLang="pt-PT" sz="1400" b="1" dirty="0"/>
              <a:t>Seul, 1988</a:t>
            </a:r>
            <a:r>
              <a:rPr lang="pt-PT" altLang="pt-PT" sz="1400" dirty="0"/>
              <a:t>, o </a:t>
            </a:r>
            <a:r>
              <a:rPr lang="pt-PT" altLang="pt-PT" sz="1400" i="1" dirty="0"/>
              <a:t>Badminton foi jogado </a:t>
            </a:r>
            <a:r>
              <a:rPr lang="pt-PT" altLang="pt-PT" sz="1400" dirty="0"/>
              <a:t>como modalidade de </a:t>
            </a:r>
            <a:r>
              <a:rPr lang="pt-PT" altLang="pt-PT" sz="1400" u="sng" dirty="0"/>
              <a:t>exibição. 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PT" sz="1400" dirty="0"/>
              <a:t>Depois do Comité Olímpico reconhecer a magnitude da modalidade, promoveu o </a:t>
            </a:r>
            <a:r>
              <a:rPr lang="pt-PT" altLang="pt-PT" sz="1400" i="1" dirty="0"/>
              <a:t>Badminton a </a:t>
            </a:r>
            <a:r>
              <a:rPr lang="pt-PT" altLang="pt-PT" sz="1400" dirty="0"/>
              <a:t>modalidade olímpica nos </a:t>
            </a:r>
            <a:r>
              <a:rPr lang="pt-PT" altLang="pt-PT" sz="1400" b="1" dirty="0"/>
              <a:t>Jogos Olímpicos de Barcelona, em 1992</a:t>
            </a:r>
            <a:r>
              <a:rPr lang="pt-PT" altLang="pt-PT" sz="1400" dirty="0"/>
              <a:t>. A popularidade da modalidade foi provada nesta ocasião, quando mais ou menos 1,1 bilhões de pessoas assistiram aos oito dias de competição na televisão.</a:t>
            </a:r>
          </a:p>
          <a:p>
            <a:pPr eaLnBrk="1" hangingPunct="1">
              <a:lnSpc>
                <a:spcPct val="150000"/>
              </a:lnSpc>
            </a:pPr>
            <a:r>
              <a:rPr lang="pt-PT" altLang="pt-PT" sz="1400" dirty="0"/>
              <a:t>Como era de esperar, os países asiáticos conquistaram a maioria das medalhas em jogo. A Indonésia ganhou as medalhas de ouro, prata e bronze na categoria de singulares masculinos, de ouro na categoria de singulares femininos e de prata na categoria de pares masculinos. A Malásia levou o bronze na categoria de pares masculinos. Nos Jogos Olímpicos de Atlanta, em </a:t>
            </a:r>
            <a:r>
              <a:rPr lang="pt-PT" altLang="pt-PT" sz="1400" b="1" dirty="0"/>
              <a:t>1996</a:t>
            </a:r>
            <a:r>
              <a:rPr lang="pt-PT" altLang="pt-PT" sz="1400" dirty="0"/>
              <a:t>, a categoria de </a:t>
            </a:r>
            <a:r>
              <a:rPr lang="pt-PT" altLang="pt-PT" sz="1400" b="1" dirty="0"/>
              <a:t>pares mistos</a:t>
            </a:r>
            <a:r>
              <a:rPr lang="pt-PT" altLang="pt-PT" sz="1400" dirty="0"/>
              <a:t> foi incluída nas competições.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59B4C38-E215-397A-BC23-45BCEBA29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052" y="2232557"/>
            <a:ext cx="2809875" cy="16287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74497F6-F16D-6D08-9AE1-3053A77A3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680" y="4193956"/>
            <a:ext cx="2945449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"/>
          <a:stretch/>
        </p:blipFill>
        <p:spPr>
          <a:xfrm>
            <a:off x="-82276" y="1282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3" name="Multimédia Online 2" title="Lin Dan Vs. Lee Chong Wei - best rallies and highlights from Asian Championship">
            <a:hlinkClick r:id="" action="ppaction://media"/>
            <a:extLst>
              <a:ext uri="{FF2B5EF4-FFF2-40B4-BE49-F238E27FC236}">
                <a16:creationId xmlns:a16="http://schemas.microsoft.com/office/drawing/2014/main" id="{50F5E01B-D220-8448-CFB0-1C035151C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45056" y="4522696"/>
            <a:ext cx="2560760" cy="1498239"/>
          </a:xfrm>
          <a:prstGeom prst="rect">
            <a:avLst/>
          </a:prstGeom>
        </p:spPr>
      </p:pic>
      <p:pic>
        <p:nvPicPr>
          <p:cNvPr id="4" name="Multimédia Online 3" title="Longest Rallies in Badminton | Kamura/Sonoda have the final word | BWF 2020">
            <a:hlinkClick r:id="" action="ppaction://media"/>
            <a:extLst>
              <a:ext uri="{FF2B5EF4-FFF2-40B4-BE49-F238E27FC236}">
                <a16:creationId xmlns:a16="http://schemas.microsoft.com/office/drawing/2014/main" id="{FB672062-50AF-464D-F80D-9700E9E584E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77030" y="2029078"/>
            <a:ext cx="2540000" cy="143510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E48400-1141-B9B6-A144-0532122DD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0540"/>
              </p:ext>
            </p:extLst>
          </p:nvPr>
        </p:nvGraphicFramePr>
        <p:xfrm>
          <a:off x="2461788" y="543996"/>
          <a:ext cx="619409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FD69E83-5602-4594-BEED-D7A9A65A5C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8214" y="4364028"/>
            <a:ext cx="3328426" cy="7315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ângulo 4">
            <a:extLst>
              <a:ext uri="{FF2B5EF4-FFF2-40B4-BE49-F238E27FC236}">
                <a16:creationId xmlns:a16="http://schemas.microsoft.com/office/drawing/2014/main" id="{1C39A7A6-6801-E2FC-8B73-777ADDB8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880" y="5306287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800" dirty="0"/>
              <a:t>“Não se consegue explicar o movimento sem ter em conta o seu significado e a sua intenção, e é esta intenção que dá ao movimento um conteúdo de consciência.” </a:t>
            </a:r>
            <a:r>
              <a:rPr lang="pt-PT" altLang="pt-PT" sz="1200" dirty="0"/>
              <a:t>(Fonseca, 2006)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800" dirty="0">
              <a:solidFill>
                <a:schemeClr val="bg1"/>
              </a:solidFill>
            </a:endParaRPr>
          </a:p>
        </p:txBody>
      </p:sp>
      <p:pic>
        <p:nvPicPr>
          <p:cNvPr id="12" name="Multimédia Online 11" title="Badminton na praia! Peteca especial para vento.">
            <a:hlinkClick r:id="" action="ppaction://media"/>
            <a:extLst>
              <a:ext uri="{FF2B5EF4-FFF2-40B4-BE49-F238E27FC236}">
                <a16:creationId xmlns:a16="http://schemas.microsoft.com/office/drawing/2014/main" id="{BF415F39-BB07-CD23-3D00-8EAD7249DB8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6"/>
          <a:stretch>
            <a:fillRect/>
          </a:stretch>
        </p:blipFill>
        <p:spPr>
          <a:xfrm>
            <a:off x="8101013" y="2029078"/>
            <a:ext cx="3115627" cy="17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41348" y="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786" y="1286670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B18C3F-EDFD-336A-EBDE-B69A9FEF86B2}"/>
              </a:ext>
            </a:extLst>
          </p:cNvPr>
          <p:cNvSpPr txBox="1"/>
          <p:nvPr/>
        </p:nvSpPr>
        <p:spPr>
          <a:xfrm>
            <a:off x="2728282" y="1285388"/>
            <a:ext cx="62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TÉCNCA DE BATIMENTOS</a:t>
            </a:r>
          </a:p>
        </p:txBody>
      </p:sp>
      <p:graphicFrame>
        <p:nvGraphicFramePr>
          <p:cNvPr id="9" name="Marcador de Posição de Conteúdo 6">
            <a:extLst>
              <a:ext uri="{FF2B5EF4-FFF2-40B4-BE49-F238E27FC236}">
                <a16:creationId xmlns:a16="http://schemas.microsoft.com/office/drawing/2014/main" id="{7270F491-BFA5-AA34-9FBC-38967EEFF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650412"/>
              </p:ext>
            </p:extLst>
          </p:nvPr>
        </p:nvGraphicFramePr>
        <p:xfrm>
          <a:off x="1946204" y="1923757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5A0DBBD2-C3C7-44EF-81B9-A3C2BC0C5363}"/>
              </a:ext>
            </a:extLst>
          </p:cNvPr>
          <p:cNvSpPr/>
          <p:nvPr/>
        </p:nvSpPr>
        <p:spPr>
          <a:xfrm>
            <a:off x="2180492" y="2053883"/>
            <a:ext cx="3784210" cy="683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rgbClr val="FF0000"/>
                </a:solidFill>
              </a:rPr>
              <a:t>Critérios de Execução</a:t>
            </a:r>
          </a:p>
        </p:txBody>
      </p:sp>
    </p:spTree>
    <p:extLst>
      <p:ext uri="{BB962C8B-B14F-4D97-AF65-F5344CB8AC3E}">
        <p14:creationId xmlns:p14="http://schemas.microsoft.com/office/powerpoint/2010/main" val="2582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24" y="-46790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06407F-5CDC-B342-45CD-0C81CF575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31" y="2017029"/>
            <a:ext cx="5672731" cy="344601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DF671BB-4849-746F-DB5E-D034EA6C3A56}"/>
              </a:ext>
            </a:extLst>
          </p:cNvPr>
          <p:cNvSpPr/>
          <p:nvPr/>
        </p:nvSpPr>
        <p:spPr>
          <a:xfrm>
            <a:off x="3167591" y="1323929"/>
            <a:ext cx="6539117" cy="493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rgbClr val="FF0000"/>
                </a:solidFill>
              </a:rPr>
              <a:t>Campo de Jogo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452A7E-123A-643F-6E0E-BBB777C3F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797" y="2017029"/>
            <a:ext cx="3313155" cy="18553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3B6FEA-C960-D06D-1A0B-69C141DE3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984" y="4346292"/>
            <a:ext cx="3187153" cy="21704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35B175-5C05-01F3-7B7D-1F2B9FA78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2193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-32755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86A4FA-2712-68B1-9AE0-48B4D31E4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070" y="609795"/>
            <a:ext cx="3315163" cy="1343212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B44864-5701-89F7-C221-FEACE71C5952}"/>
              </a:ext>
            </a:extLst>
          </p:cNvPr>
          <p:cNvSpPr/>
          <p:nvPr/>
        </p:nvSpPr>
        <p:spPr>
          <a:xfrm>
            <a:off x="407963" y="2271408"/>
            <a:ext cx="3315163" cy="520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rgbClr val="FF0000"/>
                </a:solidFill>
              </a:rPr>
              <a:t>Campo de Singulares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530516-4EF7-2FFA-823B-3D3A9CD23805}"/>
              </a:ext>
            </a:extLst>
          </p:cNvPr>
          <p:cNvSpPr txBox="1"/>
          <p:nvPr/>
        </p:nvSpPr>
        <p:spPr>
          <a:xfrm>
            <a:off x="4496797" y="2270883"/>
            <a:ext cx="6196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1 – Linha de serviço longo de singulares ou linha de fundo</a:t>
            </a:r>
          </a:p>
          <a:p>
            <a:r>
              <a:rPr lang="pt-PT" dirty="0"/>
              <a:t>2 – Linha lateral de singulares</a:t>
            </a:r>
          </a:p>
          <a:p>
            <a:r>
              <a:rPr lang="pt-PT" dirty="0"/>
              <a:t>3 – Linha central </a:t>
            </a:r>
          </a:p>
          <a:p>
            <a:r>
              <a:rPr lang="pt-PT" dirty="0"/>
              <a:t>4 – Linha de serviço curto</a:t>
            </a:r>
          </a:p>
          <a:p>
            <a:r>
              <a:rPr lang="pt-PT" dirty="0"/>
              <a:t>5 – Rede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0B27178-AB33-9D87-F722-498028AFA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0" y="3806281"/>
            <a:ext cx="8306959" cy="30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800EB34D-1138-4449-BADA-51B8CB21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24" y="-7558"/>
            <a:ext cx="12191980" cy="68567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3CEB82-240A-E567-650D-ADC1D976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63" y="2791913"/>
            <a:ext cx="7773074" cy="1274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F3FA3D-18C4-4A83-2F25-2396E013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172" y="126611"/>
            <a:ext cx="928468" cy="92846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E00648-64BD-CDDB-DBE9-71CEB9C2EDD2}"/>
              </a:ext>
            </a:extLst>
          </p:cNvPr>
          <p:cNvSpPr txBox="1"/>
          <p:nvPr/>
        </p:nvSpPr>
        <p:spPr>
          <a:xfrm>
            <a:off x="5307872" y="1195319"/>
            <a:ext cx="61968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1 – Linha de serviço longo de singulares ou linha de fundo</a:t>
            </a:r>
          </a:p>
          <a:p>
            <a:r>
              <a:rPr lang="pt-PT" dirty="0"/>
              <a:t>2 – Linha de serviço longo de pares</a:t>
            </a:r>
          </a:p>
          <a:p>
            <a:r>
              <a:rPr lang="pt-PT" dirty="0"/>
              <a:t>3 – Linha lateral de pares</a:t>
            </a:r>
          </a:p>
          <a:p>
            <a:r>
              <a:rPr lang="pt-PT" dirty="0"/>
              <a:t>4 – Linha lateral de singulares</a:t>
            </a:r>
          </a:p>
          <a:p>
            <a:r>
              <a:rPr lang="pt-PT" dirty="0"/>
              <a:t>5 – Linha central</a:t>
            </a:r>
          </a:p>
          <a:p>
            <a:r>
              <a:rPr lang="pt-PT" dirty="0"/>
              <a:t>6 – Linha de serviço curto</a:t>
            </a:r>
          </a:p>
          <a:p>
            <a:r>
              <a:rPr lang="pt-PT" dirty="0"/>
              <a:t>7 – Rede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D80880-BDCD-B72A-156E-7BDAE1E74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791" y="3166453"/>
            <a:ext cx="7735380" cy="373280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094D86D-AEC1-E50C-AC49-7A6FD118291C}"/>
              </a:ext>
            </a:extLst>
          </p:cNvPr>
          <p:cNvSpPr/>
          <p:nvPr/>
        </p:nvSpPr>
        <p:spPr>
          <a:xfrm>
            <a:off x="1081516" y="2835822"/>
            <a:ext cx="3207434" cy="920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0000"/>
                </a:solidFill>
              </a:rPr>
              <a:t>Campo de Pares</a:t>
            </a:r>
          </a:p>
        </p:txBody>
      </p:sp>
    </p:spTree>
    <p:extLst>
      <p:ext uri="{BB962C8B-B14F-4D97-AF65-F5344CB8AC3E}">
        <p14:creationId xmlns:p14="http://schemas.microsoft.com/office/powerpoint/2010/main" val="398760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DF3D2B73BD94496B95AC9930685EF" ma:contentTypeVersion="20" ma:contentTypeDescription="Criar um novo documento." ma:contentTypeScope="" ma:versionID="3c5391058dd9865b2d76cdfaee81a3c8">
  <xsd:schema xmlns:xsd="http://www.w3.org/2001/XMLSchema" xmlns:xs="http://www.w3.org/2001/XMLSchema" xmlns:p="http://schemas.microsoft.com/office/2006/metadata/properties" xmlns:ns2="0ea1897f-0f74-4e8d-9833-8664a6faf16d" xmlns:ns3="35ac4379-a43c-4445-b5b3-413d8610d940" targetNamespace="http://schemas.microsoft.com/office/2006/metadata/properties" ma:root="true" ma:fieldsID="12ae5f70673ecd2b217f102e36db11bd" ns2:_="" ns3:_="">
    <xsd:import namespace="0ea1897f-0f74-4e8d-9833-8664a6faf16d"/>
    <xsd:import namespace="35ac4379-a43c-4445-b5b3-413d8610d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897f-0f74-4e8d-9833-8664a6faf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3b4880d6-c743-4c22-8487-ce87ce1aa7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c4379-a43c-4445-b5b3-413d8610d94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bc2c6f-d776-4ef8-ac4a-a94c38092746}" ma:internalName="TaxCatchAll" ma:showField="CatchAllData" ma:web="35ac4379-a43c-4445-b5b3-413d8610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702E05-2AD5-49CF-8520-52E60201C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1897f-0f74-4e8d-9833-8664a6faf16d"/>
    <ds:schemaRef ds:uri="35ac4379-a43c-4445-b5b3-413d8610d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ACCDB-138D-411E-A3D1-D88D99D42C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13254</TotalTime>
  <Words>1492</Words>
  <Application>Microsoft Office PowerPoint</Application>
  <PresentationFormat>Ecrã Panorâmico</PresentationFormat>
  <Paragraphs>138</Paragraphs>
  <Slides>30</Slides>
  <Notes>0</Notes>
  <HiddenSlides>0</HiddenSlides>
  <MMClips>3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HISTÓRIA DO BADMINTON</vt:lpstr>
      <vt:lpstr>OLIMPÍADAS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ELEMENTAR DOS BATIMENTOS</vt:lpstr>
      <vt:lpstr>Apresentação do PowerPoint</vt:lpstr>
      <vt:lpstr>CLASSIFICAÇÃO DOS BATIMENTOS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João</cp:lastModifiedBy>
  <cp:revision>130</cp:revision>
  <dcterms:created xsi:type="dcterms:W3CDTF">2022-10-16T10:41:36Z</dcterms:created>
  <dcterms:modified xsi:type="dcterms:W3CDTF">2023-07-08T16:11:57Z</dcterms:modified>
</cp:coreProperties>
</file>