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89" r:id="rId4"/>
    <p:sldId id="296" r:id="rId5"/>
    <p:sldId id="295" r:id="rId6"/>
    <p:sldId id="299" r:id="rId7"/>
    <p:sldId id="294" r:id="rId8"/>
    <p:sldId id="292" r:id="rId9"/>
    <p:sldId id="293" r:id="rId10"/>
    <p:sldId id="297" r:id="rId11"/>
    <p:sldId id="288" r:id="rId12"/>
    <p:sldId id="298" r:id="rId13"/>
    <p:sldId id="308" r:id="rId14"/>
    <p:sldId id="287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9" r:id="rId24"/>
    <p:sldId id="310" r:id="rId25"/>
    <p:sldId id="311" r:id="rId26"/>
    <p:sldId id="312" r:id="rId27"/>
    <p:sldId id="315" r:id="rId28"/>
    <p:sldId id="316" r:id="rId29"/>
    <p:sldId id="314" r:id="rId30"/>
    <p:sldId id="313" r:id="rId31"/>
    <p:sldId id="269" r:id="rId32"/>
    <p:sldId id="273" r:id="rId33"/>
    <p:sldId id="317" r:id="rId34"/>
    <p:sldId id="318" r:id="rId35"/>
    <p:sldId id="319" r:id="rId36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321" autoAdjust="0"/>
  </p:normalViewPr>
  <p:slideViewPr>
    <p:cSldViewPr snapToGrid="0" snapToObjects="1" showGuides="1">
      <p:cViewPr varScale="1">
        <p:scale>
          <a:sx n="67" d="100"/>
          <a:sy n="67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E8qjIubAbI?feature=oembed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8Q5Ggdw1Ck?list=PLYqPBxMmvqpIWYh7U9fCYQ-e6Ft1R7CWw" TargetMode="External"/><Relationship Id="rId6" Type="http://schemas.openxmlformats.org/officeDocument/2006/relationships/image" Target="../media/image5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AFDF1E5-A6A3-3854-D0CF-FEC4933F1F64}"/>
              </a:ext>
            </a:extLst>
          </p:cNvPr>
          <p:cNvSpPr/>
          <p:nvPr/>
        </p:nvSpPr>
        <p:spPr>
          <a:xfrm>
            <a:off x="2743200" y="671513"/>
            <a:ext cx="4186238" cy="8001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0000"/>
                </a:solidFill>
              </a:rPr>
              <a:t>Equipa de Arbitragem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573FCF-917B-C138-C6D5-4C4861921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577" y="1846452"/>
            <a:ext cx="6325483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137790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E68CF03-7F3B-B615-22D8-3A427893BF73}"/>
              </a:ext>
            </a:extLst>
          </p:cNvPr>
          <p:cNvSpPr txBox="1"/>
          <p:nvPr/>
        </p:nvSpPr>
        <p:spPr>
          <a:xfrm>
            <a:off x="257174" y="1442234"/>
            <a:ext cx="1163002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800" dirty="0"/>
              <a:t>Na área de serviço, de lado, colocar-se voltado para o recebedor e com o pé esquerdo à frente.</a:t>
            </a:r>
          </a:p>
          <a:p>
            <a:pPr algn="just"/>
            <a:r>
              <a:rPr lang="pt-PT" sz="2800" dirty="0"/>
              <a:t>Com o membro superior fletido, segurar o volante pela cabeça com o indicador e o polegar.</a:t>
            </a:r>
          </a:p>
          <a:p>
            <a:pPr algn="just"/>
            <a:r>
              <a:rPr lang="pt-PT" sz="2800" dirty="0"/>
              <a:t>Com a mão direita, segurar a raqueta à direita e um pouco atrás do membro inferior direito.</a:t>
            </a:r>
          </a:p>
          <a:p>
            <a:pPr algn="just"/>
            <a:r>
              <a:rPr lang="pt-PT" sz="2800" dirty="0"/>
              <a:t>Deixar cair o volante à direita do pé dianteiro, balançando a raquete por baixo e para a frente.</a:t>
            </a:r>
          </a:p>
          <a:p>
            <a:pPr algn="just"/>
            <a:r>
              <a:rPr lang="pt-PT" sz="2800" dirty="0"/>
              <a:t>Executar o batimento mantendo o olhar no volante.</a:t>
            </a:r>
          </a:p>
          <a:p>
            <a:pPr algn="just"/>
            <a:r>
              <a:rPr lang="pt-PT" sz="2800" dirty="0"/>
              <a:t>A raquete continua o movimento na direção seguida pelo volante.</a:t>
            </a:r>
          </a:p>
          <a:p>
            <a:pPr algn="just"/>
            <a:r>
              <a:rPr lang="pt-PT" sz="2800" dirty="0"/>
              <a:t>Adquirir novamente a posição base.</a:t>
            </a:r>
          </a:p>
        </p:txBody>
      </p:sp>
    </p:spTree>
    <p:extLst>
      <p:ext uri="{BB962C8B-B14F-4D97-AF65-F5344CB8AC3E}">
        <p14:creationId xmlns:p14="http://schemas.microsoft.com/office/powerpoint/2010/main" val="301849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3" name="Multimédia Online 2" title="Badminton Service Rules - A quick and simple explanation of the 4 service rules in badminton!">
            <a:hlinkClick r:id="" action="ppaction://media"/>
            <a:extLst>
              <a:ext uri="{FF2B5EF4-FFF2-40B4-BE49-F238E27FC236}">
                <a16:creationId xmlns:a16="http://schemas.microsoft.com/office/drawing/2014/main" id="{7AB75A62-5A0B-29D5-9292-A225878780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60313" y="2711450"/>
            <a:ext cx="6605687" cy="373221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482EFA1-9F0E-8890-5BF9-ADFA269BE6CA}"/>
              </a:ext>
            </a:extLst>
          </p:cNvPr>
          <p:cNvSpPr/>
          <p:nvPr/>
        </p:nvSpPr>
        <p:spPr>
          <a:xfrm>
            <a:off x="657225" y="1700213"/>
            <a:ext cx="6708775" cy="7572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>
                <a:solidFill>
                  <a:srgbClr val="FF0000"/>
                </a:solidFill>
              </a:rPr>
              <a:t>Nova regra do serviço </a:t>
            </a:r>
          </a:p>
        </p:txBody>
      </p:sp>
    </p:spTree>
    <p:extLst>
      <p:ext uri="{BB962C8B-B14F-4D97-AF65-F5344CB8AC3E}">
        <p14:creationId xmlns:p14="http://schemas.microsoft.com/office/powerpoint/2010/main" val="378918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-125329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00E225A-D1EF-EA87-3F1E-0D5C5F01E6FB}"/>
              </a:ext>
            </a:extLst>
          </p:cNvPr>
          <p:cNvSpPr/>
          <p:nvPr/>
        </p:nvSpPr>
        <p:spPr>
          <a:xfrm>
            <a:off x="2943225" y="528638"/>
            <a:ext cx="3000375" cy="5264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rgbClr val="FF0000"/>
                </a:solidFill>
              </a:rPr>
              <a:t>Clear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AB62AB-6BCD-80D6-93F1-0F93F63C5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06" y="1800225"/>
            <a:ext cx="8521071" cy="242422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156D987-8B86-FD8C-AD60-5A1C4AEE0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3225" y="4725530"/>
            <a:ext cx="6401011" cy="206678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CBCF463-BE9C-D8C8-B58A-97A8D99683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463" y="4624330"/>
            <a:ext cx="621846" cy="6218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D6EC876-DD28-05D1-1B4A-0AD56C372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463" y="5826756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9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6099C26-6024-C6C0-19DF-E1D82921B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03" y="1224402"/>
            <a:ext cx="7773074" cy="32096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81FE284-17E5-69FB-7A63-5D86A12978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6025" y="4563755"/>
            <a:ext cx="6239082" cy="213968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E512049-9239-8644-CCF3-A2B52A3704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0479" y="4434028"/>
            <a:ext cx="621846" cy="6218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1AB651C-9BF6-11E0-7378-B3D5465E6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0479" y="5234397"/>
            <a:ext cx="621846" cy="6218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192046F-770F-CC20-4065-6D48430EB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0479" y="5911761"/>
            <a:ext cx="621846" cy="6218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78FAF15-741B-D49E-C69F-BBFA274B95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5356" y="3429000"/>
            <a:ext cx="1991003" cy="2762636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EB591E55-08E9-71A8-DF88-CC0589D4371B}"/>
              </a:ext>
            </a:extLst>
          </p:cNvPr>
          <p:cNvSpPr/>
          <p:nvPr/>
        </p:nvSpPr>
        <p:spPr>
          <a:xfrm>
            <a:off x="2586038" y="542925"/>
            <a:ext cx="3357562" cy="512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0000"/>
                </a:solidFill>
              </a:rPr>
              <a:t>Clear de esquerda</a:t>
            </a:r>
          </a:p>
        </p:txBody>
      </p:sp>
    </p:spTree>
    <p:extLst>
      <p:ext uri="{BB962C8B-B14F-4D97-AF65-F5344CB8AC3E}">
        <p14:creationId xmlns:p14="http://schemas.microsoft.com/office/powerpoint/2010/main" val="2364593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C82EDD8-7C5B-8491-5E57-46F2095F6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" y="856881"/>
            <a:ext cx="7187853" cy="361048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E450A23-1BC9-7625-E43C-000D26C506F8}"/>
              </a:ext>
            </a:extLst>
          </p:cNvPr>
          <p:cNvSpPr/>
          <p:nvPr/>
        </p:nvSpPr>
        <p:spPr>
          <a:xfrm>
            <a:off x="2457450" y="257175"/>
            <a:ext cx="2986088" cy="5997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0000"/>
                </a:solidFill>
              </a:rPr>
              <a:t>Remate/Smash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6171778-E457-A666-792B-DC2EA7750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896" y="4927927"/>
            <a:ext cx="6852780" cy="122998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DC2FE23-7F5F-92A5-0FFF-7E558D342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514" y="4744951"/>
            <a:ext cx="621846" cy="6218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E021C16-062A-E717-D94D-7A51992BF0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349" y="1937738"/>
            <a:ext cx="2822375" cy="42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6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2EB4160-C72F-370F-71E3-538D388AA509}"/>
              </a:ext>
            </a:extLst>
          </p:cNvPr>
          <p:cNvSpPr/>
          <p:nvPr/>
        </p:nvSpPr>
        <p:spPr>
          <a:xfrm>
            <a:off x="2660713" y="590845"/>
            <a:ext cx="3228975" cy="4978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>
                <a:solidFill>
                  <a:srgbClr val="FF0000"/>
                </a:solidFill>
              </a:rPr>
              <a:t>Amorti</a:t>
            </a:r>
            <a:r>
              <a:rPr lang="pt-PT" sz="3200" b="1" dirty="0">
                <a:solidFill>
                  <a:srgbClr val="FF0000"/>
                </a:solidFill>
              </a:rPr>
              <a:t>/ </a:t>
            </a:r>
            <a:r>
              <a:rPr lang="pt-PT" sz="3200" b="1" dirty="0" err="1">
                <a:solidFill>
                  <a:srgbClr val="FF0000"/>
                </a:solidFill>
              </a:rPr>
              <a:t>Drop</a:t>
            </a:r>
            <a:endParaRPr lang="pt-PT" sz="3200" b="1" dirty="0">
              <a:solidFill>
                <a:srgbClr val="FF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24F0B3-E4CE-ADD6-9ACC-33AD12B48265}"/>
              </a:ext>
            </a:extLst>
          </p:cNvPr>
          <p:cNvSpPr txBox="1"/>
          <p:nvPr/>
        </p:nvSpPr>
        <p:spPr>
          <a:xfrm>
            <a:off x="1109020" y="4550999"/>
            <a:ext cx="76009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Um batimento que pode assemelhar-se à técnica de remate ou clear.</a:t>
            </a:r>
          </a:p>
          <a:p>
            <a:endParaRPr lang="pt-PT" sz="2000" dirty="0"/>
          </a:p>
          <a:p>
            <a:r>
              <a:rPr lang="pt-PT" sz="2000" dirty="0"/>
              <a:t>É um batimento que serve para colocar o volante junto à rede do campo adversário, através do controle da força do batimento. Serve para quebrar o ritmo do jogo e desequilibrar o adversário junto à rede</a:t>
            </a:r>
          </a:p>
          <a:p>
            <a:endParaRPr lang="pt-PT" sz="2000" dirty="0"/>
          </a:p>
          <a:p>
            <a:endParaRPr lang="pt-PT" sz="2000" dirty="0"/>
          </a:p>
          <a:p>
            <a:endParaRPr lang="pt-PT" sz="2000" dirty="0"/>
          </a:p>
          <a:p>
            <a:endParaRPr lang="pt-PT" sz="2000" dirty="0"/>
          </a:p>
          <a:p>
            <a:r>
              <a:rPr lang="pt-PT" sz="2000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AF7E82-D3F7-B554-4E1E-1E7C0696D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42" y="4407355"/>
            <a:ext cx="621846" cy="6218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5CE2200-B2EC-649C-191C-5512F2505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471" y="1072033"/>
            <a:ext cx="6759137" cy="330483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6EB2787-5FC1-D7E5-D9C1-C9B71E95F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42" y="5089754"/>
            <a:ext cx="621846" cy="6218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56991E5-0CB5-75FD-2AF4-D49D92E245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8001" y="3176344"/>
            <a:ext cx="3380341" cy="25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4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58448D2-BE8A-A198-1268-8355CA122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6" y="1529648"/>
            <a:ext cx="8658224" cy="284433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78691EE-234D-B083-B7EB-A47FA1280E6A}"/>
              </a:ext>
            </a:extLst>
          </p:cNvPr>
          <p:cNvSpPr/>
          <p:nvPr/>
        </p:nvSpPr>
        <p:spPr>
          <a:xfrm>
            <a:off x="2628900" y="442913"/>
            <a:ext cx="3257550" cy="7286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>
                <a:solidFill>
                  <a:srgbClr val="FF0000"/>
                </a:solidFill>
              </a:rPr>
              <a:t>Drive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5B9F7F8-8FF5-2044-12C8-8132E79F4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507" y="4619606"/>
            <a:ext cx="9403129" cy="189549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6E71554-F64E-FAD6-09B8-0086F61FA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6" y="4421131"/>
            <a:ext cx="621846" cy="6218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9FEE223-1155-5E26-0F92-04C625E8A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820" y="5256429"/>
            <a:ext cx="621846" cy="6218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F850521-0BF9-19D2-372A-7DAA48020A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6799" y="2447353"/>
            <a:ext cx="3011728" cy="18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1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99799" y="-9355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BE9BE35-CA9F-49A5-151E-5F70FEEA6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073" y="3557843"/>
            <a:ext cx="3010320" cy="175284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F1D8891-1DC0-FE48-22BD-46FA33FEB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6243" y="5385777"/>
            <a:ext cx="6825938" cy="127417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DB3525D-D459-203E-EC3C-8A00DB7F6C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397" y="5418364"/>
            <a:ext cx="621846" cy="62184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C0B476F-42A6-31D5-8085-E7E9D1C8414B}"/>
              </a:ext>
            </a:extLst>
          </p:cNvPr>
          <p:cNvSpPr txBox="1"/>
          <p:nvPr/>
        </p:nvSpPr>
        <p:spPr>
          <a:xfrm>
            <a:off x="8276563" y="4219005"/>
            <a:ext cx="258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err="1">
                <a:solidFill>
                  <a:srgbClr val="FF0000"/>
                </a:solidFill>
              </a:rPr>
              <a:t>Dab</a:t>
            </a:r>
            <a:endParaRPr lang="pt-PT" sz="2800" b="1" dirty="0">
              <a:solidFill>
                <a:srgbClr val="FF0000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BD4F143-94BC-FE2D-F9F7-030AE644D0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025" y="1628881"/>
            <a:ext cx="7907686" cy="103352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E5ED2CF-E914-5BCC-285F-ED1030C1FB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72" y="2727383"/>
            <a:ext cx="4671456" cy="232131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220F941-BAC1-EE7E-0519-503AD64B1B84}"/>
              </a:ext>
            </a:extLst>
          </p:cNvPr>
          <p:cNvSpPr txBox="1"/>
          <p:nvPr/>
        </p:nvSpPr>
        <p:spPr>
          <a:xfrm>
            <a:off x="309025" y="1148418"/>
            <a:ext cx="282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FF0000"/>
                </a:solidFill>
              </a:rPr>
              <a:t>Encosto/</a:t>
            </a:r>
            <a:r>
              <a:rPr lang="pt-PT" sz="2800" b="1" dirty="0" err="1">
                <a:solidFill>
                  <a:srgbClr val="FF0000"/>
                </a:solidFill>
              </a:rPr>
              <a:t>Amorti</a:t>
            </a:r>
            <a:endParaRPr lang="pt-PT" sz="2800" b="1" dirty="0">
              <a:solidFill>
                <a:srgbClr val="FF0000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F9B5D6A-AF63-C45F-757A-40BDB8303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9799" y="1627599"/>
            <a:ext cx="549918" cy="5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50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48485" y="-28575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27ABDD8-EB7C-CDD2-BC61-15905A9EA5F3}"/>
              </a:ext>
            </a:extLst>
          </p:cNvPr>
          <p:cNvSpPr/>
          <p:nvPr/>
        </p:nvSpPr>
        <p:spPr>
          <a:xfrm>
            <a:off x="228600" y="1229752"/>
            <a:ext cx="2257425" cy="7429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err="1">
                <a:solidFill>
                  <a:srgbClr val="FF0000"/>
                </a:solidFill>
              </a:rPr>
              <a:t>Lob</a:t>
            </a:r>
            <a:endParaRPr lang="pt-PT" sz="3600" b="1" dirty="0">
              <a:solidFill>
                <a:srgbClr val="FF0000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94FAC25-5D94-3A99-3071-307B6771F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26" y="4306388"/>
            <a:ext cx="6599482" cy="145271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0BC033-F4B9-9EE7-3BCA-04C705758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77" y="4118067"/>
            <a:ext cx="621846" cy="62184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5286D68-AFEC-C7A5-C60C-A272C736C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437" y="5502854"/>
            <a:ext cx="6599482" cy="91780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1055440-97E2-F67E-75C2-60DCAE49C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29" y="5339912"/>
            <a:ext cx="621846" cy="62184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3E6EEF3-04D1-537F-C72E-893EA05DCA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8277" y="4838621"/>
            <a:ext cx="4605645" cy="130620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6E8B703-BF16-91B5-65E9-C7EFFB7788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2436" y="921188"/>
            <a:ext cx="4848014" cy="31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6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DEC49C3-B2E3-3ED3-064A-2D34C948A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51" y="1350894"/>
            <a:ext cx="8649012" cy="52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2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B31C457-7DBB-FAFB-8B38-328814AEFE3B}"/>
              </a:ext>
            </a:extLst>
          </p:cNvPr>
          <p:cNvSpPr txBox="1"/>
          <p:nvPr/>
        </p:nvSpPr>
        <p:spPr>
          <a:xfrm>
            <a:off x="457200" y="1303735"/>
            <a:ext cx="1075944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dirty="0"/>
              <a:t>O primeiro procedimento técnico a dominar é a pega da raquete, que pode ser de diversas formas, tendo em conta a natureza do batimento a executar. A raquete deve ser segura de forma a que se tenha o máximo de controlo da sua cabeça, permitindo, deste modo, bater facilmente no volante de qualquer posição. Existem vários tipos de pegas. No entanto, as mais utilizadas são as seguintes: </a:t>
            </a:r>
          </a:p>
          <a:p>
            <a:endParaRPr lang="pt-PT" sz="2400" dirty="0"/>
          </a:p>
          <a:p>
            <a:r>
              <a:rPr lang="pt-PT" sz="2800" b="1" dirty="0">
                <a:solidFill>
                  <a:srgbClr val="FF0000"/>
                </a:solidFill>
              </a:rPr>
              <a:t>Pega de direita </a:t>
            </a:r>
          </a:p>
          <a:p>
            <a:endParaRPr lang="pt-PT" sz="2800" b="1" dirty="0">
              <a:solidFill>
                <a:srgbClr val="FF0000"/>
              </a:solidFill>
            </a:endParaRPr>
          </a:p>
          <a:p>
            <a:endParaRPr lang="pt-PT" sz="2800" b="1" dirty="0">
              <a:solidFill>
                <a:srgbClr val="FF0000"/>
              </a:solidFill>
            </a:endParaRPr>
          </a:p>
          <a:p>
            <a:endParaRPr lang="pt-PT" sz="2800" b="1" dirty="0">
              <a:solidFill>
                <a:srgbClr val="FF0000"/>
              </a:solidFill>
            </a:endParaRPr>
          </a:p>
          <a:p>
            <a:r>
              <a:rPr lang="pt-PT" sz="2400" dirty="0"/>
              <a:t>Cabeça da raquete de perfil, à frente e formando um ângulo com o antebraço. Os dedos envolvem o cabo da raqueta sobre a diagonal, com o polegar em oposição aos restantes dedos. Este tipo de pega pode ser utilizado em todos os batimentos sobre o lado direito do corpo e nos batimentos à esquerda, acima da cabeça, em </a:t>
            </a:r>
            <a:r>
              <a:rPr lang="pt-PT" sz="2400" dirty="0" err="1"/>
              <a:t>basculação</a:t>
            </a:r>
            <a:r>
              <a:rPr lang="pt-PT" sz="2400" dirty="0"/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3060B97-EF7F-96D3-5622-81F6562B1929}"/>
              </a:ext>
            </a:extLst>
          </p:cNvPr>
          <p:cNvSpPr/>
          <p:nvPr/>
        </p:nvSpPr>
        <p:spPr>
          <a:xfrm>
            <a:off x="2786063" y="457200"/>
            <a:ext cx="4000500" cy="5978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>
                <a:solidFill>
                  <a:srgbClr val="FF0000"/>
                </a:solidFill>
              </a:rPr>
              <a:t>Pega da raquete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A26D686-F8B4-F143-BE6A-FE4B54A6A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026" y="3141032"/>
            <a:ext cx="2167948" cy="22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13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1250649-3F72-83ED-FBE3-020F7AB3E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8" y="1720782"/>
            <a:ext cx="8774020" cy="496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46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903A9A6-E6F0-E2FF-0BAA-B53A45552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8" y="1528582"/>
            <a:ext cx="8945470" cy="51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89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25B8338-8815-7105-B6CB-73C32D635CB6}"/>
              </a:ext>
            </a:extLst>
          </p:cNvPr>
          <p:cNvSpPr txBox="1"/>
          <p:nvPr/>
        </p:nvSpPr>
        <p:spPr>
          <a:xfrm>
            <a:off x="338137" y="1499774"/>
            <a:ext cx="115157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0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Permite que o Badminton se torne, não apenas um desporto acessível para todas as faixas etárias, como também incluir na sua prática, as pessoas portadoras de deficiência física, promovendo a prática desportiva ao nível da condição física, reforço da confiança e </a:t>
            </a:r>
            <a:r>
              <a:rPr lang="pt-PT" sz="2000" b="0" i="0" dirty="0" err="1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auto-estima</a:t>
            </a:r>
            <a:r>
              <a:rPr lang="pt-PT" sz="20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, aumentando a qualidade de vida e independência das pessoas com deficiência; tal como, possibilitar também o surgimento de atletas paralímpicos no nosso país.</a:t>
            </a:r>
            <a:endParaRPr lang="pt-PT" sz="2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3C2922B-589E-6971-A254-77D86ABF12A2}"/>
              </a:ext>
            </a:extLst>
          </p:cNvPr>
          <p:cNvSpPr/>
          <p:nvPr/>
        </p:nvSpPr>
        <p:spPr>
          <a:xfrm>
            <a:off x="2757488" y="628650"/>
            <a:ext cx="4129087" cy="7715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b="1" dirty="0" err="1">
                <a:solidFill>
                  <a:srgbClr val="FF0000"/>
                </a:solidFill>
              </a:rPr>
              <a:t>ParaBadminton</a:t>
            </a:r>
            <a:endParaRPr lang="pt-PT" sz="4400" b="1" dirty="0">
              <a:solidFill>
                <a:srgbClr val="FF0000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C780319-CB8E-64DC-C2B4-42214F1F9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163" y="3256011"/>
            <a:ext cx="6714233" cy="33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79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BC17261-B5F1-9615-5606-932EA3E32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4" y="1476270"/>
            <a:ext cx="6975665" cy="32100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23F369B-13EA-E479-CBDD-CF9F1B3B7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2718" y="2300414"/>
            <a:ext cx="3655870" cy="364088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51806E5-6F36-14BC-3785-1629D483EA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895" y="1332139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1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53384A6-6D54-1982-8C57-F1935A270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62" y="1262275"/>
            <a:ext cx="5829538" cy="284963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85D7012-B367-B086-4895-CB48E3CED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2522" y="3300304"/>
            <a:ext cx="4934118" cy="31719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52D207C-7A26-F27A-FE22-7617D5401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618" y="1218130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29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9DD5CEF-3C1C-E192-5435-5CF2A3EDE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30" y="1370934"/>
            <a:ext cx="3146621" cy="40482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9D0C2CE-16F4-E13B-1D11-EFC1C6CC27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68" y="2114479"/>
            <a:ext cx="8650473" cy="18050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9AFD182-A453-A0E6-2188-6C2B03B92B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6060" y="2881669"/>
            <a:ext cx="3619657" cy="384972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632F960-7EA1-AAE0-46A8-C40A27FB7D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5" y="1323275"/>
            <a:ext cx="452487" cy="4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72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BB0A616-2B77-B731-A5F4-C8E312568C2D}"/>
              </a:ext>
            </a:extLst>
          </p:cNvPr>
          <p:cNvSpPr txBox="1"/>
          <p:nvPr/>
        </p:nvSpPr>
        <p:spPr>
          <a:xfrm>
            <a:off x="314325" y="2201127"/>
            <a:ext cx="612933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Nesta classe em que o jogador joga de pé existe menos dificuldades comparativamente à classe anterior. O jogador tem uma deficiência reduzida num ou em ambos os membros inferiores levando a uma caminhada/corrida com algum comprometimento. Consideram-se atletas que têm </a:t>
            </a:r>
            <a:r>
              <a:rPr lang="pt-PT" sz="2400" b="0" i="0" dirty="0">
                <a:solidFill>
                  <a:srgbClr val="0A0A0A"/>
                </a:solidFill>
                <a:effectLst/>
              </a:rPr>
              <a:t>uma limitação funcional baseado em espasticidade, ataxia, atetose distonia, diferença no comprimento das pernas (não mais do que 2 cm), dissimetria ou assinergia.</a:t>
            </a:r>
            <a:endParaRPr lang="pt-PT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41BD947-6043-901D-11B9-23A3D45DA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78" y="1400077"/>
            <a:ext cx="3038899" cy="54770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BD00FAB-2D27-9A20-8F82-1BDCD85D3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2689" y="2315427"/>
            <a:ext cx="4820401" cy="327098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B0BC3DD-2712-FC82-7E75-189EFAE2AB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11" y="1326580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34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57742E8-AD4B-FB52-01A2-2A68C4B33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62" y="1437688"/>
            <a:ext cx="8633816" cy="150025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57D2753-1879-5997-1934-48852AB12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433" y="3083973"/>
            <a:ext cx="5491245" cy="37863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BF88B64-9630-A110-8B96-B97D5A721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59" y="1223808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94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F5BE5BC-0186-851D-E2AD-31C9E7C4D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6" y="1548769"/>
            <a:ext cx="11908731" cy="333294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3D38E9A-4B92-C09E-F20B-9FBD89A67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43" y="1548769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64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C212CB2-A60F-6A52-DCB9-FCD8CA6A975C}"/>
              </a:ext>
            </a:extLst>
          </p:cNvPr>
          <p:cNvSpPr txBox="1"/>
          <p:nvPr/>
        </p:nvSpPr>
        <p:spPr>
          <a:xfrm>
            <a:off x="2662311" y="793469"/>
            <a:ext cx="6196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altLang="pt-PT" sz="2800" b="1" dirty="0">
                <a:solidFill>
                  <a:srgbClr val="FF0000"/>
                </a:solidFill>
              </a:rPr>
              <a:t>EFICIÊNCIA VS EFICÁCIA</a:t>
            </a:r>
            <a:endParaRPr lang="pt-PT" sz="2800" b="1" dirty="0">
              <a:solidFill>
                <a:srgbClr val="FF00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CCFA032-C211-3564-0C72-276BE345E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648" y="1715570"/>
            <a:ext cx="9417524" cy="44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9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-125329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F5BF14D-22E3-4F13-1BA4-78912927B6D9}"/>
              </a:ext>
            </a:extLst>
          </p:cNvPr>
          <p:cNvSpPr txBox="1"/>
          <p:nvPr/>
        </p:nvSpPr>
        <p:spPr>
          <a:xfrm>
            <a:off x="385762" y="1464400"/>
            <a:ext cx="1064418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FF0000"/>
                </a:solidFill>
              </a:rPr>
              <a:t>Pega de esquerda </a:t>
            </a:r>
          </a:p>
          <a:p>
            <a:endParaRPr lang="pt-PT" sz="2400" b="1" dirty="0"/>
          </a:p>
          <a:p>
            <a:endParaRPr lang="pt-PT" sz="2400" b="1" dirty="0"/>
          </a:p>
          <a:p>
            <a:endParaRPr lang="pt-PT" sz="2400" b="1" dirty="0"/>
          </a:p>
          <a:p>
            <a:endParaRPr lang="pt-PT" sz="2400" b="1" dirty="0"/>
          </a:p>
          <a:p>
            <a:endParaRPr lang="pt-PT" sz="2400" b="1" dirty="0"/>
          </a:p>
          <a:p>
            <a:endParaRPr lang="pt-PT" sz="2400" b="1" dirty="0"/>
          </a:p>
          <a:p>
            <a:endParaRPr lang="pt-PT" sz="2400" b="1" dirty="0"/>
          </a:p>
          <a:p>
            <a:pPr algn="just"/>
            <a:r>
              <a:rPr lang="pt-PT" sz="2400" b="1" dirty="0"/>
              <a:t>Cabeça da raqueta de perfil, à frente e para cima. Os dedos envolvem o cabo da raqueta, ficando o polegar sobre uma das faces mais largas da raqueta. </a:t>
            </a:r>
          </a:p>
          <a:p>
            <a:pPr algn="just"/>
            <a:r>
              <a:rPr lang="pt-PT" sz="2400" b="1" dirty="0"/>
              <a:t>Este tipo de pega pode ser utilizado em todos os batimentos sobre o lado esquerdo do corpo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61667C5-82D4-EE24-899A-2EAC5B2A1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804558"/>
            <a:ext cx="3562475" cy="350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71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1504" y="37293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47A7DA6-3E09-155D-5871-8FDC7585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255" y="1660208"/>
            <a:ext cx="6786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 dirty="0">
                <a:solidFill>
                  <a:srgbClr val="FF0000"/>
                </a:solidFill>
              </a:rPr>
              <a:t>ENSINO / APRENDIZAGEM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556819-A825-55AD-867E-EC93BF2CB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851" y="2184083"/>
            <a:ext cx="554784" cy="102421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949DD92-69CF-C3BD-0DE5-4F351647F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303158"/>
            <a:ext cx="6015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b="1" dirty="0">
                <a:solidFill>
                  <a:srgbClr val="FF0000"/>
                </a:solidFill>
              </a:rPr>
              <a:t>PROGRESSÕES PEDAGÓGICAS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A75C3F7-30B8-98F4-1456-37D174152C66}"/>
              </a:ext>
            </a:extLst>
          </p:cNvPr>
          <p:cNvSpPr/>
          <p:nvPr/>
        </p:nvSpPr>
        <p:spPr>
          <a:xfrm>
            <a:off x="1190021" y="3918107"/>
            <a:ext cx="5328592" cy="5238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Trabalho de estimulação Psicomotora (</a:t>
            </a:r>
            <a:r>
              <a:rPr lang="pt-PT" dirty="0" err="1">
                <a:solidFill>
                  <a:srgbClr val="FF0000"/>
                </a:solidFill>
              </a:rPr>
              <a:t>Shuttle</a:t>
            </a:r>
            <a:r>
              <a:rPr lang="pt-PT" dirty="0">
                <a:solidFill>
                  <a:srgbClr val="FF0000"/>
                </a:solidFill>
              </a:rPr>
              <a:t> Time)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2DD313E-05C1-2948-BA7B-C567161CFB0E}"/>
              </a:ext>
            </a:extLst>
          </p:cNvPr>
          <p:cNvSpPr/>
          <p:nvPr/>
        </p:nvSpPr>
        <p:spPr>
          <a:xfrm>
            <a:off x="1190021" y="4506655"/>
            <a:ext cx="5328592" cy="4320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Trabalho técnico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42AC9D7-18CC-E8E1-5B03-C389DA087590}"/>
              </a:ext>
            </a:extLst>
          </p:cNvPr>
          <p:cNvSpPr/>
          <p:nvPr/>
        </p:nvSpPr>
        <p:spPr>
          <a:xfrm>
            <a:off x="1190021" y="5011208"/>
            <a:ext cx="5328592" cy="4320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Deslocamentos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1B12F35-A429-8983-1489-A6ADA07FF629}"/>
              </a:ext>
            </a:extLst>
          </p:cNvPr>
          <p:cNvSpPr/>
          <p:nvPr/>
        </p:nvSpPr>
        <p:spPr>
          <a:xfrm>
            <a:off x="1190021" y="5502556"/>
            <a:ext cx="5328592" cy="4320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Trabalho tático</a:t>
            </a:r>
          </a:p>
        </p:txBody>
      </p:sp>
    </p:spTree>
    <p:extLst>
      <p:ext uri="{BB962C8B-B14F-4D97-AF65-F5344CB8AC3E}">
        <p14:creationId xmlns:p14="http://schemas.microsoft.com/office/powerpoint/2010/main" val="198941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4" name="Multimédia Online 3" title="L1V1 Balloon Tap">
            <a:hlinkClick r:id="" action="ppaction://media"/>
            <a:extLst>
              <a:ext uri="{FF2B5EF4-FFF2-40B4-BE49-F238E27FC236}">
                <a16:creationId xmlns:a16="http://schemas.microsoft.com/office/drawing/2014/main" id="{E9BB8CE8-1294-8FFA-0705-9C9885733E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7163" y="1233107"/>
            <a:ext cx="9825374" cy="555133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C9E7749-3DDF-959D-5FD7-7ABD94C2AD5A}"/>
              </a:ext>
            </a:extLst>
          </p:cNvPr>
          <p:cNvSpPr/>
          <p:nvPr/>
        </p:nvSpPr>
        <p:spPr>
          <a:xfrm>
            <a:off x="2414588" y="528638"/>
            <a:ext cx="4743450" cy="5264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solidFill>
                  <a:srgbClr val="FF0000"/>
                </a:solidFill>
              </a:rPr>
              <a:t>Shuttle</a:t>
            </a:r>
            <a:r>
              <a:rPr lang="pt-PT" sz="2400" b="1" dirty="0">
                <a:solidFill>
                  <a:srgbClr val="FF0000"/>
                </a:solidFill>
              </a:rPr>
              <a:t> Time Badminton </a:t>
            </a:r>
            <a:r>
              <a:rPr lang="pt-PT" sz="2400" b="1" dirty="0" err="1">
                <a:solidFill>
                  <a:srgbClr val="FF0000"/>
                </a:solidFill>
              </a:rPr>
              <a:t>videos</a:t>
            </a:r>
            <a:endParaRPr lang="pt-P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4FE21E7-56BA-81D6-5169-08110638E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652" y="1146863"/>
            <a:ext cx="6434622" cy="32901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8E42530-BC43-74CA-A4FC-511E26001F28}"/>
              </a:ext>
            </a:extLst>
          </p:cNvPr>
          <p:cNvSpPr txBox="1"/>
          <p:nvPr/>
        </p:nvSpPr>
        <p:spPr>
          <a:xfrm>
            <a:off x="975360" y="4436963"/>
            <a:ext cx="9583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	Assiduidade</a:t>
            </a:r>
          </a:p>
          <a:p>
            <a:endParaRPr lang="pt-PT" dirty="0"/>
          </a:p>
          <a:p>
            <a:r>
              <a:rPr lang="pt-PT" dirty="0"/>
              <a:t>	Relatório Crítico</a:t>
            </a:r>
          </a:p>
          <a:p>
            <a:endParaRPr lang="pt-PT" dirty="0"/>
          </a:p>
          <a:p>
            <a:r>
              <a:rPr lang="pt-PT" dirty="0"/>
              <a:t>	Escolha de um gesto /batimento técnico. Fazer a caraterização/descrição, critérios de êxito, 	utilidade, e sugestão de exercícios para o seu desenvolvimento.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6937F90-B510-D251-5A9A-93A9BA837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729" y="4381357"/>
            <a:ext cx="621846" cy="6218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71870D4-876D-8175-8F4F-573D0B054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729" y="4889077"/>
            <a:ext cx="621846" cy="62184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B4FB31B-CE67-CAC0-7344-81F70533F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729" y="5456141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8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1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DB6D56D-91B3-6C65-82BC-0EDFCC87BF7C}"/>
              </a:ext>
            </a:extLst>
          </p:cNvPr>
          <p:cNvSpPr/>
          <p:nvPr/>
        </p:nvSpPr>
        <p:spPr>
          <a:xfrm>
            <a:off x="2714625" y="1055079"/>
            <a:ext cx="3871913" cy="788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rgbClr val="FF0000"/>
                </a:solidFill>
              </a:rPr>
              <a:t>Pega do volante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730EAE-5EA3-104F-F088-44855B0FE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377" y="2495419"/>
            <a:ext cx="7773074" cy="278523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A8B4EBC-35E1-0B4F-0C35-F975AA348003}"/>
              </a:ext>
            </a:extLst>
          </p:cNvPr>
          <p:cNvSpPr txBox="1"/>
          <p:nvPr/>
        </p:nvSpPr>
        <p:spPr>
          <a:xfrm>
            <a:off x="1203960" y="5572125"/>
            <a:ext cx="762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/>
              <a:t>Deve-se pegar pela base ou pela parte superior.</a:t>
            </a:r>
          </a:p>
        </p:txBody>
      </p:sp>
    </p:spTree>
    <p:extLst>
      <p:ext uri="{BB962C8B-B14F-4D97-AF65-F5344CB8AC3E}">
        <p14:creationId xmlns:p14="http://schemas.microsoft.com/office/powerpoint/2010/main" val="9417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5673" y="-6233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ABCCD6D-B281-DAA2-3F4F-284AC57BD0E5}"/>
              </a:ext>
            </a:extLst>
          </p:cNvPr>
          <p:cNvSpPr txBox="1"/>
          <p:nvPr/>
        </p:nvSpPr>
        <p:spPr>
          <a:xfrm>
            <a:off x="500062" y="1719233"/>
            <a:ext cx="110585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A posição base permite responder da melhor forma ao ataque do adversário. Esta caracteriza-se por: Colocação no centro do campo (sensivelmente um passo atrás do T). Membros inferiores ligeiramente fletidos, com os pés afastados. Ligeira inclinação do tronco à frente. </a:t>
            </a:r>
            <a:r>
              <a:rPr lang="pt-PT" sz="2400" dirty="0" err="1"/>
              <a:t>Semi-flexão</a:t>
            </a:r>
            <a:r>
              <a:rPr lang="pt-PT" sz="2400" dirty="0"/>
              <a:t> dos membros superiores, com a raquete à frente do corpo e à altura da cabeça. Esta posição permite predispor o corpo para qualquer movimento repentino, inesperado e por vezes de recurso!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074081-F9FA-BC23-C0B1-F8FCBFAFD164}"/>
              </a:ext>
            </a:extLst>
          </p:cNvPr>
          <p:cNvSpPr txBox="1"/>
          <p:nvPr/>
        </p:nvSpPr>
        <p:spPr>
          <a:xfrm>
            <a:off x="2828925" y="1055079"/>
            <a:ext cx="282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rgbClr val="FF0000"/>
                </a:solidFill>
              </a:rPr>
              <a:t>Posição Base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1DCADD6-EB00-D4EE-ECDE-492498C79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4537" y="3805266"/>
            <a:ext cx="1692213" cy="283724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DF4AFC9-E9A9-CC43-BC58-C3688A63CE0F}"/>
              </a:ext>
            </a:extLst>
          </p:cNvPr>
          <p:cNvSpPr/>
          <p:nvPr/>
        </p:nvSpPr>
        <p:spPr>
          <a:xfrm>
            <a:off x="6743700" y="4691711"/>
            <a:ext cx="457200" cy="5089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02D877-B16B-17D7-9CE2-F2C189821A75}"/>
              </a:ext>
            </a:extLst>
          </p:cNvPr>
          <p:cNvSpPr/>
          <p:nvPr/>
        </p:nvSpPr>
        <p:spPr>
          <a:xfrm>
            <a:off x="6815137" y="5512053"/>
            <a:ext cx="314325" cy="3286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5DE643-5524-21C6-2A74-9E04A1F101FE}"/>
              </a:ext>
            </a:extLst>
          </p:cNvPr>
          <p:cNvSpPr/>
          <p:nvPr/>
        </p:nvSpPr>
        <p:spPr>
          <a:xfrm>
            <a:off x="7275480" y="4340694"/>
            <a:ext cx="214313" cy="23401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0781E3-8384-F875-946E-A74330C3210D}"/>
              </a:ext>
            </a:extLst>
          </p:cNvPr>
          <p:cNvSpPr/>
          <p:nvPr/>
        </p:nvSpPr>
        <p:spPr>
          <a:xfrm>
            <a:off x="7361079" y="4702094"/>
            <a:ext cx="214313" cy="15760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0009B6F7-5334-0246-3AF8-35D9D905FD55}"/>
              </a:ext>
            </a:extLst>
          </p:cNvPr>
          <p:cNvCxnSpPr/>
          <p:nvPr/>
        </p:nvCxnSpPr>
        <p:spPr>
          <a:xfrm>
            <a:off x="6815137" y="6243638"/>
            <a:ext cx="11858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33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05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C2B37F6-4E9A-5B0C-2920-4A02DB65E83C}"/>
              </a:ext>
            </a:extLst>
          </p:cNvPr>
          <p:cNvSpPr/>
          <p:nvPr/>
        </p:nvSpPr>
        <p:spPr>
          <a:xfrm>
            <a:off x="3231994" y="501818"/>
            <a:ext cx="3128962" cy="685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>
                <a:solidFill>
                  <a:srgbClr val="FF0000"/>
                </a:solidFill>
              </a:rPr>
              <a:t>Batimentos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D22F31-0D72-B817-EE27-FBF771478AB9}"/>
              </a:ext>
            </a:extLst>
          </p:cNvPr>
          <p:cNvSpPr txBox="1"/>
          <p:nvPr/>
        </p:nvSpPr>
        <p:spPr>
          <a:xfrm>
            <a:off x="571499" y="1622144"/>
            <a:ext cx="1083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São ações técnico-táticas para enviar o volante para o campo adversário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129B83-B2C9-4718-4C3E-F66170F73D90}"/>
              </a:ext>
            </a:extLst>
          </p:cNvPr>
          <p:cNvSpPr txBox="1"/>
          <p:nvPr/>
        </p:nvSpPr>
        <p:spPr>
          <a:xfrm>
            <a:off x="1873331" y="2206053"/>
            <a:ext cx="61150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/>
              <a:t>Por baixo abaixo da cintura</a:t>
            </a:r>
          </a:p>
          <a:p>
            <a:r>
              <a:rPr lang="pt-PT" sz="2400" dirty="0"/>
              <a:t>	Serviço curto</a:t>
            </a:r>
          </a:p>
          <a:p>
            <a:r>
              <a:rPr lang="pt-PT" sz="2400" dirty="0"/>
              <a:t>	Serviço longo</a:t>
            </a:r>
          </a:p>
          <a:p>
            <a:r>
              <a:rPr lang="pt-PT" sz="2400" dirty="0"/>
              <a:t> </a:t>
            </a:r>
            <a:r>
              <a:rPr lang="pt-PT" sz="2400" b="1" dirty="0"/>
              <a:t>Por cima da cabeça</a:t>
            </a:r>
          </a:p>
          <a:p>
            <a:r>
              <a:rPr lang="pt-PT" sz="2400" dirty="0"/>
              <a:t> 	Clear</a:t>
            </a:r>
          </a:p>
          <a:p>
            <a:r>
              <a:rPr lang="pt-PT" sz="2400" dirty="0"/>
              <a:t> 	</a:t>
            </a:r>
            <a:r>
              <a:rPr lang="pt-PT" sz="2400" dirty="0" err="1"/>
              <a:t>Amorti</a:t>
            </a:r>
            <a:endParaRPr lang="pt-PT" sz="2400" dirty="0"/>
          </a:p>
          <a:p>
            <a:r>
              <a:rPr lang="pt-PT" sz="2400" dirty="0"/>
              <a:t>	Remate</a:t>
            </a:r>
          </a:p>
          <a:p>
            <a:r>
              <a:rPr lang="pt-PT" sz="2400" dirty="0"/>
              <a:t>	Drive</a:t>
            </a:r>
          </a:p>
          <a:p>
            <a:r>
              <a:rPr lang="pt-PT" sz="2400" dirty="0"/>
              <a:t> </a:t>
            </a:r>
            <a:r>
              <a:rPr lang="pt-PT" sz="2400" b="1" dirty="0"/>
              <a:t>Batimentos à rede</a:t>
            </a:r>
          </a:p>
          <a:p>
            <a:r>
              <a:rPr lang="pt-PT" sz="2400" dirty="0"/>
              <a:t>	 </a:t>
            </a:r>
            <a:r>
              <a:rPr lang="pt-PT" sz="2400" dirty="0" err="1"/>
              <a:t>Lob</a:t>
            </a:r>
            <a:endParaRPr lang="pt-PT" sz="2400" dirty="0"/>
          </a:p>
          <a:p>
            <a:r>
              <a:rPr lang="pt-PT" sz="2400" dirty="0"/>
              <a:t>	 Encosto</a:t>
            </a:r>
          </a:p>
          <a:p>
            <a:r>
              <a:rPr lang="pt-PT" sz="2400" dirty="0"/>
              <a:t> 	 </a:t>
            </a:r>
            <a:r>
              <a:rPr lang="pt-PT" sz="2400" dirty="0" err="1"/>
              <a:t>Dab</a:t>
            </a:r>
            <a:endParaRPr lang="pt-PT" sz="24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91DEA2C-0099-C3B5-699B-7233019AD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720" y="2748015"/>
            <a:ext cx="621846" cy="62184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96B7724-DEB6-0E10-8F09-E260BF3A9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317" y="4216677"/>
            <a:ext cx="621846" cy="62184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C2D9C00-9159-CF6B-B3EF-5B836A6AB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105" y="5810478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8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2979E8C-6562-EA1B-B954-FDB8D6F918BF}"/>
              </a:ext>
            </a:extLst>
          </p:cNvPr>
          <p:cNvSpPr/>
          <p:nvPr/>
        </p:nvSpPr>
        <p:spPr>
          <a:xfrm>
            <a:off x="2871788" y="814388"/>
            <a:ext cx="3786187" cy="6143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>
                <a:solidFill>
                  <a:srgbClr val="FF0000"/>
                </a:solidFill>
              </a:rPr>
              <a:t>Serviço Longo</a:t>
            </a:r>
            <a:endParaRPr lang="pt-PT" sz="3600" b="1" dirty="0">
              <a:solidFill>
                <a:srgbClr val="FF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9171B5B-1F94-88EA-6532-95221ADD8EAD}"/>
              </a:ext>
            </a:extLst>
          </p:cNvPr>
          <p:cNvSpPr txBox="1"/>
          <p:nvPr/>
        </p:nvSpPr>
        <p:spPr>
          <a:xfrm>
            <a:off x="471488" y="1597074"/>
            <a:ext cx="116791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No Serviço longo deve-se imprimir uma trajetória alta e profunda de modo a que o volante caia perto da linha final do campo adversário.(sempre que cair em cima da linha é considerado válido).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8EFAA58-8BFE-360D-F30C-DA416737EDC1}"/>
              </a:ext>
            </a:extLst>
          </p:cNvPr>
          <p:cNvSpPr txBox="1"/>
          <p:nvPr/>
        </p:nvSpPr>
        <p:spPr>
          <a:xfrm>
            <a:off x="494981" y="2797403"/>
            <a:ext cx="113335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pPr algn="just"/>
            <a:r>
              <a:rPr lang="pt-PT" sz="2400" dirty="0"/>
              <a:t>Colocação dentro da área de serviço, de lado, com o ombro e o pé esquerdo voltados diagonalmente para o adversário.</a:t>
            </a:r>
          </a:p>
          <a:p>
            <a:pPr algn="just"/>
            <a:r>
              <a:rPr lang="pt-PT" sz="2400" dirty="0"/>
              <a:t>Segurar o volante pela cabeça entre o indicador e o polegar, com o membro superior à altura do ombro.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0D864CE-C84D-8101-0BBD-AB29D3975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533" y="2441789"/>
            <a:ext cx="4420217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9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28F13F-EAD6-88BE-340B-8558350B5F1B}"/>
              </a:ext>
            </a:extLst>
          </p:cNvPr>
          <p:cNvSpPr txBox="1"/>
          <p:nvPr/>
        </p:nvSpPr>
        <p:spPr>
          <a:xfrm>
            <a:off x="171450" y="1296098"/>
            <a:ext cx="11615738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  <a:p>
            <a:pPr algn="just"/>
            <a:r>
              <a:rPr lang="pt-PT" sz="2400" dirty="0"/>
              <a:t>Inclinar-se para trás, por forma a que o peso do corpo assente sobre o pé mais recuado, com o membro superior fletido e o pulso em extensão. Levar a raquete atrás, quase verticalmente, e à direita da coxa.</a:t>
            </a:r>
          </a:p>
          <a:p>
            <a:pPr algn="just"/>
            <a:r>
              <a:rPr lang="pt-PT" sz="2400" dirty="0"/>
              <a:t>Escolher a área-alvo e, a seguir, abrir o polegar e o indicador da mão que segura o volante, de modo a que este caia na vertical, direito. Movimentar a raquete para baixo na sua direção.</a:t>
            </a:r>
          </a:p>
          <a:p>
            <a:pPr algn="just"/>
            <a:r>
              <a:rPr lang="pt-PT" sz="2400" dirty="0"/>
              <a:t>Executar o batimento para cima e para a frente, transpondo o peso do corpo do membro inferior de trás para a frente, rodar o</a:t>
            </a:r>
          </a:p>
          <a:p>
            <a:pPr algn="just"/>
            <a:r>
              <a:rPr lang="pt-PT" sz="2400" dirty="0"/>
              <a:t>tronco e a anca para o mesmo lado do batimento e, na altura em que este se </a:t>
            </a:r>
            <a:r>
              <a:rPr lang="pt-PT" sz="2400" dirty="0" err="1"/>
              <a:t>efectua</a:t>
            </a:r>
            <a:r>
              <a:rPr lang="pt-PT" sz="2400" dirty="0"/>
              <a:t>, </a:t>
            </a:r>
            <a:r>
              <a:rPr lang="pt-PT" sz="2400" dirty="0" err="1"/>
              <a:t>flectir</a:t>
            </a:r>
            <a:r>
              <a:rPr lang="pt-PT" sz="2400" dirty="0"/>
              <a:t> ligeiramente o pulso.</a:t>
            </a:r>
          </a:p>
          <a:p>
            <a:pPr algn="just"/>
            <a:r>
              <a:rPr lang="pt-PT" sz="2400" dirty="0"/>
              <a:t>Após o batimento, manter esse alinhamento e fazer um longo movimento da raqueta para a frente, acima do ombro esquerdo, o peso do corpo totalmente sobre o membro inferior esquerdo.</a:t>
            </a:r>
          </a:p>
          <a:p>
            <a:pPr algn="just"/>
            <a:r>
              <a:rPr lang="pt-PT" sz="2400" dirty="0"/>
              <a:t>Regressar novamente à posição base.</a:t>
            </a:r>
          </a:p>
        </p:txBody>
      </p:sp>
    </p:spTree>
    <p:extLst>
      <p:ext uri="{BB962C8B-B14F-4D97-AF65-F5344CB8AC3E}">
        <p14:creationId xmlns:p14="http://schemas.microsoft.com/office/powerpoint/2010/main" val="563557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-115946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9936850-3679-2F57-6295-3F0DBCEE8870}"/>
              </a:ext>
            </a:extLst>
          </p:cNvPr>
          <p:cNvSpPr txBox="1"/>
          <p:nvPr/>
        </p:nvSpPr>
        <p:spPr>
          <a:xfrm>
            <a:off x="157163" y="1462772"/>
            <a:ext cx="1165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dirty="0"/>
              <a:t>No Serviço curto deve-se imprimir uma trajetória baixa e tensa de modo a que o volante passe junto à rede e caia perto desta no campo adversário.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DD7A1E6-8020-53E4-322A-0AAECEAAE8C2}"/>
              </a:ext>
            </a:extLst>
          </p:cNvPr>
          <p:cNvSpPr/>
          <p:nvPr/>
        </p:nvSpPr>
        <p:spPr>
          <a:xfrm>
            <a:off x="2953941" y="571500"/>
            <a:ext cx="3746897" cy="642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rgbClr val="FF0000"/>
                </a:solidFill>
              </a:rPr>
              <a:t>Serviço Curto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AB84F33-1EC5-8FB1-CAD4-FBFE2A625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86" y="2963910"/>
            <a:ext cx="4001058" cy="275310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8518809-6A6B-D4E5-5A0B-4295CD57B6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8118" y="4984426"/>
            <a:ext cx="2857500" cy="16002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D5555F3-FD4E-FCF8-31CB-B0DBD68A76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8456" y="3853205"/>
            <a:ext cx="3052284" cy="83050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37DE72-213D-8987-881F-2C3991933C63}"/>
              </a:ext>
            </a:extLst>
          </p:cNvPr>
          <p:cNvSpPr txBox="1"/>
          <p:nvPr/>
        </p:nvSpPr>
        <p:spPr>
          <a:xfrm>
            <a:off x="8116576" y="4839856"/>
            <a:ext cx="3757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Raquete à frente do corpo com o membro superior fletido e cruzado à frente.</a:t>
            </a:r>
          </a:p>
          <a:p>
            <a:r>
              <a:rPr lang="pt-PT" dirty="0"/>
              <a:t>Batimento do volante através da extensão completa do membro superior.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7467697-04A4-BC28-A4D5-131D20517D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0093" y="3014772"/>
            <a:ext cx="2696547" cy="148353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2F36CA4-5E86-B150-88D7-1BD8CB31BD21}"/>
              </a:ext>
            </a:extLst>
          </p:cNvPr>
          <p:cNvSpPr txBox="1"/>
          <p:nvPr/>
        </p:nvSpPr>
        <p:spPr>
          <a:xfrm>
            <a:off x="8520093" y="2486025"/>
            <a:ext cx="2809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Serviço </a:t>
            </a:r>
            <a:r>
              <a:rPr lang="pt-PT" sz="2000" b="1" dirty="0" err="1">
                <a:solidFill>
                  <a:srgbClr val="FF0000"/>
                </a:solidFill>
              </a:rPr>
              <a:t>flick</a:t>
            </a:r>
            <a:r>
              <a:rPr lang="pt-PT" sz="2000" b="1" dirty="0">
                <a:solidFill>
                  <a:srgbClr val="FF0000"/>
                </a:solidFill>
              </a:rPr>
              <a:t> de esquerda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0051B40-0C34-755A-E77A-EC517B57E011}"/>
              </a:ext>
            </a:extLst>
          </p:cNvPr>
          <p:cNvSpPr txBox="1"/>
          <p:nvPr/>
        </p:nvSpPr>
        <p:spPr>
          <a:xfrm>
            <a:off x="5108456" y="3300413"/>
            <a:ext cx="3052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Serviço curto de esquerda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6E0D7B-C752-176C-99D1-9C5AD2D6D754}"/>
              </a:ext>
            </a:extLst>
          </p:cNvPr>
          <p:cNvSpPr txBox="1"/>
          <p:nvPr/>
        </p:nvSpPr>
        <p:spPr>
          <a:xfrm>
            <a:off x="463819" y="2445904"/>
            <a:ext cx="379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Serviço curto de direita</a:t>
            </a:r>
          </a:p>
        </p:txBody>
      </p:sp>
    </p:spTree>
    <p:extLst>
      <p:ext uri="{BB962C8B-B14F-4D97-AF65-F5344CB8AC3E}">
        <p14:creationId xmlns:p14="http://schemas.microsoft.com/office/powerpoint/2010/main" val="2541000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EDF3D2B73BD94496B95AC9930685EF" ma:contentTypeVersion="20" ma:contentTypeDescription="Criar um novo documento." ma:contentTypeScope="" ma:versionID="3c5391058dd9865b2d76cdfaee81a3c8">
  <xsd:schema xmlns:xsd="http://www.w3.org/2001/XMLSchema" xmlns:xs="http://www.w3.org/2001/XMLSchema" xmlns:p="http://schemas.microsoft.com/office/2006/metadata/properties" xmlns:ns2="0ea1897f-0f74-4e8d-9833-8664a6faf16d" xmlns:ns3="35ac4379-a43c-4445-b5b3-413d8610d940" targetNamespace="http://schemas.microsoft.com/office/2006/metadata/properties" ma:root="true" ma:fieldsID="12ae5f70673ecd2b217f102e36db11bd" ns2:_="" ns3:_="">
    <xsd:import namespace="0ea1897f-0f74-4e8d-9833-8664a6faf16d"/>
    <xsd:import namespace="35ac4379-a43c-4445-b5b3-413d8610d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1897f-0f74-4e8d-9833-8664a6faf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m" ma:readOnly="false" ma:fieldId="{5cf76f15-5ced-4ddc-b409-7134ff3c332f}" ma:taxonomyMulti="true" ma:sspId="3b4880d6-c743-4c22-8487-ce87ce1aa7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c4379-a43c-4445-b5b3-413d8610d94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cbc2c6f-d776-4ef8-ac4a-a94c38092746}" ma:internalName="TaxCatchAll" ma:showField="CatchAllData" ma:web="35ac4379-a43c-4445-b5b3-413d8610d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702E05-2AD5-49CF-8520-52E60201C2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a1897f-0f74-4e8d-9833-8664a6faf16d"/>
    <ds:schemaRef ds:uri="35ac4379-a43c-4445-b5b3-413d8610d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8ACCDB-138D-411E-A3D1-D88D99D42C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13253</TotalTime>
  <Words>1063</Words>
  <Application>Microsoft Office PowerPoint</Application>
  <PresentationFormat>Ecrã Panorâmico</PresentationFormat>
  <Paragraphs>101</Paragraphs>
  <Slides>33</Slides>
  <Notes>0</Notes>
  <HiddenSlides>0</HiddenSlides>
  <MMClips>2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Roboto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Tiago</dc:creator>
  <cp:lastModifiedBy>João</cp:lastModifiedBy>
  <cp:revision>130</cp:revision>
  <dcterms:created xsi:type="dcterms:W3CDTF">2022-10-16T10:41:36Z</dcterms:created>
  <dcterms:modified xsi:type="dcterms:W3CDTF">2023-07-08T16:14:24Z</dcterms:modified>
</cp:coreProperties>
</file>