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859" autoAdjust="0"/>
    <p:restoredTop sz="94660"/>
  </p:normalViewPr>
  <p:slideViewPr>
    <p:cSldViewPr snapToGrid="0" showGuides="1">
      <p:cViewPr varScale="1">
        <p:scale>
          <a:sx n="56" d="100"/>
          <a:sy n="56" d="100"/>
        </p:scale>
        <p:origin x="120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736" y="5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145EAACE-06B7-1C53-3697-D1DDDD7AB7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594157EB-CE0C-A13F-20CB-2832B89326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BB3A6-112E-4774-BD8C-63D40700A1FC}" type="datetimeFigureOut">
              <a:rPr lang="pt-PT" smtClean="0"/>
              <a:t>28/06/2023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7A83864C-CFAF-5F90-A060-240107E8CD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61584C27-E443-C76E-474A-D2CDBBB9A2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E2A30-A09A-4E94-B4F4-59D045035E3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9816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901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64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theme" Target="../theme/theme1.xml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75D9F08C-E99E-3808-53D9-7976220C1C9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516" y="6387783"/>
            <a:ext cx="923925" cy="306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AD766A7-937D-D59D-342E-9E84267DD20D}"/>
              </a:ext>
            </a:extLst>
          </p:cNvPr>
          <p:cNvPicPr/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03933" y="6349048"/>
            <a:ext cx="639445" cy="34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DD9550F-E176-10B2-1840-BF70556F74C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574" y="6291898"/>
            <a:ext cx="806450" cy="402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1F1CBAA-32AB-CF02-949D-557F96FA3A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" t="10844" b="12004"/>
          <a:stretch/>
        </p:blipFill>
        <p:spPr bwMode="auto">
          <a:xfrm>
            <a:off x="624202" y="6313488"/>
            <a:ext cx="1071880" cy="381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m 10" descr="Uma imagem com texto&#10;&#10;Descrição gerada automaticamente">
            <a:extLst>
              <a:ext uri="{FF2B5EF4-FFF2-40B4-BE49-F238E27FC236}">
                <a16:creationId xmlns:a16="http://schemas.microsoft.com/office/drawing/2014/main" id="{0DE2D74E-CBCD-B635-3CDC-1943330A4FC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35870" y="6321108"/>
            <a:ext cx="802640" cy="37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11" descr="Pré-visualização da imagem">
            <a:extLst>
              <a:ext uri="{FF2B5EF4-FFF2-40B4-BE49-F238E27FC236}">
                <a16:creationId xmlns:a16="http://schemas.microsoft.com/office/drawing/2014/main" id="{F8207C53-398E-1584-9B3E-BD50878B59E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002" y="6292533"/>
            <a:ext cx="585470" cy="401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938BD2D-D6F4-866A-4CCE-9F2F908A7D9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08961" y="6230938"/>
            <a:ext cx="669290" cy="463550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5C8D51EB-7029-C24B-1237-767C7380E0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r="74500"/>
          <a:stretch/>
        </p:blipFill>
        <p:spPr>
          <a:xfrm>
            <a:off x="742315" y="125634"/>
            <a:ext cx="1219283" cy="11049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3EA1CD78-08B3-805D-BB94-5AA287B06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40" t="41206" r="21631" b="37487"/>
          <a:stretch/>
        </p:blipFill>
        <p:spPr>
          <a:xfrm>
            <a:off x="4863657" y="0"/>
            <a:ext cx="7353063" cy="6858000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3CCCBAF2-C822-18AF-E1F1-93B7B51B25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24764" r="-1455"/>
          <a:stretch/>
        </p:blipFill>
        <p:spPr>
          <a:xfrm>
            <a:off x="7782707" y="125634"/>
            <a:ext cx="3666978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0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Tll-V0W-Uvs&amp;ab_channel=magicislandsurf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OftiOSRtqoE&amp;ab_channel=suponsports" TargetMode="External"/><Relationship Id="rId4" Type="http://schemas.openxmlformats.org/officeDocument/2006/relationships/hyperlink" Target="https://www.youtube.com/watch?v=Ft_qlvmX52c&amp;ab_channel=suponsport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pu70sUYFA0&amp;ab_channel=GCA%E2%80%94Gin%C3%A1sioClubedeAlpendorada" TargetMode="External"/><Relationship Id="rId2" Type="http://schemas.openxmlformats.org/officeDocument/2006/relationships/hyperlink" Target="https://www.youtube.com/watch?v=ZeX2MOc6CSI&amp;ab_channel=OAtletaCana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F9ZzVbVVTIs&amp;ab_channel=ODron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yMuNBrTTPJE&amp;ab_channel=ACanoagemMadeira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SqtvCU8hHdA&amp;ab_channel=DawidMock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OUDu6zg3sLs&amp;ab_channel=FPCanoagemTV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oT7ANu6hroo&amp;ab_channel=CanoeSpor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wL-LoXFq8Y8&amp;ab_channel=RobertoPeixoto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ZJ9vGRDdvhA&amp;ab_channel=FPCanoagemT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IHj6QBmdanc&amp;ab_channel=EclipseCaiaques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6x4kizjm8Gk&amp;ab_channel=olivierlebar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Hrcf2CWuKB0&amp;ab_channel=PlanetCanoe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TLEjAvIIi9s&amp;ab_channel=PlanetCano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ext, graphic design, screenshot, graphics&#10;&#10;Description automatically generated">
            <a:extLst>
              <a:ext uri="{FF2B5EF4-FFF2-40B4-BE49-F238E27FC236}">
                <a16:creationId xmlns:a16="http://schemas.microsoft.com/office/drawing/2014/main" id="{7A92D2DC-8C3B-2B59-E4CD-28A707DC9B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31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64FA785A-2468-07E1-EEF8-1253E29955A6}"/>
              </a:ext>
            </a:extLst>
          </p:cNvPr>
          <p:cNvSpPr/>
          <p:nvPr/>
        </p:nvSpPr>
        <p:spPr>
          <a:xfrm>
            <a:off x="1901219" y="1297690"/>
            <a:ext cx="9414480" cy="1118138"/>
          </a:xfrm>
          <a:custGeom>
            <a:avLst/>
            <a:gdLst>
              <a:gd name="connsiteX0" fmla="*/ 0 w 3676054"/>
              <a:gd name="connsiteY0" fmla="*/ 0 h 1838027"/>
              <a:gd name="connsiteX1" fmla="*/ 3676054 w 3676054"/>
              <a:gd name="connsiteY1" fmla="*/ 0 h 1838027"/>
              <a:gd name="connsiteX2" fmla="*/ 3676054 w 3676054"/>
              <a:gd name="connsiteY2" fmla="*/ 1838027 h 1838027"/>
              <a:gd name="connsiteX3" fmla="*/ 0 w 3676054"/>
              <a:gd name="connsiteY3" fmla="*/ 1838027 h 1838027"/>
              <a:gd name="connsiteX4" fmla="*/ 0 w 3676054"/>
              <a:gd name="connsiteY4" fmla="*/ 0 h 183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6054" h="1838027">
                <a:moveTo>
                  <a:pt x="0" y="0"/>
                </a:moveTo>
                <a:lnTo>
                  <a:pt x="3676054" y="0"/>
                </a:lnTo>
                <a:lnTo>
                  <a:pt x="3676054" y="1838027"/>
                </a:lnTo>
                <a:lnTo>
                  <a:pt x="0" y="1838027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370" tIns="39370" rIns="39370" bIns="39370" numCol="1" spcCol="1270" anchor="ctr" anchorCtr="0">
            <a:noAutofit/>
          </a:bodyPr>
          <a:lstStyle/>
          <a:p>
            <a:pPr algn="ctr"/>
            <a:r>
              <a:rPr lang="pt-PT" sz="7200" b="1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SUP</a:t>
            </a: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BA4A38F4-F802-7076-3A4F-57191D4C6037}"/>
              </a:ext>
            </a:extLst>
          </p:cNvPr>
          <p:cNvSpPr/>
          <p:nvPr/>
        </p:nvSpPr>
        <p:spPr>
          <a:xfrm>
            <a:off x="215900" y="2647392"/>
            <a:ext cx="11811000" cy="2338112"/>
          </a:xfrm>
          <a:custGeom>
            <a:avLst/>
            <a:gdLst>
              <a:gd name="connsiteX0" fmla="*/ 0 w 3676054"/>
              <a:gd name="connsiteY0" fmla="*/ 0 h 1838027"/>
              <a:gd name="connsiteX1" fmla="*/ 3676054 w 3676054"/>
              <a:gd name="connsiteY1" fmla="*/ 0 h 1838027"/>
              <a:gd name="connsiteX2" fmla="*/ 3676054 w 3676054"/>
              <a:gd name="connsiteY2" fmla="*/ 1838027 h 1838027"/>
              <a:gd name="connsiteX3" fmla="*/ 0 w 3676054"/>
              <a:gd name="connsiteY3" fmla="*/ 1838027 h 1838027"/>
              <a:gd name="connsiteX4" fmla="*/ 0 w 3676054"/>
              <a:gd name="connsiteY4" fmla="*/ 0 h 183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6054" h="1838027">
                <a:moveTo>
                  <a:pt x="0" y="0"/>
                </a:moveTo>
                <a:lnTo>
                  <a:pt x="3676054" y="0"/>
                </a:lnTo>
                <a:lnTo>
                  <a:pt x="3676054" y="1838027"/>
                </a:lnTo>
                <a:lnTo>
                  <a:pt x="0" y="1838027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370" tIns="39370" rIns="39370" bIns="39370" numCol="1" spcCol="1270" anchor="ctr" anchorCtr="0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4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No nosso país, ainda está numa fase de implementação;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400" dirty="0">
                <a:solidFill>
                  <a:srgbClr val="333333"/>
                </a:solidFill>
                <a:latin typeface="Lato" panose="020F0502020204030203" pitchFamily="34" charset="0"/>
              </a:rPr>
              <a:t>Já atribuído à Canoagem;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4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Já incluído no Regulamento Específico da Canoagem do DE.</a:t>
            </a:r>
          </a:p>
        </p:txBody>
      </p:sp>
      <p:pic>
        <p:nvPicPr>
          <p:cNvPr id="1028" name="Picture 4" descr="clique-aqui – ASTROLUMINE">
            <a:hlinkClick r:id="rId2"/>
            <a:extLst>
              <a:ext uri="{FF2B5EF4-FFF2-40B4-BE49-F238E27FC236}">
                <a16:creationId xmlns:a16="http://schemas.microsoft.com/office/drawing/2014/main" id="{819F96E5-B932-71B9-53B2-1FC48208C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5010906"/>
            <a:ext cx="2737486" cy="108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lique-aqui – ASTROLUMINE">
            <a:hlinkClick r:id="rId4"/>
            <a:extLst>
              <a:ext uri="{FF2B5EF4-FFF2-40B4-BE49-F238E27FC236}">
                <a16:creationId xmlns:a16="http://schemas.microsoft.com/office/drawing/2014/main" id="{842C4142-E030-3B08-45A0-6E377DD33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5072116"/>
            <a:ext cx="2737486" cy="108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lique-aqui – ASTROLUMINE">
            <a:hlinkClick r:id="rId5"/>
            <a:extLst>
              <a:ext uri="{FF2B5EF4-FFF2-40B4-BE49-F238E27FC236}">
                <a16:creationId xmlns:a16="http://schemas.microsoft.com/office/drawing/2014/main" id="{6265B29F-07B5-EAF5-3EB5-20545FC73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786" y="5072116"/>
            <a:ext cx="2737486" cy="108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76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BA4A38F4-F802-7076-3A4F-57191D4C6037}"/>
              </a:ext>
            </a:extLst>
          </p:cNvPr>
          <p:cNvSpPr/>
          <p:nvPr/>
        </p:nvSpPr>
        <p:spPr>
          <a:xfrm>
            <a:off x="1113046" y="2198818"/>
            <a:ext cx="10394592" cy="2338112"/>
          </a:xfrm>
          <a:custGeom>
            <a:avLst/>
            <a:gdLst>
              <a:gd name="connsiteX0" fmla="*/ 0 w 3676054"/>
              <a:gd name="connsiteY0" fmla="*/ 0 h 1838027"/>
              <a:gd name="connsiteX1" fmla="*/ 3676054 w 3676054"/>
              <a:gd name="connsiteY1" fmla="*/ 0 h 1838027"/>
              <a:gd name="connsiteX2" fmla="*/ 3676054 w 3676054"/>
              <a:gd name="connsiteY2" fmla="*/ 1838027 h 1838027"/>
              <a:gd name="connsiteX3" fmla="*/ 0 w 3676054"/>
              <a:gd name="connsiteY3" fmla="*/ 1838027 h 1838027"/>
              <a:gd name="connsiteX4" fmla="*/ 0 w 3676054"/>
              <a:gd name="connsiteY4" fmla="*/ 0 h 183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6054" h="1838027">
                <a:moveTo>
                  <a:pt x="0" y="0"/>
                </a:moveTo>
                <a:lnTo>
                  <a:pt x="3676054" y="0"/>
                </a:lnTo>
                <a:lnTo>
                  <a:pt x="3676054" y="1838027"/>
                </a:lnTo>
                <a:lnTo>
                  <a:pt x="0" y="1838027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370" tIns="39370" rIns="39370" bIns="39370" numCol="1" spcCol="1270" anchor="ctr" anchorCtr="0">
            <a:noAutofit/>
          </a:bodyPr>
          <a:lstStyle/>
          <a:p>
            <a:pPr algn="ctr"/>
            <a:r>
              <a:rPr lang="pt-PT" sz="7200" b="1" i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</a:rPr>
              <a:t>Obrigado</a:t>
            </a:r>
          </a:p>
          <a:p>
            <a:pPr algn="ctr"/>
            <a:r>
              <a:rPr lang="pt-PT" sz="7200" b="1" i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</a:rPr>
              <a:t> </a:t>
            </a:r>
            <a:r>
              <a:rPr lang="pt-PT" sz="7200" b="1" i="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</a:rPr>
              <a:t>pela atenção dispensada</a:t>
            </a:r>
          </a:p>
        </p:txBody>
      </p:sp>
    </p:spTree>
    <p:extLst>
      <p:ext uri="{BB962C8B-B14F-4D97-AF65-F5344CB8AC3E}">
        <p14:creationId xmlns:p14="http://schemas.microsoft.com/office/powerpoint/2010/main" val="83125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48E6CA2-34A6-B07D-E4AD-D6E7BE629608}"/>
              </a:ext>
            </a:extLst>
          </p:cNvPr>
          <p:cNvSpPr txBox="1"/>
          <p:nvPr/>
        </p:nvSpPr>
        <p:spPr>
          <a:xfrm>
            <a:off x="7425666" y="5937610"/>
            <a:ext cx="4432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i="1" u="sng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Francisco Silva / Luís Meira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8CBCD23-4E78-5776-6AAD-F1E901E2BADC}"/>
              </a:ext>
            </a:extLst>
          </p:cNvPr>
          <p:cNvSpPr/>
          <p:nvPr/>
        </p:nvSpPr>
        <p:spPr>
          <a:xfrm>
            <a:off x="-235311" y="2780169"/>
            <a:ext cx="6919104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Especialidades</a:t>
            </a:r>
          </a:p>
          <a:p>
            <a:pPr algn="ctr"/>
            <a:r>
              <a:rPr lang="pt-PT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da </a:t>
            </a:r>
          </a:p>
          <a:p>
            <a:pPr algn="ctr"/>
            <a:r>
              <a:rPr lang="pt-PT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CANOAGEM</a:t>
            </a:r>
            <a:endParaRPr lang="pt-PT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121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910F881B-D4C6-8FED-159D-5D2EDEF8D983}"/>
              </a:ext>
            </a:extLst>
          </p:cNvPr>
          <p:cNvSpPr/>
          <p:nvPr/>
        </p:nvSpPr>
        <p:spPr>
          <a:xfrm>
            <a:off x="6096001" y="3004914"/>
            <a:ext cx="2996913" cy="77197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85985"/>
                </a:lnTo>
                <a:lnTo>
                  <a:pt x="2224013" y="385985"/>
                </a:lnTo>
                <a:lnTo>
                  <a:pt x="2224013" y="771971"/>
                </a:lnTo>
              </a:path>
            </a:pathLst>
          </a:custGeom>
          <a:solidFill>
            <a:srgbClr val="00B0F0"/>
          </a:solidFill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3F671CCA-E0E8-083E-D870-53693FD4232C}"/>
              </a:ext>
            </a:extLst>
          </p:cNvPr>
          <p:cNvSpPr/>
          <p:nvPr/>
        </p:nvSpPr>
        <p:spPr>
          <a:xfrm>
            <a:off x="3099087" y="3004914"/>
            <a:ext cx="2996913" cy="77197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224013" y="0"/>
                </a:moveTo>
                <a:lnTo>
                  <a:pt x="2224013" y="385985"/>
                </a:lnTo>
                <a:lnTo>
                  <a:pt x="0" y="385985"/>
                </a:lnTo>
                <a:lnTo>
                  <a:pt x="0" y="771971"/>
                </a:lnTo>
              </a:path>
            </a:pathLst>
          </a:custGeom>
          <a:solidFill>
            <a:srgbClr val="00B0F0"/>
          </a:solidFill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64FA785A-2468-07E1-EEF8-1253E29955A6}"/>
              </a:ext>
            </a:extLst>
          </p:cNvPr>
          <p:cNvSpPr/>
          <p:nvPr/>
        </p:nvSpPr>
        <p:spPr>
          <a:xfrm>
            <a:off x="3619213" y="1166887"/>
            <a:ext cx="4953574" cy="1436613"/>
          </a:xfrm>
          <a:custGeom>
            <a:avLst/>
            <a:gdLst>
              <a:gd name="connsiteX0" fmla="*/ 0 w 3676054"/>
              <a:gd name="connsiteY0" fmla="*/ 0 h 1838027"/>
              <a:gd name="connsiteX1" fmla="*/ 3676054 w 3676054"/>
              <a:gd name="connsiteY1" fmla="*/ 0 h 1838027"/>
              <a:gd name="connsiteX2" fmla="*/ 3676054 w 3676054"/>
              <a:gd name="connsiteY2" fmla="*/ 1838027 h 1838027"/>
              <a:gd name="connsiteX3" fmla="*/ 0 w 3676054"/>
              <a:gd name="connsiteY3" fmla="*/ 1838027 h 1838027"/>
              <a:gd name="connsiteX4" fmla="*/ 0 w 3676054"/>
              <a:gd name="connsiteY4" fmla="*/ 0 h 183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6054" h="1838027">
                <a:moveTo>
                  <a:pt x="0" y="0"/>
                </a:moveTo>
                <a:lnTo>
                  <a:pt x="3676054" y="0"/>
                </a:lnTo>
                <a:lnTo>
                  <a:pt x="3676054" y="1838027"/>
                </a:lnTo>
                <a:lnTo>
                  <a:pt x="0" y="1838027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370" tIns="39370" rIns="39370" bIns="39370" numCol="1" spcCol="1270" anchor="ctr" anchorCtr="0">
            <a:noAutofit/>
          </a:bodyPr>
          <a:lstStyle/>
          <a:p>
            <a:pPr marL="0" lvl="0" indent="0" algn="ctr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PT" sz="7200" b="1" kern="1200" dirty="0">
                <a:solidFill>
                  <a:schemeClr val="tx1"/>
                </a:solidFill>
              </a:rPr>
              <a:t>Velocidade</a:t>
            </a:r>
          </a:p>
        </p:txBody>
      </p:sp>
      <p:sp>
        <p:nvSpPr>
          <p:cNvPr id="9" name="Forma livre: Forma 8">
            <a:hlinkClick r:id="rId2"/>
            <a:extLst>
              <a:ext uri="{FF2B5EF4-FFF2-40B4-BE49-F238E27FC236}">
                <a16:creationId xmlns:a16="http://schemas.microsoft.com/office/drawing/2014/main" id="{BA4A38F4-F802-7076-3A4F-57191D4C6037}"/>
              </a:ext>
            </a:extLst>
          </p:cNvPr>
          <p:cNvSpPr/>
          <p:nvPr/>
        </p:nvSpPr>
        <p:spPr>
          <a:xfrm>
            <a:off x="622300" y="3738786"/>
            <a:ext cx="5156776" cy="1582513"/>
          </a:xfrm>
          <a:custGeom>
            <a:avLst/>
            <a:gdLst>
              <a:gd name="connsiteX0" fmla="*/ 0 w 3676054"/>
              <a:gd name="connsiteY0" fmla="*/ 0 h 1838027"/>
              <a:gd name="connsiteX1" fmla="*/ 3676054 w 3676054"/>
              <a:gd name="connsiteY1" fmla="*/ 0 h 1838027"/>
              <a:gd name="connsiteX2" fmla="*/ 3676054 w 3676054"/>
              <a:gd name="connsiteY2" fmla="*/ 1838027 h 1838027"/>
              <a:gd name="connsiteX3" fmla="*/ 0 w 3676054"/>
              <a:gd name="connsiteY3" fmla="*/ 1838027 h 1838027"/>
              <a:gd name="connsiteX4" fmla="*/ 0 w 3676054"/>
              <a:gd name="connsiteY4" fmla="*/ 0 h 183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6054" h="1838027">
                <a:moveTo>
                  <a:pt x="0" y="0"/>
                </a:moveTo>
                <a:lnTo>
                  <a:pt x="3676054" y="0"/>
                </a:lnTo>
                <a:lnTo>
                  <a:pt x="3676054" y="1838027"/>
                </a:lnTo>
                <a:lnTo>
                  <a:pt x="0" y="1838027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370" tIns="39370" rIns="39370" bIns="39370" numCol="1" spcCol="1270" anchor="ctr" anchorCtr="0">
            <a:noAutofit/>
          </a:bodyPr>
          <a:lstStyle/>
          <a:p>
            <a:pPr marL="0" lvl="0" indent="0" algn="ctr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PT" sz="5400" kern="1200" dirty="0">
                <a:solidFill>
                  <a:schemeClr val="tx1"/>
                </a:solidFill>
              </a:rPr>
              <a:t>Regatas em Linha</a:t>
            </a:r>
          </a:p>
          <a:p>
            <a:pPr marL="0" lvl="0" indent="0" algn="ctr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PT" sz="4000" dirty="0">
                <a:solidFill>
                  <a:schemeClr val="tx1"/>
                </a:solidFill>
              </a:rPr>
              <a:t>200/500/1000 Metros</a:t>
            </a:r>
            <a:endParaRPr lang="pt-PT" sz="4000" kern="1200" dirty="0">
              <a:solidFill>
                <a:schemeClr val="tx1"/>
              </a:solidFill>
            </a:endParaRPr>
          </a:p>
        </p:txBody>
      </p:sp>
      <p:sp>
        <p:nvSpPr>
          <p:cNvPr id="10" name="Forma livre: Forma 9">
            <a:hlinkClick r:id="rId3" tooltip="Vídeo"/>
            <a:extLst>
              <a:ext uri="{FF2B5EF4-FFF2-40B4-BE49-F238E27FC236}">
                <a16:creationId xmlns:a16="http://schemas.microsoft.com/office/drawing/2014/main" id="{772F0B30-2F00-F78E-4487-9F305196548A}"/>
              </a:ext>
            </a:extLst>
          </p:cNvPr>
          <p:cNvSpPr/>
          <p:nvPr/>
        </p:nvSpPr>
        <p:spPr>
          <a:xfrm>
            <a:off x="6616126" y="3726087"/>
            <a:ext cx="4953574" cy="1582512"/>
          </a:xfrm>
          <a:custGeom>
            <a:avLst/>
            <a:gdLst>
              <a:gd name="connsiteX0" fmla="*/ 0 w 3676054"/>
              <a:gd name="connsiteY0" fmla="*/ 0 h 1838027"/>
              <a:gd name="connsiteX1" fmla="*/ 3676054 w 3676054"/>
              <a:gd name="connsiteY1" fmla="*/ 0 h 1838027"/>
              <a:gd name="connsiteX2" fmla="*/ 3676054 w 3676054"/>
              <a:gd name="connsiteY2" fmla="*/ 1838027 h 1838027"/>
              <a:gd name="connsiteX3" fmla="*/ 0 w 3676054"/>
              <a:gd name="connsiteY3" fmla="*/ 1838027 h 1838027"/>
              <a:gd name="connsiteX4" fmla="*/ 0 w 3676054"/>
              <a:gd name="connsiteY4" fmla="*/ 0 h 183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6054" h="1838027">
                <a:moveTo>
                  <a:pt x="0" y="0"/>
                </a:moveTo>
                <a:lnTo>
                  <a:pt x="3676054" y="0"/>
                </a:lnTo>
                <a:lnTo>
                  <a:pt x="3676054" y="1838027"/>
                </a:lnTo>
                <a:lnTo>
                  <a:pt x="0" y="1838027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370" tIns="39370" rIns="39370" bIns="39370" numCol="1" spcCol="1270" anchor="ctr" anchorCtr="0">
            <a:noAutofit/>
          </a:bodyPr>
          <a:lstStyle/>
          <a:p>
            <a:pPr marL="0" lvl="0" indent="0" algn="ctr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PT" sz="5400" kern="1200" dirty="0">
                <a:solidFill>
                  <a:schemeClr val="tx1"/>
                </a:solidFill>
              </a:rPr>
              <a:t>Fundo</a:t>
            </a:r>
          </a:p>
          <a:p>
            <a:pPr marL="0" lvl="0" indent="0" algn="ctr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PT" sz="4000" dirty="0">
                <a:solidFill>
                  <a:schemeClr val="tx1"/>
                </a:solidFill>
              </a:rPr>
              <a:t>Entre 2 e 5000 Metros</a:t>
            </a:r>
            <a:endParaRPr lang="pt-PT" sz="4000" kern="1200" dirty="0">
              <a:solidFill>
                <a:schemeClr val="tx1"/>
              </a:solidFill>
            </a:endParaRPr>
          </a:p>
        </p:txBody>
      </p:sp>
      <p:pic>
        <p:nvPicPr>
          <p:cNvPr id="12" name="Picture 4" descr="clique-aqui – ASTROLUMINE">
            <a:hlinkClick r:id="rId2"/>
            <a:extLst>
              <a:ext uri="{FF2B5EF4-FFF2-40B4-BE49-F238E27FC236}">
                <a16:creationId xmlns:a16="http://schemas.microsoft.com/office/drawing/2014/main" id="{E887D7EC-F154-A973-740B-881D78A16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5108767"/>
            <a:ext cx="2387600" cy="94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lique-aqui – ASTROLUMINE">
            <a:hlinkClick r:id="rId3"/>
            <a:extLst>
              <a:ext uri="{FF2B5EF4-FFF2-40B4-BE49-F238E27FC236}">
                <a16:creationId xmlns:a16="http://schemas.microsoft.com/office/drawing/2014/main" id="{D2920334-D4E1-39F0-7915-92857B225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0" y="5179811"/>
            <a:ext cx="2387600" cy="94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AB7D9639-8AEE-58DF-07A3-206D961D728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6394" y="5179811"/>
            <a:ext cx="906463" cy="81456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EF9E79A-AD9C-99DE-F751-66A123690BF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26887" y="5204118"/>
            <a:ext cx="906463" cy="8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64FA785A-2468-07E1-EEF8-1253E29955A6}"/>
              </a:ext>
            </a:extLst>
          </p:cNvPr>
          <p:cNvSpPr/>
          <p:nvPr/>
        </p:nvSpPr>
        <p:spPr>
          <a:xfrm>
            <a:off x="3285519" y="1395487"/>
            <a:ext cx="4029681" cy="979413"/>
          </a:xfrm>
          <a:custGeom>
            <a:avLst/>
            <a:gdLst>
              <a:gd name="connsiteX0" fmla="*/ 0 w 3676054"/>
              <a:gd name="connsiteY0" fmla="*/ 0 h 1838027"/>
              <a:gd name="connsiteX1" fmla="*/ 3676054 w 3676054"/>
              <a:gd name="connsiteY1" fmla="*/ 0 h 1838027"/>
              <a:gd name="connsiteX2" fmla="*/ 3676054 w 3676054"/>
              <a:gd name="connsiteY2" fmla="*/ 1838027 h 1838027"/>
              <a:gd name="connsiteX3" fmla="*/ 0 w 3676054"/>
              <a:gd name="connsiteY3" fmla="*/ 1838027 h 1838027"/>
              <a:gd name="connsiteX4" fmla="*/ 0 w 3676054"/>
              <a:gd name="connsiteY4" fmla="*/ 0 h 183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6054" h="1838027">
                <a:moveTo>
                  <a:pt x="0" y="0"/>
                </a:moveTo>
                <a:lnTo>
                  <a:pt x="3676054" y="0"/>
                </a:lnTo>
                <a:lnTo>
                  <a:pt x="3676054" y="1838027"/>
                </a:lnTo>
                <a:lnTo>
                  <a:pt x="0" y="1838027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370" tIns="39370" rIns="39370" bIns="39370" numCol="1" spcCol="1270" anchor="ctr" anchorCtr="0">
            <a:noAutofit/>
          </a:bodyPr>
          <a:lstStyle/>
          <a:p>
            <a:pPr marL="0" lvl="0" indent="0" algn="ctr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PT" sz="7200" b="1" kern="1200" dirty="0">
                <a:solidFill>
                  <a:schemeClr val="tx1"/>
                </a:solidFill>
              </a:rPr>
              <a:t>Slalom</a:t>
            </a: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BA4A38F4-F802-7076-3A4F-57191D4C6037}"/>
              </a:ext>
            </a:extLst>
          </p:cNvPr>
          <p:cNvSpPr/>
          <p:nvPr/>
        </p:nvSpPr>
        <p:spPr>
          <a:xfrm>
            <a:off x="323850" y="2667778"/>
            <a:ext cx="11544300" cy="2425701"/>
          </a:xfrm>
          <a:custGeom>
            <a:avLst/>
            <a:gdLst>
              <a:gd name="connsiteX0" fmla="*/ 0 w 3676054"/>
              <a:gd name="connsiteY0" fmla="*/ 0 h 1838027"/>
              <a:gd name="connsiteX1" fmla="*/ 3676054 w 3676054"/>
              <a:gd name="connsiteY1" fmla="*/ 0 h 1838027"/>
              <a:gd name="connsiteX2" fmla="*/ 3676054 w 3676054"/>
              <a:gd name="connsiteY2" fmla="*/ 1838027 h 1838027"/>
              <a:gd name="connsiteX3" fmla="*/ 0 w 3676054"/>
              <a:gd name="connsiteY3" fmla="*/ 1838027 h 1838027"/>
              <a:gd name="connsiteX4" fmla="*/ 0 w 3676054"/>
              <a:gd name="connsiteY4" fmla="*/ 0 h 183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6054" h="1838027">
                <a:moveTo>
                  <a:pt x="0" y="0"/>
                </a:moveTo>
                <a:lnTo>
                  <a:pt x="3676054" y="0"/>
                </a:lnTo>
                <a:lnTo>
                  <a:pt x="3676054" y="1838027"/>
                </a:lnTo>
                <a:lnTo>
                  <a:pt x="0" y="1838027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370" tIns="39370" rIns="39370" bIns="39370" numCol="1" spcCol="1270" anchor="ctr" anchorCtr="0">
            <a:noAutofit/>
          </a:bodyPr>
          <a:lstStyle/>
          <a:p>
            <a:pPr marL="457200" lvl="0" indent="-457200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rgbClr val="333333"/>
                </a:solidFill>
                <a:latin typeface="Lato" panose="020B0604020202020204" pitchFamily="34" charset="0"/>
              </a:rPr>
              <a:t>E</a:t>
            </a:r>
            <a:r>
              <a:rPr lang="pt-PT" sz="2800" b="0" i="0" dirty="0">
                <a:solidFill>
                  <a:srgbClr val="333333"/>
                </a:solidFill>
                <a:effectLst/>
                <a:latin typeface="Lato" panose="020B0604020202020204" pitchFamily="34" charset="0"/>
              </a:rPr>
              <a:t>mbarcações mais curtas e achatadas de forma a serem mais estáveis e mais manobráveis;</a:t>
            </a:r>
          </a:p>
          <a:p>
            <a:pPr marL="457200" indent="-457200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rgbClr val="333333"/>
                </a:solidFill>
                <a:latin typeface="Lato" panose="020B0604020202020204" pitchFamily="34" charset="0"/>
              </a:rPr>
              <a:t>O objetivo duma prova de slalom é realizar um percurso de águas bravas no menor tempo possível, percurso esse balizado por portas. </a:t>
            </a:r>
            <a:endParaRPr lang="pt-PT" sz="2800" kern="1200" dirty="0">
              <a:solidFill>
                <a:schemeClr val="tx1"/>
              </a:solidFill>
            </a:endParaRPr>
          </a:p>
        </p:txBody>
      </p:sp>
      <p:pic>
        <p:nvPicPr>
          <p:cNvPr id="1028" name="Picture 4" descr="clique-aqui – ASTROLUMINE">
            <a:hlinkClick r:id="rId2"/>
            <a:extLst>
              <a:ext uri="{FF2B5EF4-FFF2-40B4-BE49-F238E27FC236}">
                <a16:creationId xmlns:a16="http://schemas.microsoft.com/office/drawing/2014/main" id="{819F96E5-B932-71B9-53B2-1FC48208C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4881625"/>
            <a:ext cx="2387600" cy="94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1E14765-6AF3-C242-489D-A0927FF9405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53318" y="4806938"/>
            <a:ext cx="906463" cy="8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64FA785A-2468-07E1-EEF8-1253E29955A6}"/>
              </a:ext>
            </a:extLst>
          </p:cNvPr>
          <p:cNvSpPr/>
          <p:nvPr/>
        </p:nvSpPr>
        <p:spPr>
          <a:xfrm>
            <a:off x="1901220" y="1411991"/>
            <a:ext cx="8436580" cy="1089909"/>
          </a:xfrm>
          <a:custGeom>
            <a:avLst/>
            <a:gdLst>
              <a:gd name="connsiteX0" fmla="*/ 0 w 3676054"/>
              <a:gd name="connsiteY0" fmla="*/ 0 h 1838027"/>
              <a:gd name="connsiteX1" fmla="*/ 3676054 w 3676054"/>
              <a:gd name="connsiteY1" fmla="*/ 0 h 1838027"/>
              <a:gd name="connsiteX2" fmla="*/ 3676054 w 3676054"/>
              <a:gd name="connsiteY2" fmla="*/ 1838027 h 1838027"/>
              <a:gd name="connsiteX3" fmla="*/ 0 w 3676054"/>
              <a:gd name="connsiteY3" fmla="*/ 1838027 h 1838027"/>
              <a:gd name="connsiteX4" fmla="*/ 0 w 3676054"/>
              <a:gd name="connsiteY4" fmla="*/ 0 h 183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6054" h="1838027">
                <a:moveTo>
                  <a:pt x="0" y="0"/>
                </a:moveTo>
                <a:lnTo>
                  <a:pt x="3676054" y="0"/>
                </a:lnTo>
                <a:lnTo>
                  <a:pt x="3676054" y="1838027"/>
                </a:lnTo>
                <a:lnTo>
                  <a:pt x="0" y="1838027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370" tIns="39370" rIns="39370" bIns="39370" numCol="1" spcCol="1270" anchor="ctr" anchorCtr="0">
            <a:noAutofit/>
          </a:bodyPr>
          <a:lstStyle/>
          <a:p>
            <a:pPr algn="l"/>
            <a:r>
              <a:rPr lang="pt-PT" sz="7200" b="1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Canoagem de Mar</a:t>
            </a: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BA4A38F4-F802-7076-3A4F-57191D4C6037}"/>
              </a:ext>
            </a:extLst>
          </p:cNvPr>
          <p:cNvSpPr/>
          <p:nvPr/>
        </p:nvSpPr>
        <p:spPr>
          <a:xfrm>
            <a:off x="228600" y="2652013"/>
            <a:ext cx="11639549" cy="2425701"/>
          </a:xfrm>
          <a:custGeom>
            <a:avLst/>
            <a:gdLst>
              <a:gd name="connsiteX0" fmla="*/ 0 w 3676054"/>
              <a:gd name="connsiteY0" fmla="*/ 0 h 1838027"/>
              <a:gd name="connsiteX1" fmla="*/ 3676054 w 3676054"/>
              <a:gd name="connsiteY1" fmla="*/ 0 h 1838027"/>
              <a:gd name="connsiteX2" fmla="*/ 3676054 w 3676054"/>
              <a:gd name="connsiteY2" fmla="*/ 1838027 h 1838027"/>
              <a:gd name="connsiteX3" fmla="*/ 0 w 3676054"/>
              <a:gd name="connsiteY3" fmla="*/ 1838027 h 1838027"/>
              <a:gd name="connsiteX4" fmla="*/ 0 w 3676054"/>
              <a:gd name="connsiteY4" fmla="*/ 0 h 183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6054" h="1838027">
                <a:moveTo>
                  <a:pt x="0" y="0"/>
                </a:moveTo>
                <a:lnTo>
                  <a:pt x="3676054" y="0"/>
                </a:lnTo>
                <a:lnTo>
                  <a:pt x="3676054" y="1838027"/>
                </a:lnTo>
                <a:lnTo>
                  <a:pt x="0" y="1838027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370" tIns="39370" rIns="39370" bIns="39370" numCol="1" spcCol="1270" anchor="ctr" anchorCtr="0">
            <a:noAutofit/>
          </a:bodyPr>
          <a:lstStyle/>
          <a:p>
            <a:pPr marL="457200" lvl="0" indent="-457200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sz="2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Na Canoagem de Mar o atleta corre, em percursos definidos, em mar aberto, preferencialmente a favor do vento, com largada e chegada em diferentes locais</a:t>
            </a:r>
            <a:r>
              <a:rPr lang="pt-PT" sz="2800" b="0" i="0" dirty="0">
                <a:solidFill>
                  <a:srgbClr val="333333"/>
                </a:solidFill>
                <a:effectLst/>
                <a:latin typeface="Lato" panose="020B0604020202020204" pitchFamily="34" charset="0"/>
              </a:rPr>
              <a:t>;</a:t>
            </a:r>
          </a:p>
          <a:p>
            <a:pPr marL="457200" indent="-457200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rgbClr val="333333"/>
                </a:solidFill>
                <a:latin typeface="Lato" panose="020F0502020204030203" pitchFamily="34" charset="0"/>
              </a:rPr>
              <a:t>P</a:t>
            </a:r>
            <a:r>
              <a:rPr lang="pt-PT" sz="2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odem utilizar-se diferentes tipos de embarcações, principalmente os surfski, que são embarcações </a:t>
            </a:r>
            <a:r>
              <a:rPr lang="pt-PT" sz="2800" b="0" i="0" dirty="0" err="1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sit</a:t>
            </a:r>
            <a:r>
              <a:rPr lang="pt-PT" sz="2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-</a:t>
            </a:r>
            <a:r>
              <a:rPr lang="pt-PT" sz="2800" b="0" i="0" dirty="0" err="1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on</a:t>
            </a:r>
            <a:r>
              <a:rPr lang="pt-PT" sz="2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-top, que permitem atingir grandes velocidades e garantem uma maior segurança.</a:t>
            </a:r>
            <a:endParaRPr lang="pt-PT" sz="2800" kern="1200" dirty="0">
              <a:solidFill>
                <a:schemeClr val="tx1"/>
              </a:solidFill>
            </a:endParaRPr>
          </a:p>
        </p:txBody>
      </p:sp>
      <p:pic>
        <p:nvPicPr>
          <p:cNvPr id="1028" name="Picture 4" descr="clique-aqui – ASTROLUMINE">
            <a:hlinkClick r:id="rId2"/>
            <a:extLst>
              <a:ext uri="{FF2B5EF4-FFF2-40B4-BE49-F238E27FC236}">
                <a16:creationId xmlns:a16="http://schemas.microsoft.com/office/drawing/2014/main" id="{819F96E5-B932-71B9-53B2-1FC48208C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4972806"/>
            <a:ext cx="2737486" cy="108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lique-aqui – ASTROLUMINE">
            <a:hlinkClick r:id="rId4"/>
            <a:extLst>
              <a:ext uri="{FF2B5EF4-FFF2-40B4-BE49-F238E27FC236}">
                <a16:creationId xmlns:a16="http://schemas.microsoft.com/office/drawing/2014/main" id="{6991108F-DDB6-F612-9AC1-6F20C5388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4982587"/>
            <a:ext cx="2737486" cy="108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42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64FA785A-2468-07E1-EEF8-1253E29955A6}"/>
              </a:ext>
            </a:extLst>
          </p:cNvPr>
          <p:cNvSpPr/>
          <p:nvPr/>
        </p:nvSpPr>
        <p:spPr>
          <a:xfrm>
            <a:off x="1901219" y="1297690"/>
            <a:ext cx="6709381" cy="1118138"/>
          </a:xfrm>
          <a:custGeom>
            <a:avLst/>
            <a:gdLst>
              <a:gd name="connsiteX0" fmla="*/ 0 w 3676054"/>
              <a:gd name="connsiteY0" fmla="*/ 0 h 1838027"/>
              <a:gd name="connsiteX1" fmla="*/ 3676054 w 3676054"/>
              <a:gd name="connsiteY1" fmla="*/ 0 h 1838027"/>
              <a:gd name="connsiteX2" fmla="*/ 3676054 w 3676054"/>
              <a:gd name="connsiteY2" fmla="*/ 1838027 h 1838027"/>
              <a:gd name="connsiteX3" fmla="*/ 0 w 3676054"/>
              <a:gd name="connsiteY3" fmla="*/ 1838027 h 1838027"/>
              <a:gd name="connsiteX4" fmla="*/ 0 w 3676054"/>
              <a:gd name="connsiteY4" fmla="*/ 0 h 183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6054" h="1838027">
                <a:moveTo>
                  <a:pt x="0" y="0"/>
                </a:moveTo>
                <a:lnTo>
                  <a:pt x="3676054" y="0"/>
                </a:lnTo>
                <a:lnTo>
                  <a:pt x="3676054" y="1838027"/>
                </a:lnTo>
                <a:lnTo>
                  <a:pt x="0" y="1838027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370" tIns="39370" rIns="39370" bIns="39370" numCol="1" spcCol="1270" anchor="ctr" anchorCtr="0">
            <a:noAutofit/>
          </a:bodyPr>
          <a:lstStyle/>
          <a:p>
            <a:pPr algn="ctr"/>
            <a:r>
              <a:rPr lang="pt-PT" sz="7200" b="1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Kayak Polo</a:t>
            </a: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BA4A38F4-F802-7076-3A4F-57191D4C6037}"/>
              </a:ext>
            </a:extLst>
          </p:cNvPr>
          <p:cNvSpPr/>
          <p:nvPr/>
        </p:nvSpPr>
        <p:spPr>
          <a:xfrm>
            <a:off x="215900" y="2634692"/>
            <a:ext cx="11761651" cy="2338113"/>
          </a:xfrm>
          <a:custGeom>
            <a:avLst/>
            <a:gdLst>
              <a:gd name="connsiteX0" fmla="*/ 0 w 3676054"/>
              <a:gd name="connsiteY0" fmla="*/ 0 h 1838027"/>
              <a:gd name="connsiteX1" fmla="*/ 3676054 w 3676054"/>
              <a:gd name="connsiteY1" fmla="*/ 0 h 1838027"/>
              <a:gd name="connsiteX2" fmla="*/ 3676054 w 3676054"/>
              <a:gd name="connsiteY2" fmla="*/ 1838027 h 1838027"/>
              <a:gd name="connsiteX3" fmla="*/ 0 w 3676054"/>
              <a:gd name="connsiteY3" fmla="*/ 1838027 h 1838027"/>
              <a:gd name="connsiteX4" fmla="*/ 0 w 3676054"/>
              <a:gd name="connsiteY4" fmla="*/ 0 h 183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6054" h="1838027">
                <a:moveTo>
                  <a:pt x="0" y="0"/>
                </a:moveTo>
                <a:lnTo>
                  <a:pt x="3676054" y="0"/>
                </a:lnTo>
                <a:lnTo>
                  <a:pt x="3676054" y="1838027"/>
                </a:lnTo>
                <a:lnTo>
                  <a:pt x="0" y="1838027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370" tIns="39370" rIns="39370" bIns="39370" numCol="1" spcCol="1270" anchor="ctr" anchorCtr="0">
            <a:noAutofit/>
          </a:bodyPr>
          <a:lstStyle/>
          <a:p>
            <a:pPr marL="457200" lvl="0" indent="-457200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sz="240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Desporto coletivo de </a:t>
            </a:r>
            <a:r>
              <a:rPr lang="pt-PT" sz="2400" dirty="0">
                <a:solidFill>
                  <a:srgbClr val="333333"/>
                </a:solidFill>
                <a:latin typeface="Lato" panose="020F0502020204030203" pitchFamily="34" charset="0"/>
              </a:rPr>
              <a:t>contacto disputado por 5 contra 5, em duas partes de 10 min</a:t>
            </a:r>
            <a:r>
              <a:rPr lang="pt-PT" sz="240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;</a:t>
            </a:r>
          </a:p>
          <a:p>
            <a:pPr marL="457200" lvl="0" indent="-457200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sz="2400" dirty="0">
                <a:solidFill>
                  <a:srgbClr val="333333"/>
                </a:solidFill>
                <a:latin typeface="Lato" panose="020F0502020204030203" pitchFamily="34" charset="0"/>
              </a:rPr>
              <a:t>E</a:t>
            </a:r>
            <a:r>
              <a:rPr lang="pt-PT" sz="240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quipas pode ter 3 suplentes, podendo fazer substituições em qualquer momento;</a:t>
            </a:r>
          </a:p>
          <a:p>
            <a:pPr marL="457200" lvl="0" indent="-457200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sz="240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As embarcações utilizadas são kayak curtos e achatados, com extremidades redondas. Em ambas as extremidades, é obrigatório o uso duma esponja protetora. O uso de capacete, colete e saiote é obrigatório</a:t>
            </a:r>
            <a:r>
              <a:rPr lang="pt-PT" sz="2400" dirty="0">
                <a:solidFill>
                  <a:srgbClr val="333333"/>
                </a:solidFill>
                <a:latin typeface="Lato" panose="020B0604020202020204" pitchFamily="34" charset="0"/>
              </a:rPr>
              <a:t>.</a:t>
            </a:r>
            <a:endParaRPr lang="pt-PT" sz="2400" i="0" dirty="0">
              <a:solidFill>
                <a:srgbClr val="333333"/>
              </a:solidFill>
              <a:effectLst/>
              <a:latin typeface="Lato" panose="020B0604020202020204" pitchFamily="34" charset="0"/>
            </a:endParaRPr>
          </a:p>
        </p:txBody>
      </p:sp>
      <p:pic>
        <p:nvPicPr>
          <p:cNvPr id="1028" name="Picture 4" descr="clique-aqui – ASTROLUMINE">
            <a:hlinkClick r:id="rId2"/>
            <a:extLst>
              <a:ext uri="{FF2B5EF4-FFF2-40B4-BE49-F238E27FC236}">
                <a16:creationId xmlns:a16="http://schemas.microsoft.com/office/drawing/2014/main" id="{819F96E5-B932-71B9-53B2-1FC48208C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4972806"/>
            <a:ext cx="2737486" cy="108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lique-aqui – ASTROLUMINE">
            <a:hlinkClick r:id="rId4"/>
            <a:extLst>
              <a:ext uri="{FF2B5EF4-FFF2-40B4-BE49-F238E27FC236}">
                <a16:creationId xmlns:a16="http://schemas.microsoft.com/office/drawing/2014/main" id="{6991108F-DDB6-F612-9AC1-6F20C5388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4982587"/>
            <a:ext cx="2737486" cy="108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87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64FA785A-2468-07E1-EEF8-1253E29955A6}"/>
              </a:ext>
            </a:extLst>
          </p:cNvPr>
          <p:cNvSpPr/>
          <p:nvPr/>
        </p:nvSpPr>
        <p:spPr>
          <a:xfrm>
            <a:off x="1901219" y="1297690"/>
            <a:ext cx="6709381" cy="1118138"/>
          </a:xfrm>
          <a:custGeom>
            <a:avLst/>
            <a:gdLst>
              <a:gd name="connsiteX0" fmla="*/ 0 w 3676054"/>
              <a:gd name="connsiteY0" fmla="*/ 0 h 1838027"/>
              <a:gd name="connsiteX1" fmla="*/ 3676054 w 3676054"/>
              <a:gd name="connsiteY1" fmla="*/ 0 h 1838027"/>
              <a:gd name="connsiteX2" fmla="*/ 3676054 w 3676054"/>
              <a:gd name="connsiteY2" fmla="*/ 1838027 h 1838027"/>
              <a:gd name="connsiteX3" fmla="*/ 0 w 3676054"/>
              <a:gd name="connsiteY3" fmla="*/ 1838027 h 1838027"/>
              <a:gd name="connsiteX4" fmla="*/ 0 w 3676054"/>
              <a:gd name="connsiteY4" fmla="*/ 0 h 183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6054" h="1838027">
                <a:moveTo>
                  <a:pt x="0" y="0"/>
                </a:moveTo>
                <a:lnTo>
                  <a:pt x="3676054" y="0"/>
                </a:lnTo>
                <a:lnTo>
                  <a:pt x="3676054" y="1838027"/>
                </a:lnTo>
                <a:lnTo>
                  <a:pt x="0" y="1838027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370" tIns="39370" rIns="39370" bIns="39370" numCol="1" spcCol="1270" anchor="ctr" anchorCtr="0">
            <a:noAutofit/>
          </a:bodyPr>
          <a:lstStyle/>
          <a:p>
            <a:pPr algn="ctr"/>
            <a:r>
              <a:rPr lang="pt-PT" sz="7200" b="1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Maratona</a:t>
            </a: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BA4A38F4-F802-7076-3A4F-57191D4C6037}"/>
              </a:ext>
            </a:extLst>
          </p:cNvPr>
          <p:cNvSpPr/>
          <p:nvPr/>
        </p:nvSpPr>
        <p:spPr>
          <a:xfrm>
            <a:off x="215900" y="2634692"/>
            <a:ext cx="11811000" cy="2338113"/>
          </a:xfrm>
          <a:custGeom>
            <a:avLst/>
            <a:gdLst>
              <a:gd name="connsiteX0" fmla="*/ 0 w 3676054"/>
              <a:gd name="connsiteY0" fmla="*/ 0 h 1838027"/>
              <a:gd name="connsiteX1" fmla="*/ 3676054 w 3676054"/>
              <a:gd name="connsiteY1" fmla="*/ 0 h 1838027"/>
              <a:gd name="connsiteX2" fmla="*/ 3676054 w 3676054"/>
              <a:gd name="connsiteY2" fmla="*/ 1838027 h 1838027"/>
              <a:gd name="connsiteX3" fmla="*/ 0 w 3676054"/>
              <a:gd name="connsiteY3" fmla="*/ 1838027 h 1838027"/>
              <a:gd name="connsiteX4" fmla="*/ 0 w 3676054"/>
              <a:gd name="connsiteY4" fmla="*/ 0 h 183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6054" h="1838027">
                <a:moveTo>
                  <a:pt x="0" y="0"/>
                </a:moveTo>
                <a:lnTo>
                  <a:pt x="3676054" y="0"/>
                </a:lnTo>
                <a:lnTo>
                  <a:pt x="3676054" y="1838027"/>
                </a:lnTo>
                <a:lnTo>
                  <a:pt x="0" y="1838027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370" tIns="39370" rIns="39370" bIns="39370" numCol="1" spcCol="1270" anchor="ctr" anchorCtr="0">
            <a:noAutofit/>
          </a:bodyPr>
          <a:lstStyle/>
          <a:p>
            <a:pPr marL="457200" lvl="0" indent="-457200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sz="200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A especialidade de maratona engloba a disciplinas de </a:t>
            </a:r>
            <a:r>
              <a:rPr lang="pt-PT" sz="160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Maratona, Longa distância, descidas e Esperanças</a:t>
            </a:r>
            <a:r>
              <a:rPr lang="pt-PT" sz="2000" dirty="0">
                <a:solidFill>
                  <a:srgbClr val="333333"/>
                </a:solidFill>
                <a:latin typeface="Lato" panose="020F0502020204030203" pitchFamily="34" charset="0"/>
              </a:rPr>
              <a:t>;</a:t>
            </a:r>
          </a:p>
          <a:p>
            <a:pPr marL="457200" lvl="0" indent="-457200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rgbClr val="333333"/>
                </a:solidFill>
                <a:latin typeface="Lato" panose="020F0502020204030203" pitchFamily="34" charset="0"/>
              </a:rPr>
              <a:t>É</a:t>
            </a:r>
            <a:r>
              <a:rPr lang="pt-PT" sz="20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 uma das disciplinas que compõe a longa distância e poderá ter a extensão de 36km;</a:t>
            </a:r>
          </a:p>
          <a:p>
            <a:pPr marL="457200" lvl="0" indent="-457200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sz="20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Nesta especialidade o canoísta poderá ter que ultrapassar troços em terra ou outros obstáculos, conhecidos como portagens, onde o atleta após sair da embarcação terá de a transportar até entrar na água novamente;</a:t>
            </a:r>
          </a:p>
          <a:p>
            <a:pPr marL="457200" lvl="0" indent="-457200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solidFill>
                  <a:srgbClr val="333333"/>
                </a:solidFill>
                <a:latin typeface="Lato" panose="020F0502020204030203" pitchFamily="34" charset="0"/>
              </a:rPr>
              <a:t>A</a:t>
            </a:r>
            <a:r>
              <a:rPr lang="pt-PT" sz="20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s embarcações utilizadas são as mesmas que nas provas de regatas em linha e de fundo, podendo apenas ser mais leves. </a:t>
            </a:r>
            <a:endParaRPr lang="pt-PT" sz="2000" i="0" dirty="0">
              <a:solidFill>
                <a:srgbClr val="333333"/>
              </a:solidFill>
              <a:effectLst/>
              <a:latin typeface="Lato" panose="020B0604020202020204" pitchFamily="34" charset="0"/>
            </a:endParaRPr>
          </a:p>
        </p:txBody>
      </p:sp>
      <p:pic>
        <p:nvPicPr>
          <p:cNvPr id="1028" name="Picture 4" descr="clique-aqui – ASTROLUMINE">
            <a:hlinkClick r:id="rId2"/>
            <a:extLst>
              <a:ext uri="{FF2B5EF4-FFF2-40B4-BE49-F238E27FC236}">
                <a16:creationId xmlns:a16="http://schemas.microsoft.com/office/drawing/2014/main" id="{819F96E5-B932-71B9-53B2-1FC48208C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4972806"/>
            <a:ext cx="2737486" cy="108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lique-aqui – ASTROLUMINE">
            <a:hlinkClick r:id="rId4"/>
            <a:extLst>
              <a:ext uri="{FF2B5EF4-FFF2-40B4-BE49-F238E27FC236}">
                <a16:creationId xmlns:a16="http://schemas.microsoft.com/office/drawing/2014/main" id="{6991108F-DDB6-F612-9AC1-6F20C5388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4982587"/>
            <a:ext cx="2737486" cy="108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4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64FA785A-2468-07E1-EEF8-1253E29955A6}"/>
              </a:ext>
            </a:extLst>
          </p:cNvPr>
          <p:cNvSpPr/>
          <p:nvPr/>
        </p:nvSpPr>
        <p:spPr>
          <a:xfrm>
            <a:off x="1901219" y="1297690"/>
            <a:ext cx="9414480" cy="1118138"/>
          </a:xfrm>
          <a:custGeom>
            <a:avLst/>
            <a:gdLst>
              <a:gd name="connsiteX0" fmla="*/ 0 w 3676054"/>
              <a:gd name="connsiteY0" fmla="*/ 0 h 1838027"/>
              <a:gd name="connsiteX1" fmla="*/ 3676054 w 3676054"/>
              <a:gd name="connsiteY1" fmla="*/ 0 h 1838027"/>
              <a:gd name="connsiteX2" fmla="*/ 3676054 w 3676054"/>
              <a:gd name="connsiteY2" fmla="*/ 1838027 h 1838027"/>
              <a:gd name="connsiteX3" fmla="*/ 0 w 3676054"/>
              <a:gd name="connsiteY3" fmla="*/ 1838027 h 1838027"/>
              <a:gd name="connsiteX4" fmla="*/ 0 w 3676054"/>
              <a:gd name="connsiteY4" fmla="*/ 0 h 183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6054" h="1838027">
                <a:moveTo>
                  <a:pt x="0" y="0"/>
                </a:moveTo>
                <a:lnTo>
                  <a:pt x="3676054" y="0"/>
                </a:lnTo>
                <a:lnTo>
                  <a:pt x="3676054" y="1838027"/>
                </a:lnTo>
                <a:lnTo>
                  <a:pt x="0" y="1838027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370" tIns="39370" rIns="39370" bIns="39370" numCol="1" spcCol="1270" anchor="ctr" anchorCtr="0">
            <a:noAutofit/>
          </a:bodyPr>
          <a:lstStyle/>
          <a:p>
            <a:pPr algn="l"/>
            <a:r>
              <a:rPr lang="pt-PT" sz="7200" b="1" i="0" dirty="0" err="1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Kayaksurf</a:t>
            </a:r>
            <a:r>
              <a:rPr lang="pt-PT" sz="7200" b="1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 &amp; </a:t>
            </a:r>
            <a:r>
              <a:rPr lang="pt-PT" sz="7200" b="1" i="0" dirty="0" err="1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Waveski</a:t>
            </a:r>
            <a:endParaRPr lang="pt-PT" sz="7200" b="1" i="0" dirty="0">
              <a:solidFill>
                <a:srgbClr val="333333"/>
              </a:solidFill>
              <a:effectLst/>
              <a:latin typeface="Lato" panose="020F0502020204030203" pitchFamily="34" charset="0"/>
            </a:endParaRP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BA4A38F4-F802-7076-3A4F-57191D4C6037}"/>
              </a:ext>
            </a:extLst>
          </p:cNvPr>
          <p:cNvSpPr/>
          <p:nvPr/>
        </p:nvSpPr>
        <p:spPr>
          <a:xfrm>
            <a:off x="215900" y="2647392"/>
            <a:ext cx="11811000" cy="2338112"/>
          </a:xfrm>
          <a:custGeom>
            <a:avLst/>
            <a:gdLst>
              <a:gd name="connsiteX0" fmla="*/ 0 w 3676054"/>
              <a:gd name="connsiteY0" fmla="*/ 0 h 1838027"/>
              <a:gd name="connsiteX1" fmla="*/ 3676054 w 3676054"/>
              <a:gd name="connsiteY1" fmla="*/ 0 h 1838027"/>
              <a:gd name="connsiteX2" fmla="*/ 3676054 w 3676054"/>
              <a:gd name="connsiteY2" fmla="*/ 1838027 h 1838027"/>
              <a:gd name="connsiteX3" fmla="*/ 0 w 3676054"/>
              <a:gd name="connsiteY3" fmla="*/ 1838027 h 1838027"/>
              <a:gd name="connsiteX4" fmla="*/ 0 w 3676054"/>
              <a:gd name="connsiteY4" fmla="*/ 0 h 183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6054" h="1838027">
                <a:moveTo>
                  <a:pt x="0" y="0"/>
                </a:moveTo>
                <a:lnTo>
                  <a:pt x="3676054" y="0"/>
                </a:lnTo>
                <a:lnTo>
                  <a:pt x="3676054" y="1838027"/>
                </a:lnTo>
                <a:lnTo>
                  <a:pt x="0" y="1838027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370" tIns="39370" rIns="39370" bIns="39370" numCol="1" spcCol="1270" anchor="ctr" anchorCtr="0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0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No nosso país, foi em 1994 que se realizou a primeira competição de </a:t>
            </a:r>
            <a:r>
              <a:rPr lang="pt-PT" sz="2000" b="0" i="0" dirty="0" err="1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waveski</a:t>
            </a:r>
            <a:r>
              <a:rPr lang="pt-PT" sz="20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 em Esposende e mais tarde, em 2000, realizou-se um novo evento na Costa da Caparica;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0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No ano de 2003, disputou-se em Peniche o Primeiro Campeonato Internacional de </a:t>
            </a:r>
            <a:r>
              <a:rPr lang="pt-PT" sz="2000" b="0" i="0" dirty="0" err="1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Kayaksurf</a:t>
            </a:r>
            <a:r>
              <a:rPr lang="pt-PT" sz="20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 – cidade onde se realiza uma prova anual desde então;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0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 Em 2005, foi criado o Circuito Nacional de </a:t>
            </a:r>
            <a:r>
              <a:rPr lang="pt-PT" sz="2000" b="0" i="0" dirty="0" err="1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Kayaksurf</a:t>
            </a:r>
            <a:r>
              <a:rPr lang="pt-PT" sz="20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 que contava anualmente com a realização de três ou quatro provas. Dois anos mais tarde, foi adicionada a disciplina de </a:t>
            </a:r>
            <a:r>
              <a:rPr lang="pt-PT" sz="2000" b="0" i="0" dirty="0" err="1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waveski</a:t>
            </a:r>
            <a:r>
              <a:rPr lang="pt-PT" sz="20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 assumindo a designação de Circuito Nacional de </a:t>
            </a:r>
            <a:r>
              <a:rPr lang="pt-PT" sz="2000" b="0" i="0" dirty="0" err="1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Kayaksurf</a:t>
            </a:r>
            <a:r>
              <a:rPr lang="pt-PT" sz="20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 e </a:t>
            </a:r>
            <a:r>
              <a:rPr lang="pt-PT" sz="2000" b="0" i="0" dirty="0" err="1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Waveski</a:t>
            </a:r>
            <a:r>
              <a:rPr lang="pt-PT" sz="20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.</a:t>
            </a:r>
          </a:p>
        </p:txBody>
      </p:sp>
      <p:pic>
        <p:nvPicPr>
          <p:cNvPr id="1028" name="Picture 4" descr="clique-aqui – ASTROLUMINE">
            <a:hlinkClick r:id="rId2"/>
            <a:extLst>
              <a:ext uri="{FF2B5EF4-FFF2-40B4-BE49-F238E27FC236}">
                <a16:creationId xmlns:a16="http://schemas.microsoft.com/office/drawing/2014/main" id="{819F96E5-B932-71B9-53B2-1FC48208C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5010906"/>
            <a:ext cx="2737486" cy="108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lique-aqui – ASTROLUMINE">
            <a:hlinkClick r:id="rId4"/>
            <a:extLst>
              <a:ext uri="{FF2B5EF4-FFF2-40B4-BE49-F238E27FC236}">
                <a16:creationId xmlns:a16="http://schemas.microsoft.com/office/drawing/2014/main" id="{6991108F-DDB6-F612-9AC1-6F20C5388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5020687"/>
            <a:ext cx="2737486" cy="108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10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64FA785A-2468-07E1-EEF8-1253E29955A6}"/>
              </a:ext>
            </a:extLst>
          </p:cNvPr>
          <p:cNvSpPr/>
          <p:nvPr/>
        </p:nvSpPr>
        <p:spPr>
          <a:xfrm>
            <a:off x="1901219" y="1297690"/>
            <a:ext cx="9414480" cy="1118138"/>
          </a:xfrm>
          <a:custGeom>
            <a:avLst/>
            <a:gdLst>
              <a:gd name="connsiteX0" fmla="*/ 0 w 3676054"/>
              <a:gd name="connsiteY0" fmla="*/ 0 h 1838027"/>
              <a:gd name="connsiteX1" fmla="*/ 3676054 w 3676054"/>
              <a:gd name="connsiteY1" fmla="*/ 0 h 1838027"/>
              <a:gd name="connsiteX2" fmla="*/ 3676054 w 3676054"/>
              <a:gd name="connsiteY2" fmla="*/ 1838027 h 1838027"/>
              <a:gd name="connsiteX3" fmla="*/ 0 w 3676054"/>
              <a:gd name="connsiteY3" fmla="*/ 1838027 h 1838027"/>
              <a:gd name="connsiteX4" fmla="*/ 0 w 3676054"/>
              <a:gd name="connsiteY4" fmla="*/ 0 h 183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6054" h="1838027">
                <a:moveTo>
                  <a:pt x="0" y="0"/>
                </a:moveTo>
                <a:lnTo>
                  <a:pt x="3676054" y="0"/>
                </a:lnTo>
                <a:lnTo>
                  <a:pt x="3676054" y="1838027"/>
                </a:lnTo>
                <a:lnTo>
                  <a:pt x="0" y="1838027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370" tIns="39370" rIns="39370" bIns="39370" numCol="1" spcCol="1270" anchor="ctr" anchorCtr="0">
            <a:noAutofit/>
          </a:bodyPr>
          <a:lstStyle/>
          <a:p>
            <a:pPr algn="ctr"/>
            <a:r>
              <a:rPr lang="pt-PT" sz="7200" b="1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Extreme Slalom</a:t>
            </a: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BA4A38F4-F802-7076-3A4F-57191D4C6037}"/>
              </a:ext>
            </a:extLst>
          </p:cNvPr>
          <p:cNvSpPr/>
          <p:nvPr/>
        </p:nvSpPr>
        <p:spPr>
          <a:xfrm>
            <a:off x="215900" y="2647392"/>
            <a:ext cx="11811000" cy="2338112"/>
          </a:xfrm>
          <a:custGeom>
            <a:avLst/>
            <a:gdLst>
              <a:gd name="connsiteX0" fmla="*/ 0 w 3676054"/>
              <a:gd name="connsiteY0" fmla="*/ 0 h 1838027"/>
              <a:gd name="connsiteX1" fmla="*/ 3676054 w 3676054"/>
              <a:gd name="connsiteY1" fmla="*/ 0 h 1838027"/>
              <a:gd name="connsiteX2" fmla="*/ 3676054 w 3676054"/>
              <a:gd name="connsiteY2" fmla="*/ 1838027 h 1838027"/>
              <a:gd name="connsiteX3" fmla="*/ 0 w 3676054"/>
              <a:gd name="connsiteY3" fmla="*/ 1838027 h 1838027"/>
              <a:gd name="connsiteX4" fmla="*/ 0 w 3676054"/>
              <a:gd name="connsiteY4" fmla="*/ 0 h 1838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6054" h="1838027">
                <a:moveTo>
                  <a:pt x="0" y="0"/>
                </a:moveTo>
                <a:lnTo>
                  <a:pt x="3676054" y="0"/>
                </a:lnTo>
                <a:lnTo>
                  <a:pt x="3676054" y="1838027"/>
                </a:lnTo>
                <a:lnTo>
                  <a:pt x="0" y="1838027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370" tIns="39370" rIns="39370" bIns="39370" numCol="1" spcCol="1270" anchor="ctr" anchorCtr="0"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No nosso país, ainda não se realiza;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800" dirty="0">
                <a:solidFill>
                  <a:srgbClr val="333333"/>
                </a:solidFill>
                <a:latin typeface="Lato" panose="020F0502020204030203" pitchFamily="34" charset="0"/>
              </a:rPr>
              <a:t>2 ou 4 canoístas disputam o 1º lugar numa pista, podendo escolher obstáculos à esquerda ou à direita;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PT" sz="2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Inclui uma zona de </a:t>
            </a:r>
            <a:r>
              <a:rPr lang="pt-PT" sz="2800" b="0" i="0" dirty="0" err="1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esquimotagem</a:t>
            </a:r>
            <a:r>
              <a:rPr lang="pt-PT" sz="2800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.</a:t>
            </a:r>
          </a:p>
        </p:txBody>
      </p:sp>
      <p:pic>
        <p:nvPicPr>
          <p:cNvPr id="1028" name="Picture 4" descr="clique-aqui – ASTROLUMINE">
            <a:hlinkClick r:id="rId2"/>
            <a:extLst>
              <a:ext uri="{FF2B5EF4-FFF2-40B4-BE49-F238E27FC236}">
                <a16:creationId xmlns:a16="http://schemas.microsoft.com/office/drawing/2014/main" id="{819F96E5-B932-71B9-53B2-1FC48208C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5010906"/>
            <a:ext cx="2737486" cy="108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lique-aqui – ASTROLUMINE">
            <a:hlinkClick r:id="rId4"/>
            <a:extLst>
              <a:ext uri="{FF2B5EF4-FFF2-40B4-BE49-F238E27FC236}">
                <a16:creationId xmlns:a16="http://schemas.microsoft.com/office/drawing/2014/main" id="{6991108F-DDB6-F612-9AC1-6F20C5388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5020687"/>
            <a:ext cx="2737486" cy="108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08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3" id="{A2DCD167-6712-42F3-94BF-5B2AC9CAD909}" vid="{DD698B24-610E-4F25-B249-2BF69BD39A92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do Office</Template>
  <TotalTime>293</TotalTime>
  <Words>459</Words>
  <Application>Microsoft Office PowerPoint</Application>
  <PresentationFormat>Ecrã Panorâmico</PresentationFormat>
  <Paragraphs>38</Paragraphs>
  <Slides>11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5" baseType="lpstr">
      <vt:lpstr>Arial</vt:lpstr>
      <vt:lpstr>Calibri</vt:lpstr>
      <vt:lpstr>Lato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Helena Nascimento</dc:creator>
  <cp:lastModifiedBy>Francisco</cp:lastModifiedBy>
  <cp:revision>11</cp:revision>
  <dcterms:created xsi:type="dcterms:W3CDTF">2022-06-12T12:05:13Z</dcterms:created>
  <dcterms:modified xsi:type="dcterms:W3CDTF">2023-06-28T16:15:33Z</dcterms:modified>
</cp:coreProperties>
</file>