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78" r:id="rId2"/>
    <p:sldId id="279" r:id="rId3"/>
    <p:sldId id="257" r:id="rId4"/>
    <p:sldId id="276" r:id="rId5"/>
    <p:sldId id="284" r:id="rId6"/>
    <p:sldId id="283" r:id="rId7"/>
    <p:sldId id="280" r:id="rId8"/>
    <p:sldId id="264" r:id="rId9"/>
    <p:sldId id="265" r:id="rId10"/>
    <p:sldId id="281" r:id="rId11"/>
    <p:sldId id="282" r:id="rId12"/>
    <p:sldId id="277" r:id="rId13"/>
    <p:sldId id="271" r:id="rId14"/>
    <p:sldId id="285" r:id="rId15"/>
    <p:sldId id="269" r:id="rId16"/>
    <p:sldId id="288" r:id="rId17"/>
    <p:sldId id="270" r:id="rId18"/>
    <p:sldId id="272" r:id="rId19"/>
    <p:sldId id="273" r:id="rId20"/>
    <p:sldId id="287" r:id="rId2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88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30417B-8ACC-4C28-8EC2-B80EB488BF7B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42E048C-1CD2-46DF-9894-66DB16101EF1}">
      <dgm:prSet/>
      <dgm:spPr/>
      <dgm:t>
        <a:bodyPr/>
        <a:lstStyle/>
        <a:p>
          <a:r>
            <a:rPr lang="pt-PT" b="1"/>
            <a:t>Diversidade e características específicas dos alunos</a:t>
          </a:r>
          <a:endParaRPr lang="en-US"/>
        </a:p>
      </dgm:t>
    </dgm:pt>
    <dgm:pt modelId="{9C44BD36-8945-4948-BB09-9FA72A45E1BB}" type="parTrans" cxnId="{40F3E499-5F55-4D8B-9EF9-59D912355565}">
      <dgm:prSet/>
      <dgm:spPr/>
      <dgm:t>
        <a:bodyPr/>
        <a:lstStyle/>
        <a:p>
          <a:endParaRPr lang="en-US"/>
        </a:p>
      </dgm:t>
    </dgm:pt>
    <dgm:pt modelId="{E80C9EA8-F413-4631-A0AB-6552E5A06BDF}" type="sibTrans" cxnId="{40F3E499-5F55-4D8B-9EF9-59D912355565}">
      <dgm:prSet/>
      <dgm:spPr/>
      <dgm:t>
        <a:bodyPr/>
        <a:lstStyle/>
        <a:p>
          <a:endParaRPr lang="en-US"/>
        </a:p>
      </dgm:t>
    </dgm:pt>
    <dgm:pt modelId="{716AACD6-DC5E-49A3-93CC-A230F9AFCEF5}">
      <dgm:prSet/>
      <dgm:spPr/>
      <dgm:t>
        <a:bodyPr/>
        <a:lstStyle/>
        <a:p>
          <a:r>
            <a:rPr lang="pt-PT" b="1"/>
            <a:t>Diversidade de metodologias – modelos de ensino / aprendizagem</a:t>
          </a:r>
          <a:endParaRPr lang="en-US"/>
        </a:p>
      </dgm:t>
    </dgm:pt>
    <dgm:pt modelId="{1F5BDCB2-9B54-4EBB-A959-0F5442B5B963}" type="parTrans" cxnId="{E6C9DA96-7368-4154-84BF-192CE3009500}">
      <dgm:prSet/>
      <dgm:spPr/>
      <dgm:t>
        <a:bodyPr/>
        <a:lstStyle/>
        <a:p>
          <a:endParaRPr lang="en-US"/>
        </a:p>
      </dgm:t>
    </dgm:pt>
    <dgm:pt modelId="{95F45AC6-5041-4237-9430-186D4DC1917D}" type="sibTrans" cxnId="{E6C9DA96-7368-4154-84BF-192CE3009500}">
      <dgm:prSet/>
      <dgm:spPr/>
      <dgm:t>
        <a:bodyPr/>
        <a:lstStyle/>
        <a:p>
          <a:endParaRPr lang="en-US"/>
        </a:p>
      </dgm:t>
    </dgm:pt>
    <dgm:pt modelId="{59D68C4A-3701-4C7E-BDB0-589E3CB2F374}" type="pres">
      <dgm:prSet presAssocID="{2630417B-8ACC-4C28-8EC2-B80EB488BF7B}" presName="Name0" presStyleCnt="0">
        <dgm:presLayoutVars>
          <dgm:dir/>
          <dgm:resizeHandles val="exact"/>
        </dgm:presLayoutVars>
      </dgm:prSet>
      <dgm:spPr/>
    </dgm:pt>
    <dgm:pt modelId="{55801573-41B5-4C78-AB33-C09DEEA738DA}" type="pres">
      <dgm:prSet presAssocID="{2630417B-8ACC-4C28-8EC2-B80EB488BF7B}" presName="node1" presStyleLbl="node1" presStyleIdx="0" presStyleCnt="2">
        <dgm:presLayoutVars>
          <dgm:bulletEnabled val="1"/>
        </dgm:presLayoutVars>
      </dgm:prSet>
      <dgm:spPr/>
    </dgm:pt>
    <dgm:pt modelId="{7C8FA758-3C5D-41A9-8E7B-9D8BA95BE96F}" type="pres">
      <dgm:prSet presAssocID="{2630417B-8ACC-4C28-8EC2-B80EB488BF7B}" presName="sibTrans" presStyleLbl="bgShp" presStyleIdx="0" presStyleCnt="1"/>
      <dgm:spPr/>
    </dgm:pt>
    <dgm:pt modelId="{F7821D3E-E6D2-40E5-A9DF-40B25E97A828}" type="pres">
      <dgm:prSet presAssocID="{2630417B-8ACC-4C28-8EC2-B80EB488BF7B}" presName="node2" presStyleLbl="node1" presStyleIdx="1" presStyleCnt="2">
        <dgm:presLayoutVars>
          <dgm:bulletEnabled val="1"/>
        </dgm:presLayoutVars>
      </dgm:prSet>
      <dgm:spPr/>
    </dgm:pt>
    <dgm:pt modelId="{10F9ABFB-AF2C-44E0-897D-FCE80025D7CF}" type="pres">
      <dgm:prSet presAssocID="{2630417B-8ACC-4C28-8EC2-B80EB488BF7B}" presName="sp1" presStyleCnt="0"/>
      <dgm:spPr/>
    </dgm:pt>
    <dgm:pt modelId="{429CECE9-80F2-49CD-A99E-384E04D9D832}" type="pres">
      <dgm:prSet presAssocID="{2630417B-8ACC-4C28-8EC2-B80EB488BF7B}" presName="sp2" presStyleCnt="0"/>
      <dgm:spPr/>
    </dgm:pt>
  </dgm:ptLst>
  <dgm:cxnLst>
    <dgm:cxn modelId="{4A1A0538-45A1-41FF-A986-E0379EBBA411}" type="presOf" srcId="{E80C9EA8-F413-4631-A0AB-6552E5A06BDF}" destId="{7C8FA758-3C5D-41A9-8E7B-9D8BA95BE96F}" srcOrd="0" destOrd="0" presId="urn:microsoft.com/office/officeart/2005/8/layout/cycle3"/>
    <dgm:cxn modelId="{C353DA6F-5D61-46EE-A29C-ECC21EE410D0}" type="presOf" srcId="{342E048C-1CD2-46DF-9894-66DB16101EF1}" destId="{55801573-41B5-4C78-AB33-C09DEEA738DA}" srcOrd="0" destOrd="0" presId="urn:microsoft.com/office/officeart/2005/8/layout/cycle3"/>
    <dgm:cxn modelId="{E6C9DA96-7368-4154-84BF-192CE3009500}" srcId="{2630417B-8ACC-4C28-8EC2-B80EB488BF7B}" destId="{716AACD6-DC5E-49A3-93CC-A230F9AFCEF5}" srcOrd="1" destOrd="0" parTransId="{1F5BDCB2-9B54-4EBB-A959-0F5442B5B963}" sibTransId="{95F45AC6-5041-4237-9430-186D4DC1917D}"/>
    <dgm:cxn modelId="{40F3E499-5F55-4D8B-9EF9-59D912355565}" srcId="{2630417B-8ACC-4C28-8EC2-B80EB488BF7B}" destId="{342E048C-1CD2-46DF-9894-66DB16101EF1}" srcOrd="0" destOrd="0" parTransId="{9C44BD36-8945-4948-BB09-9FA72A45E1BB}" sibTransId="{E80C9EA8-F413-4631-A0AB-6552E5A06BDF}"/>
    <dgm:cxn modelId="{0E2D15CE-55C7-44AB-BB69-97C2A61CFAA2}" type="presOf" srcId="{716AACD6-DC5E-49A3-93CC-A230F9AFCEF5}" destId="{F7821D3E-E6D2-40E5-A9DF-40B25E97A828}" srcOrd="0" destOrd="0" presId="urn:microsoft.com/office/officeart/2005/8/layout/cycle3"/>
    <dgm:cxn modelId="{418808D6-DB6A-41B2-B9BD-157AF993F258}" type="presOf" srcId="{2630417B-8ACC-4C28-8EC2-B80EB488BF7B}" destId="{59D68C4A-3701-4C7E-BDB0-589E3CB2F374}" srcOrd="0" destOrd="0" presId="urn:microsoft.com/office/officeart/2005/8/layout/cycle3"/>
    <dgm:cxn modelId="{EC6592BB-676C-4BD9-8785-A54D6399CF58}" type="presParOf" srcId="{59D68C4A-3701-4C7E-BDB0-589E3CB2F374}" destId="{55801573-41B5-4C78-AB33-C09DEEA738DA}" srcOrd="0" destOrd="0" presId="urn:microsoft.com/office/officeart/2005/8/layout/cycle3"/>
    <dgm:cxn modelId="{22824888-5026-4820-8934-64FE2521E608}" type="presParOf" srcId="{59D68C4A-3701-4C7E-BDB0-589E3CB2F374}" destId="{7C8FA758-3C5D-41A9-8E7B-9D8BA95BE96F}" srcOrd="1" destOrd="0" presId="urn:microsoft.com/office/officeart/2005/8/layout/cycle3"/>
    <dgm:cxn modelId="{101B9715-8670-4F18-AD98-564A8A4533B6}" type="presParOf" srcId="{59D68C4A-3701-4C7E-BDB0-589E3CB2F374}" destId="{F7821D3E-E6D2-40E5-A9DF-40B25E97A828}" srcOrd="2" destOrd="0" presId="urn:microsoft.com/office/officeart/2005/8/layout/cycle3"/>
    <dgm:cxn modelId="{DFF6869A-7AE5-46B0-A7CD-5305503D4776}" type="presParOf" srcId="{59D68C4A-3701-4C7E-BDB0-589E3CB2F374}" destId="{10F9ABFB-AF2C-44E0-897D-FCE80025D7CF}" srcOrd="3" destOrd="0" presId="urn:microsoft.com/office/officeart/2005/8/layout/cycle3"/>
    <dgm:cxn modelId="{806D66BB-6255-468B-903F-25E52799408F}" type="presParOf" srcId="{59D68C4A-3701-4C7E-BDB0-589E3CB2F374}" destId="{429CECE9-80F2-49CD-A99E-384E04D9D832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E92EFA-1EBA-48A0-8293-D681D11E754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0453704-AB19-4FC7-9E7F-04BB2FABA2A3}">
      <dgm:prSet/>
      <dgm:spPr/>
      <dgm:t>
        <a:bodyPr/>
        <a:lstStyle/>
        <a:p>
          <a:r>
            <a:rPr lang="pt-PT" b="1"/>
            <a:t>Clubes</a:t>
          </a:r>
          <a:r>
            <a:rPr lang="pt-PT"/>
            <a:t> </a:t>
          </a:r>
        </a:p>
      </dgm:t>
    </dgm:pt>
    <dgm:pt modelId="{65D3DB93-5970-4774-9C7C-7F54E36DBF2E}" type="parTrans" cxnId="{B4909FD6-6E62-488D-8D82-BF3662375A4E}">
      <dgm:prSet/>
      <dgm:spPr/>
      <dgm:t>
        <a:bodyPr/>
        <a:lstStyle/>
        <a:p>
          <a:endParaRPr lang="en-US"/>
        </a:p>
      </dgm:t>
    </dgm:pt>
    <dgm:pt modelId="{54910304-7013-48B5-9373-26C86B019FA8}" type="sibTrans" cxnId="{B4909FD6-6E62-488D-8D82-BF3662375A4E}">
      <dgm:prSet/>
      <dgm:spPr/>
      <dgm:t>
        <a:bodyPr/>
        <a:lstStyle/>
        <a:p>
          <a:endParaRPr lang="en-US"/>
        </a:p>
      </dgm:t>
    </dgm:pt>
    <dgm:pt modelId="{273F34C7-BAC4-4CC4-8B62-F1CE273C7002}">
      <dgm:prSet/>
      <dgm:spPr/>
      <dgm:t>
        <a:bodyPr/>
        <a:lstStyle/>
        <a:p>
          <a:r>
            <a:rPr lang="pt-PT" b="1"/>
            <a:t>Federações Desportivas  </a:t>
          </a:r>
          <a:endParaRPr lang="en-US"/>
        </a:p>
      </dgm:t>
    </dgm:pt>
    <dgm:pt modelId="{FEAE2C7E-1759-48A1-97E5-E26D804524FF}" type="parTrans" cxnId="{F9216DCC-C838-4787-B628-495791024374}">
      <dgm:prSet/>
      <dgm:spPr/>
      <dgm:t>
        <a:bodyPr/>
        <a:lstStyle/>
        <a:p>
          <a:endParaRPr lang="en-US"/>
        </a:p>
      </dgm:t>
    </dgm:pt>
    <dgm:pt modelId="{CC96C1E1-F19D-4FEA-8627-5FBE0F2404F5}" type="sibTrans" cxnId="{F9216DCC-C838-4787-B628-495791024374}">
      <dgm:prSet/>
      <dgm:spPr/>
      <dgm:t>
        <a:bodyPr/>
        <a:lstStyle/>
        <a:p>
          <a:endParaRPr lang="en-US"/>
        </a:p>
      </dgm:t>
    </dgm:pt>
    <dgm:pt modelId="{0E4F1824-C90D-4DD5-9F76-F73DC05DCA7C}" type="pres">
      <dgm:prSet presAssocID="{33E92EFA-1EBA-48A0-8293-D681D11E754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6FBF000-7A73-4D13-8B08-D690D3785056}" type="pres">
      <dgm:prSet presAssocID="{20453704-AB19-4FC7-9E7F-04BB2FABA2A3}" presName="hierRoot1" presStyleCnt="0"/>
      <dgm:spPr/>
    </dgm:pt>
    <dgm:pt modelId="{275DB908-5178-439F-90A2-A813ADD88F83}" type="pres">
      <dgm:prSet presAssocID="{20453704-AB19-4FC7-9E7F-04BB2FABA2A3}" presName="composite" presStyleCnt="0"/>
      <dgm:spPr/>
    </dgm:pt>
    <dgm:pt modelId="{C6D96E55-D12A-4F2C-9686-161484A7F1D0}" type="pres">
      <dgm:prSet presAssocID="{20453704-AB19-4FC7-9E7F-04BB2FABA2A3}" presName="background" presStyleLbl="node0" presStyleIdx="0" presStyleCnt="2"/>
      <dgm:spPr/>
    </dgm:pt>
    <dgm:pt modelId="{E5E464CC-2F0A-4EC4-913A-45CB1D9584F0}" type="pres">
      <dgm:prSet presAssocID="{20453704-AB19-4FC7-9E7F-04BB2FABA2A3}" presName="text" presStyleLbl="fgAcc0" presStyleIdx="0" presStyleCnt="2">
        <dgm:presLayoutVars>
          <dgm:chPref val="3"/>
        </dgm:presLayoutVars>
      </dgm:prSet>
      <dgm:spPr/>
    </dgm:pt>
    <dgm:pt modelId="{92D5B07C-02AC-4793-AD96-195E9E3B2693}" type="pres">
      <dgm:prSet presAssocID="{20453704-AB19-4FC7-9E7F-04BB2FABA2A3}" presName="hierChild2" presStyleCnt="0"/>
      <dgm:spPr/>
    </dgm:pt>
    <dgm:pt modelId="{2FAEE91B-FC09-4060-8372-044BC128DBF1}" type="pres">
      <dgm:prSet presAssocID="{273F34C7-BAC4-4CC4-8B62-F1CE273C7002}" presName="hierRoot1" presStyleCnt="0"/>
      <dgm:spPr/>
    </dgm:pt>
    <dgm:pt modelId="{16A2B247-E09A-4D00-942A-871314E4E287}" type="pres">
      <dgm:prSet presAssocID="{273F34C7-BAC4-4CC4-8B62-F1CE273C7002}" presName="composite" presStyleCnt="0"/>
      <dgm:spPr/>
    </dgm:pt>
    <dgm:pt modelId="{CBA6CD30-AE93-4D18-971F-C7B5422BC134}" type="pres">
      <dgm:prSet presAssocID="{273F34C7-BAC4-4CC4-8B62-F1CE273C7002}" presName="background" presStyleLbl="node0" presStyleIdx="1" presStyleCnt="2"/>
      <dgm:spPr/>
    </dgm:pt>
    <dgm:pt modelId="{65618577-8742-4EFE-8595-2051120D7512}" type="pres">
      <dgm:prSet presAssocID="{273F34C7-BAC4-4CC4-8B62-F1CE273C7002}" presName="text" presStyleLbl="fgAcc0" presStyleIdx="1" presStyleCnt="2">
        <dgm:presLayoutVars>
          <dgm:chPref val="3"/>
        </dgm:presLayoutVars>
      </dgm:prSet>
      <dgm:spPr/>
    </dgm:pt>
    <dgm:pt modelId="{BB9E71EC-A97A-4E7F-8B33-0D7637A5605B}" type="pres">
      <dgm:prSet presAssocID="{273F34C7-BAC4-4CC4-8B62-F1CE273C7002}" presName="hierChild2" presStyleCnt="0"/>
      <dgm:spPr/>
    </dgm:pt>
  </dgm:ptLst>
  <dgm:cxnLst>
    <dgm:cxn modelId="{9E18AF3B-7E9C-4BAC-8C44-D091AAEAFED9}" type="presOf" srcId="{20453704-AB19-4FC7-9E7F-04BB2FABA2A3}" destId="{E5E464CC-2F0A-4EC4-913A-45CB1D9584F0}" srcOrd="0" destOrd="0" presId="urn:microsoft.com/office/officeart/2005/8/layout/hierarchy1"/>
    <dgm:cxn modelId="{138C9D6E-DFFB-43FA-A469-DC9774FFB1D5}" type="presOf" srcId="{273F34C7-BAC4-4CC4-8B62-F1CE273C7002}" destId="{65618577-8742-4EFE-8595-2051120D7512}" srcOrd="0" destOrd="0" presId="urn:microsoft.com/office/officeart/2005/8/layout/hierarchy1"/>
    <dgm:cxn modelId="{6DCB66BC-0906-4B84-BD08-915FB5001212}" type="presOf" srcId="{33E92EFA-1EBA-48A0-8293-D681D11E7548}" destId="{0E4F1824-C90D-4DD5-9F76-F73DC05DCA7C}" srcOrd="0" destOrd="0" presId="urn:microsoft.com/office/officeart/2005/8/layout/hierarchy1"/>
    <dgm:cxn modelId="{F9216DCC-C838-4787-B628-495791024374}" srcId="{33E92EFA-1EBA-48A0-8293-D681D11E7548}" destId="{273F34C7-BAC4-4CC4-8B62-F1CE273C7002}" srcOrd="1" destOrd="0" parTransId="{FEAE2C7E-1759-48A1-97E5-E26D804524FF}" sibTransId="{CC96C1E1-F19D-4FEA-8627-5FBE0F2404F5}"/>
    <dgm:cxn modelId="{B4909FD6-6E62-488D-8D82-BF3662375A4E}" srcId="{33E92EFA-1EBA-48A0-8293-D681D11E7548}" destId="{20453704-AB19-4FC7-9E7F-04BB2FABA2A3}" srcOrd="0" destOrd="0" parTransId="{65D3DB93-5970-4774-9C7C-7F54E36DBF2E}" sibTransId="{54910304-7013-48B5-9373-26C86B019FA8}"/>
    <dgm:cxn modelId="{1C0CA200-1164-48AD-8ED1-EA57289E5AFA}" type="presParOf" srcId="{0E4F1824-C90D-4DD5-9F76-F73DC05DCA7C}" destId="{C6FBF000-7A73-4D13-8B08-D690D3785056}" srcOrd="0" destOrd="0" presId="urn:microsoft.com/office/officeart/2005/8/layout/hierarchy1"/>
    <dgm:cxn modelId="{78613B69-C8B4-47ED-8ABB-912792F20608}" type="presParOf" srcId="{C6FBF000-7A73-4D13-8B08-D690D3785056}" destId="{275DB908-5178-439F-90A2-A813ADD88F83}" srcOrd="0" destOrd="0" presId="urn:microsoft.com/office/officeart/2005/8/layout/hierarchy1"/>
    <dgm:cxn modelId="{D454DAA1-F41D-4ACA-91C2-6A01A3F115F8}" type="presParOf" srcId="{275DB908-5178-439F-90A2-A813ADD88F83}" destId="{C6D96E55-D12A-4F2C-9686-161484A7F1D0}" srcOrd="0" destOrd="0" presId="urn:microsoft.com/office/officeart/2005/8/layout/hierarchy1"/>
    <dgm:cxn modelId="{F6ECC477-F1CD-4771-AB7F-893FC1468465}" type="presParOf" srcId="{275DB908-5178-439F-90A2-A813ADD88F83}" destId="{E5E464CC-2F0A-4EC4-913A-45CB1D9584F0}" srcOrd="1" destOrd="0" presId="urn:microsoft.com/office/officeart/2005/8/layout/hierarchy1"/>
    <dgm:cxn modelId="{93D8BD23-7D81-40D5-958D-EE9336F7CAD4}" type="presParOf" srcId="{C6FBF000-7A73-4D13-8B08-D690D3785056}" destId="{92D5B07C-02AC-4793-AD96-195E9E3B2693}" srcOrd="1" destOrd="0" presId="urn:microsoft.com/office/officeart/2005/8/layout/hierarchy1"/>
    <dgm:cxn modelId="{C32577A8-57FE-46FA-9878-F55F91BFF10E}" type="presParOf" srcId="{0E4F1824-C90D-4DD5-9F76-F73DC05DCA7C}" destId="{2FAEE91B-FC09-4060-8372-044BC128DBF1}" srcOrd="1" destOrd="0" presId="urn:microsoft.com/office/officeart/2005/8/layout/hierarchy1"/>
    <dgm:cxn modelId="{88E1D7EE-483D-402F-B36D-B741B2337765}" type="presParOf" srcId="{2FAEE91B-FC09-4060-8372-044BC128DBF1}" destId="{16A2B247-E09A-4D00-942A-871314E4E287}" srcOrd="0" destOrd="0" presId="urn:microsoft.com/office/officeart/2005/8/layout/hierarchy1"/>
    <dgm:cxn modelId="{03208CE6-A801-4998-ACD6-C9AEC7F53F9E}" type="presParOf" srcId="{16A2B247-E09A-4D00-942A-871314E4E287}" destId="{CBA6CD30-AE93-4D18-971F-C7B5422BC134}" srcOrd="0" destOrd="0" presId="urn:microsoft.com/office/officeart/2005/8/layout/hierarchy1"/>
    <dgm:cxn modelId="{7ED46F01-D3C7-4889-B8F4-4A3D850F3D98}" type="presParOf" srcId="{16A2B247-E09A-4D00-942A-871314E4E287}" destId="{65618577-8742-4EFE-8595-2051120D7512}" srcOrd="1" destOrd="0" presId="urn:microsoft.com/office/officeart/2005/8/layout/hierarchy1"/>
    <dgm:cxn modelId="{4C4E4B8F-CA6D-4CE1-AB6D-787302B76173}" type="presParOf" srcId="{2FAEE91B-FC09-4060-8372-044BC128DBF1}" destId="{BB9E71EC-A97A-4E7F-8B33-0D7637A5605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FA758-3C5D-41A9-8E7B-9D8BA95BE96F}">
      <dsp:nvSpPr>
        <dsp:cNvPr id="0" name=""/>
        <dsp:cNvSpPr/>
      </dsp:nvSpPr>
      <dsp:spPr>
        <a:xfrm>
          <a:off x="-493349" y="-88667"/>
          <a:ext cx="5705484" cy="5705484"/>
        </a:xfrm>
        <a:prstGeom prst="circularArrow">
          <a:avLst>
            <a:gd name="adj1" fmla="val 5310"/>
            <a:gd name="adj2" fmla="val 343918"/>
            <a:gd name="adj3" fmla="val 12695751"/>
            <a:gd name="adj4" fmla="val 18075192"/>
            <a:gd name="adj5" fmla="val 6195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01573-41B5-4C78-AB33-C09DEEA738DA}">
      <dsp:nvSpPr>
        <dsp:cNvPr id="0" name=""/>
        <dsp:cNvSpPr/>
      </dsp:nvSpPr>
      <dsp:spPr>
        <a:xfrm>
          <a:off x="471878" y="143819"/>
          <a:ext cx="3775028" cy="188751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b="1" kern="1200"/>
            <a:t>Diversidade e características específicas dos alunos</a:t>
          </a:r>
          <a:endParaRPr lang="en-US" sz="2800" kern="1200"/>
        </a:p>
      </dsp:txBody>
      <dsp:txXfrm>
        <a:off x="564019" y="235960"/>
        <a:ext cx="3590746" cy="1703232"/>
      </dsp:txXfrm>
    </dsp:sp>
    <dsp:sp modelId="{F7821D3E-E6D2-40E5-A9DF-40B25E97A828}">
      <dsp:nvSpPr>
        <dsp:cNvPr id="0" name=""/>
        <dsp:cNvSpPr/>
      </dsp:nvSpPr>
      <dsp:spPr>
        <a:xfrm>
          <a:off x="471878" y="3499400"/>
          <a:ext cx="3775028" cy="18875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b="1" kern="1200"/>
            <a:t>Diversidade de metodologias – modelos de ensino / aprendizagem</a:t>
          </a:r>
          <a:endParaRPr lang="en-US" sz="2800" kern="1200"/>
        </a:p>
      </dsp:txBody>
      <dsp:txXfrm>
        <a:off x="564019" y="3591541"/>
        <a:ext cx="3590746" cy="17032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96E55-D12A-4F2C-9686-161484A7F1D0}">
      <dsp:nvSpPr>
        <dsp:cNvPr id="0" name=""/>
        <dsp:cNvSpPr/>
      </dsp:nvSpPr>
      <dsp:spPr>
        <a:xfrm>
          <a:off x="962" y="678367"/>
          <a:ext cx="3379189" cy="21457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E464CC-2F0A-4EC4-913A-45CB1D9584F0}">
      <dsp:nvSpPr>
        <dsp:cNvPr id="0" name=""/>
        <dsp:cNvSpPr/>
      </dsp:nvSpPr>
      <dsp:spPr>
        <a:xfrm>
          <a:off x="376428" y="1035060"/>
          <a:ext cx="3379189" cy="21457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4000" b="1" kern="1200"/>
            <a:t>Clubes</a:t>
          </a:r>
          <a:r>
            <a:rPr lang="pt-PT" sz="4000" kern="1200"/>
            <a:t> </a:t>
          </a:r>
        </a:p>
      </dsp:txBody>
      <dsp:txXfrm>
        <a:off x="439276" y="1097908"/>
        <a:ext cx="3253493" cy="2020089"/>
      </dsp:txXfrm>
    </dsp:sp>
    <dsp:sp modelId="{CBA6CD30-AE93-4D18-971F-C7B5422BC134}">
      <dsp:nvSpPr>
        <dsp:cNvPr id="0" name=""/>
        <dsp:cNvSpPr/>
      </dsp:nvSpPr>
      <dsp:spPr>
        <a:xfrm>
          <a:off x="4131082" y="678367"/>
          <a:ext cx="3379189" cy="21457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18577-8742-4EFE-8595-2051120D7512}">
      <dsp:nvSpPr>
        <dsp:cNvPr id="0" name=""/>
        <dsp:cNvSpPr/>
      </dsp:nvSpPr>
      <dsp:spPr>
        <a:xfrm>
          <a:off x="4506548" y="1035060"/>
          <a:ext cx="3379189" cy="21457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4000" b="1" kern="1200"/>
            <a:t>Federações Desportivas  </a:t>
          </a:r>
          <a:endParaRPr lang="en-US" sz="4000" kern="1200"/>
        </a:p>
      </dsp:txBody>
      <dsp:txXfrm>
        <a:off x="4569396" y="1097908"/>
        <a:ext cx="3253493" cy="2020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8FD-2F3C-46B2-892D-C3E64DD252D6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CD84-ACD9-4849-A3E7-D76B6B909C6E}" type="slidenum">
              <a:rPr lang="pt-PT" smtClean="0"/>
              <a:t>‹nº›</a:t>
            </a:fld>
            <a:endParaRPr lang="pt-PT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8FD-2F3C-46B2-892D-C3E64DD252D6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CD84-ACD9-4849-A3E7-D76B6B909C6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8FD-2F3C-46B2-892D-C3E64DD252D6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CD84-ACD9-4849-A3E7-D76B6B909C6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462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99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8FD-2F3C-46B2-892D-C3E64DD252D6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CD84-ACD9-4849-A3E7-D76B6B909C6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8FD-2F3C-46B2-892D-C3E64DD252D6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CD84-ACD9-4849-A3E7-D76B6B909C6E}" type="slidenum">
              <a:rPr lang="pt-PT" smtClean="0"/>
              <a:t>‹nº›</a:t>
            </a:fld>
            <a:endParaRPr lang="pt-PT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8FD-2F3C-46B2-892D-C3E64DD252D6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CD84-ACD9-4849-A3E7-D76B6B909C6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8FD-2F3C-46B2-892D-C3E64DD252D6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CD84-ACD9-4849-A3E7-D76B6B909C6E}" type="slidenum">
              <a:rPr lang="pt-PT" smtClean="0"/>
              <a:t>‹nº›</a:t>
            </a:fld>
            <a:endParaRPr lang="pt-PT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8FD-2F3C-46B2-892D-C3E64DD252D6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CD84-ACD9-4849-A3E7-D76B6B909C6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8FD-2F3C-46B2-892D-C3E64DD252D6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CD84-ACD9-4849-A3E7-D76B6B909C6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8FD-2F3C-46B2-892D-C3E64DD252D6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CD84-ACD9-4849-A3E7-D76B6B909C6E}" type="slidenum">
              <a:rPr lang="pt-PT" smtClean="0"/>
              <a:t>‹nº›</a:t>
            </a:fld>
            <a:endParaRPr lang="pt-PT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8FD-2F3C-46B2-892D-C3E64DD252D6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CD84-ACD9-4849-A3E7-D76B6B909C6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9B5C8FD-2F3C-46B2-892D-C3E64DD252D6}" type="datetimeFigureOut">
              <a:rPr lang="pt-PT" smtClean="0"/>
              <a:t>11/07/2023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329CD84-ACD9-4849-A3E7-D76B6B909C6E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3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emf"/><Relationship Id="rId7" Type="http://schemas.openxmlformats.org/officeDocument/2006/relationships/image" Target="../media/image34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9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graphic design, screenshot, graphics&#10;&#10;Description automatically generated">
            <a:extLst>
              <a:ext uri="{FF2B5EF4-FFF2-40B4-BE49-F238E27FC236}">
                <a16:creationId xmlns:a16="http://schemas.microsoft.com/office/drawing/2014/main" id="{7E6A3CF7-EBE8-BE4B-ACC4-809B724ED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282"/>
            <a:ext cx="9143985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54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picture containing text, screenshot, logo, design&#10;&#10;Description automatically generated">
            <a:extLst>
              <a:ext uri="{FF2B5EF4-FFF2-40B4-BE49-F238E27FC236}">
                <a16:creationId xmlns:a16="http://schemas.microsoft.com/office/drawing/2014/main" id="{9119EA5F-A3D3-6A4C-83B1-5F703E52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282"/>
            <a:ext cx="9143985" cy="6856718"/>
          </a:xfrm>
          <a:prstGeom prst="rect">
            <a:avLst/>
          </a:prstGeom>
        </p:spPr>
      </p:pic>
      <p:sp>
        <p:nvSpPr>
          <p:cNvPr id="4" name="CaixaDeTexto 20">
            <a:extLst>
              <a:ext uri="{FF2B5EF4-FFF2-40B4-BE49-F238E27FC236}">
                <a16:creationId xmlns:a16="http://schemas.microsoft.com/office/drawing/2014/main" id="{E12B8E40-9E19-0986-AA11-DD31DC88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06" y="898473"/>
            <a:ext cx="7349112" cy="1224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“O </a:t>
            </a:r>
            <a:r>
              <a:rPr lang="en-US" sz="40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Atletismo</a:t>
            </a:r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como</a:t>
            </a:r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veículo</a:t>
            </a:r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0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Inclusão</a:t>
            </a:r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Desportiva</a:t>
            </a:r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E548AA8-0F35-1A55-E01C-13B3C4F02EE9}"/>
              </a:ext>
            </a:extLst>
          </p:cNvPr>
          <p:cNvSpPr txBox="1"/>
          <p:nvPr/>
        </p:nvSpPr>
        <p:spPr>
          <a:xfrm>
            <a:off x="4248558" y="2122608"/>
            <a:ext cx="4569494" cy="18651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 eaLnBrk="1" hangingPunct="1">
              <a:lnSpc>
                <a:spcPct val="60000"/>
              </a:lnSpc>
              <a:buFont typeface="Arial" panose="020B0604020202020204" pitchFamily="34" charset="0"/>
              <a:buChar char="•"/>
              <a:defRPr/>
            </a:pPr>
            <a:r>
              <a:rPr lang="pt-PT" sz="3200" b="1" dirty="0">
                <a:solidFill>
                  <a:schemeClr val="accent1">
                    <a:lumMod val="50000"/>
                  </a:schemeClr>
                </a:solidFill>
              </a:rPr>
              <a:t>adaptar objetivos</a:t>
            </a:r>
          </a:p>
          <a:p>
            <a:pPr algn="ctr" eaLnBrk="1" hangingPunct="1">
              <a:lnSpc>
                <a:spcPct val="60000"/>
              </a:lnSpc>
              <a:buFontTx/>
              <a:buNone/>
              <a:defRPr/>
            </a:pPr>
            <a:endParaRPr lang="pt-P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ctr" eaLnBrk="1" hangingPunct="1">
              <a:lnSpc>
                <a:spcPct val="60000"/>
              </a:lnSpc>
              <a:buFont typeface="Arial" panose="020B0604020202020204" pitchFamily="34" charset="0"/>
              <a:buChar char="•"/>
              <a:defRPr/>
            </a:pPr>
            <a:r>
              <a:rPr lang="pt-PT" sz="3200" b="1" dirty="0">
                <a:solidFill>
                  <a:schemeClr val="accent1">
                    <a:lumMod val="50000"/>
                  </a:schemeClr>
                </a:solidFill>
              </a:rPr>
              <a:t>adaptar conteúdos </a:t>
            </a:r>
          </a:p>
          <a:p>
            <a:pPr algn="ctr" eaLnBrk="1" hangingPunct="1">
              <a:lnSpc>
                <a:spcPct val="60000"/>
              </a:lnSpc>
              <a:defRPr/>
            </a:pPr>
            <a:endParaRPr lang="pt-PT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ctr" eaLnBrk="1" hangingPunct="1">
              <a:lnSpc>
                <a:spcPct val="60000"/>
              </a:lnSpc>
              <a:buFont typeface="Arial" panose="020B0604020202020204" pitchFamily="34" charset="0"/>
              <a:buChar char="•"/>
              <a:defRPr/>
            </a:pPr>
            <a:r>
              <a:rPr lang="pt-PT" sz="3200" b="1" dirty="0">
                <a:solidFill>
                  <a:schemeClr val="accent1">
                    <a:lumMod val="50000"/>
                  </a:schemeClr>
                </a:solidFill>
              </a:rPr>
              <a:t>modelos de ensino alternativos 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35452" y="2645252"/>
            <a:ext cx="5616624" cy="4028525"/>
            <a:chOff x="460611" y="958996"/>
            <a:chExt cx="5712609" cy="439770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B4E067C-121F-4333-A2E2-68A3331289C5}"/>
                </a:ext>
              </a:extLst>
            </p:cNvPr>
            <p:cNvSpPr/>
            <p:nvPr/>
          </p:nvSpPr>
          <p:spPr>
            <a:xfrm>
              <a:off x="2626485" y="958996"/>
              <a:ext cx="1405206" cy="1465901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rgbClr val="0070C0"/>
                  </a:solidFill>
                </a:rPr>
                <a:t>Clara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E3F1C6C-CEAD-4872-9C49-330B5316B49B}"/>
                </a:ext>
              </a:extLst>
            </p:cNvPr>
            <p:cNvSpPr/>
            <p:nvPr/>
          </p:nvSpPr>
          <p:spPr>
            <a:xfrm>
              <a:off x="4644008" y="2532878"/>
              <a:ext cx="1529212" cy="146590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b="1" dirty="0">
                  <a:solidFill>
                    <a:srgbClr val="0070C0"/>
                  </a:solidFill>
                </a:rPr>
                <a:t>Simples</a:t>
              </a:r>
              <a:r>
                <a:rPr lang="pt-PT" sz="1600" b="1" dirty="0">
                  <a:solidFill>
                    <a:srgbClr val="0070C0"/>
                  </a:solidFill>
                </a:rPr>
                <a:t> 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945007A-4E49-456F-BA54-74E8BDE26375}"/>
                </a:ext>
              </a:extLst>
            </p:cNvPr>
            <p:cNvSpPr/>
            <p:nvPr/>
          </p:nvSpPr>
          <p:spPr>
            <a:xfrm>
              <a:off x="460611" y="2532876"/>
              <a:ext cx="1566436" cy="146590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rgbClr val="0070C0"/>
                  </a:solidFill>
                </a:rPr>
                <a:t>Direta 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B657EE6-DE04-4DC0-B020-1143BE99EDAB}"/>
                </a:ext>
              </a:extLst>
            </p:cNvPr>
            <p:cNvSpPr/>
            <p:nvPr/>
          </p:nvSpPr>
          <p:spPr>
            <a:xfrm>
              <a:off x="2483768" y="3890797"/>
              <a:ext cx="2016224" cy="146590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rgbClr val="0070C0"/>
                  </a:solidFill>
                </a:rPr>
                <a:t>Concisa</a:t>
              </a:r>
              <a:r>
                <a:rPr lang="pt-PT" b="1" dirty="0">
                  <a:solidFill>
                    <a:srgbClr val="0070C0"/>
                  </a:solidFill>
                </a:rPr>
                <a:t>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D4AD87D-69C5-476A-9FF7-05249C604B7C}"/>
                </a:ext>
              </a:extLst>
            </p:cNvPr>
            <p:cNvSpPr/>
            <p:nvPr/>
          </p:nvSpPr>
          <p:spPr>
            <a:xfrm>
              <a:off x="2027047" y="2424897"/>
              <a:ext cx="2604082" cy="14659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400" b="1" dirty="0"/>
                <a:t>Comunicar</a:t>
              </a:r>
              <a:r>
                <a:rPr lang="pt-PT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117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picture containing text, screenshot, logo, design&#10;&#10;Description automatically generated">
            <a:extLst>
              <a:ext uri="{FF2B5EF4-FFF2-40B4-BE49-F238E27FC236}">
                <a16:creationId xmlns:a16="http://schemas.microsoft.com/office/drawing/2014/main" id="{9119EA5F-A3D3-6A4C-83B1-5F703E52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282"/>
            <a:ext cx="9143985" cy="6856718"/>
          </a:xfrm>
          <a:prstGeom prst="rect">
            <a:avLst/>
          </a:prstGeom>
        </p:spPr>
      </p:pic>
      <p:graphicFrame>
        <p:nvGraphicFramePr>
          <p:cNvPr id="4" name="CaixaDeTexto 8">
            <a:extLst>
              <a:ext uri="{FF2B5EF4-FFF2-40B4-BE49-F238E27FC236}">
                <a16:creationId xmlns:a16="http://schemas.microsoft.com/office/drawing/2014/main" id="{468EFC21-0112-6C1C-F4FC-77E25E1E33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74038"/>
              </p:ext>
            </p:extLst>
          </p:nvPr>
        </p:nvGraphicFramePr>
        <p:xfrm>
          <a:off x="1691680" y="578526"/>
          <a:ext cx="4718786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m 4" descr="Uma imagem com relva, pessoa, exterior, jovem&#10;&#10;Descrição gerada automaticamente">
            <a:extLst>
              <a:ext uri="{FF2B5EF4-FFF2-40B4-BE49-F238E27FC236}">
                <a16:creationId xmlns:a16="http://schemas.microsoft.com/office/drawing/2014/main" id="{930E2C55-5C7E-9C85-D71D-9EDED110AC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418" y="2156205"/>
            <a:ext cx="2477495" cy="2375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 descr="Uma imagem com desporto, relva, pessoa, exterior&#10;&#10;Descrição gerada automaticamente">
            <a:extLst>
              <a:ext uri="{FF2B5EF4-FFF2-40B4-BE49-F238E27FC236}">
                <a16:creationId xmlns:a16="http://schemas.microsoft.com/office/drawing/2014/main" id="{4F664F73-9E01-A60C-274A-4FB74201D5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2996953"/>
            <a:ext cx="2025600" cy="3071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2117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picture containing text, screenshot, logo, design&#10;&#10;Description automatically generated">
            <a:extLst>
              <a:ext uri="{FF2B5EF4-FFF2-40B4-BE49-F238E27FC236}">
                <a16:creationId xmlns:a16="http://schemas.microsoft.com/office/drawing/2014/main" id="{9119EA5F-A3D3-6A4C-83B1-5F703E52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282"/>
            <a:ext cx="9143985" cy="6856718"/>
          </a:xfrm>
          <a:prstGeom prst="rect">
            <a:avLst/>
          </a:prstGeom>
        </p:spPr>
      </p:pic>
      <p:sp>
        <p:nvSpPr>
          <p:cNvPr id="4" name="Marcador de Posição de Conteúdo 2">
            <a:extLst>
              <a:ext uri="{FF2B5EF4-FFF2-40B4-BE49-F238E27FC236}">
                <a16:creationId xmlns:a16="http://schemas.microsoft.com/office/drawing/2014/main" id="{3DB34C79-9A90-0B1A-9BE0-6558AE6F0CE2}"/>
              </a:ext>
            </a:extLst>
          </p:cNvPr>
          <p:cNvSpPr txBox="1">
            <a:spLocks/>
          </p:cNvSpPr>
          <p:nvPr/>
        </p:nvSpPr>
        <p:spPr>
          <a:xfrm>
            <a:off x="179647" y="1480794"/>
            <a:ext cx="8964488" cy="792088"/>
          </a:xfrm>
          <a:solidFill>
            <a:schemeClr val="tx2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tx2">
                <a:lumMod val="20000"/>
                <a:lumOff val="80000"/>
              </a:scheme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altLang="pt-PT" b="1" dirty="0">
                <a:solidFill>
                  <a:srgbClr val="C00000"/>
                </a:solidFill>
              </a:rPr>
              <a:t>Conjugar os pontos </a:t>
            </a:r>
            <a:r>
              <a:rPr lang="pt-PT" altLang="pt-PT" b="1" u="sng" dirty="0">
                <a:solidFill>
                  <a:srgbClr val="00B0F0"/>
                </a:solidFill>
              </a:rPr>
              <a:t>positivos</a:t>
            </a:r>
            <a:r>
              <a:rPr lang="pt-PT" altLang="pt-PT" b="1" dirty="0">
                <a:solidFill>
                  <a:srgbClr val="C00000"/>
                </a:solidFill>
              </a:rPr>
              <a:t> para definir os conteúdos a desenvolver… </a:t>
            </a:r>
          </a:p>
          <a:p>
            <a:pPr marL="0" indent="0" algn="ctr">
              <a:buNone/>
            </a:pPr>
            <a:endParaRPr lang="pt-PT" altLang="pt-PT" b="1" dirty="0">
              <a:solidFill>
                <a:srgbClr val="C000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A99AA05-2F5E-9201-02F8-835E6E6E20E4}"/>
              </a:ext>
            </a:extLst>
          </p:cNvPr>
          <p:cNvSpPr txBox="1"/>
          <p:nvPr/>
        </p:nvSpPr>
        <p:spPr>
          <a:xfrm>
            <a:off x="125760" y="2492896"/>
            <a:ext cx="8712967" cy="40441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ctr" eaLnBrk="1" hangingPunct="1">
              <a:lnSpc>
                <a:spcPct val="60000"/>
              </a:lnSpc>
              <a:buFont typeface="Wingdings" panose="05000000000000000000" pitchFamily="2" charset="2"/>
              <a:buChar char="ü"/>
              <a:defRPr/>
            </a:pPr>
            <a:r>
              <a:rPr lang="pt-PT" sz="2400" b="1" dirty="0">
                <a:solidFill>
                  <a:srgbClr val="F775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explicações breves e simples</a:t>
            </a:r>
          </a:p>
          <a:p>
            <a:pPr marL="285750" indent="-285750" algn="ctr" eaLnBrk="1" hangingPunct="1">
              <a:lnSpc>
                <a:spcPct val="60000"/>
              </a:lnSpc>
              <a:buFont typeface="Wingdings" panose="05000000000000000000" pitchFamily="2" charset="2"/>
              <a:buChar char="ü"/>
              <a:defRPr/>
            </a:pPr>
            <a:endParaRPr lang="pt-PT" sz="20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lnSpc>
                <a:spcPct val="60000"/>
              </a:lnSpc>
              <a:defRPr/>
            </a:pP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Utilização de explicações com palavras chaves focando no essencial </a:t>
            </a:r>
          </a:p>
          <a:p>
            <a:pPr marL="285750" indent="-285750" algn="ctr" eaLnBrk="1" hangingPunct="1">
              <a:lnSpc>
                <a:spcPct val="60000"/>
              </a:lnSpc>
              <a:buFont typeface="Wingdings" panose="05000000000000000000" pitchFamily="2" charset="2"/>
              <a:buChar char="ü"/>
              <a:defRPr/>
            </a:pPr>
            <a:endParaRPr lang="pt-PT" sz="20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ctr">
              <a:lnSpc>
                <a:spcPct val="60000"/>
              </a:lnSpc>
              <a:buFont typeface="Wingdings" panose="05000000000000000000" pitchFamily="2" charset="2"/>
              <a:buChar char="ü"/>
              <a:defRPr/>
            </a:pPr>
            <a:r>
              <a:rPr lang="pt-PT" sz="2400" b="1" dirty="0">
                <a:solidFill>
                  <a:srgbClr val="F775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 uma instrução de cada vez</a:t>
            </a:r>
          </a:p>
          <a:p>
            <a:pPr algn="ctr" eaLnBrk="1" hangingPunct="1">
              <a:lnSpc>
                <a:spcPct val="60000"/>
              </a:lnSpc>
              <a:defRPr/>
            </a:pPr>
            <a:endParaRPr lang="pt-PT" sz="2400" b="1" dirty="0">
              <a:solidFill>
                <a:srgbClr val="F7750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lnSpc>
                <a:spcPct val="60000"/>
              </a:lnSpc>
              <a:defRPr/>
            </a:pP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Pouca informação – tempo para  processar a informação e ou correções</a:t>
            </a:r>
          </a:p>
          <a:p>
            <a:pPr algn="just" eaLnBrk="1" hangingPunct="1">
              <a:lnSpc>
                <a:spcPct val="60000"/>
              </a:lnSpc>
              <a:defRPr/>
            </a:pP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 algn="ctr">
              <a:lnSpc>
                <a:spcPct val="60000"/>
              </a:lnSpc>
              <a:buFont typeface="Wingdings" panose="05000000000000000000" pitchFamily="2" charset="2"/>
              <a:buChar char="ü"/>
              <a:defRPr/>
            </a:pPr>
            <a:r>
              <a:rPr lang="pt-PT" sz="2400" b="1" dirty="0">
                <a:solidFill>
                  <a:srgbClr val="F775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uso de materiais diferentes</a:t>
            </a:r>
          </a:p>
          <a:p>
            <a:pPr marL="285750" indent="-285750" algn="ctr">
              <a:lnSpc>
                <a:spcPct val="60000"/>
              </a:lnSpc>
              <a:buFont typeface="Wingdings" panose="05000000000000000000" pitchFamily="2" charset="2"/>
              <a:buChar char="ü"/>
              <a:defRPr/>
            </a:pPr>
            <a:endParaRPr lang="pt-PT" sz="2400" b="1" dirty="0">
              <a:solidFill>
                <a:srgbClr val="F7750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60000"/>
              </a:lnSpc>
              <a:defRPr/>
            </a:pP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Recorrer a material alternativo, ou de diferentes tamanhos ou formas </a:t>
            </a:r>
          </a:p>
          <a:p>
            <a:pPr algn="just">
              <a:lnSpc>
                <a:spcPct val="60000"/>
              </a:lnSpc>
              <a:defRPr/>
            </a:pPr>
            <a:endParaRPr lang="pt-PT" sz="20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ctr">
              <a:lnSpc>
                <a:spcPct val="60000"/>
              </a:lnSpc>
              <a:buClr>
                <a:srgbClr val="FF9933"/>
              </a:buClr>
              <a:buFont typeface="Wingdings" panose="05000000000000000000" pitchFamily="2" charset="2"/>
              <a:buChar char="ü"/>
              <a:defRPr/>
            </a:pPr>
            <a:r>
              <a:rPr lang="pt-PT" sz="2400" b="1" dirty="0">
                <a:solidFill>
                  <a:srgbClr val="F775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utilizar referências </a:t>
            </a:r>
          </a:p>
          <a:p>
            <a:pPr algn="ctr">
              <a:lnSpc>
                <a:spcPct val="60000"/>
              </a:lnSpc>
              <a:buClr>
                <a:srgbClr val="FF9933"/>
              </a:buClr>
              <a:defRPr/>
            </a:pPr>
            <a:endParaRPr lang="pt-PT" sz="2400" b="1" dirty="0">
              <a:solidFill>
                <a:srgbClr val="F7750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60000"/>
              </a:lnSpc>
              <a:buClr>
                <a:srgbClr val="FF9933"/>
              </a:buClr>
              <a:defRPr/>
            </a:pP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 colega de turma, ou frases/ palavras fáceis de memorizar </a:t>
            </a:r>
          </a:p>
          <a:p>
            <a:pPr algn="ctr">
              <a:lnSpc>
                <a:spcPct val="60000"/>
              </a:lnSpc>
              <a:defRPr/>
            </a:pPr>
            <a:endParaRPr lang="pt-PT" sz="20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60000"/>
              </a:lnSpc>
              <a:defRPr/>
            </a:pPr>
            <a:endParaRPr lang="pt-PT" sz="20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68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m pessoa, grupo, multidão&#10;&#10;Descrição gerada automaticamente">
            <a:extLst>
              <a:ext uri="{FF2B5EF4-FFF2-40B4-BE49-F238E27FC236}">
                <a16:creationId xmlns:a16="http://schemas.microsoft.com/office/drawing/2014/main" id="{6271E2E5-8F68-4A39-951C-4F81DD223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364173" y="1072054"/>
            <a:ext cx="3309827" cy="2356946"/>
          </a:xfrm>
          <a:prstGeom prst="rect">
            <a:avLst/>
          </a:prstGeom>
        </p:spPr>
      </p:pic>
      <p:pic>
        <p:nvPicPr>
          <p:cNvPr id="5" name="Imagem 4" descr="Uma imagem com céu, exterior, edifício, cidade&#10;&#10;Descrição gerada automaticamente">
            <a:extLst>
              <a:ext uri="{FF2B5EF4-FFF2-40B4-BE49-F238E27FC236}">
                <a16:creationId xmlns:a16="http://schemas.microsoft.com/office/drawing/2014/main" id="{A9CF6BAF-0967-4CF7-B9B7-275A851EF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94955" y="3514856"/>
            <a:ext cx="2007434" cy="2776517"/>
          </a:xfrm>
          <a:prstGeom prst="rect">
            <a:avLst/>
          </a:prstGeom>
        </p:spPr>
      </p:pic>
      <p:pic>
        <p:nvPicPr>
          <p:cNvPr id="8" name="Imagem 7" descr="Uma imagem com pessoa, edifício, céu, exterior&#10;&#10;Descrição gerada automaticamente">
            <a:extLst>
              <a:ext uri="{FF2B5EF4-FFF2-40B4-BE49-F238E27FC236}">
                <a16:creationId xmlns:a16="http://schemas.microsoft.com/office/drawing/2014/main" id="{70E1F256-2F41-4B33-B304-96450D0987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1768" y="3514856"/>
            <a:ext cx="2127807" cy="2785951"/>
          </a:xfrm>
          <a:prstGeom prst="rect">
            <a:avLst/>
          </a:prstGeom>
        </p:spPr>
      </p:pic>
      <p:pic>
        <p:nvPicPr>
          <p:cNvPr id="11" name="Imagem 10" descr="Uma imagem com texto, pessoa, exterior, rapaz&#10;&#10;Descrição gerada automaticamente">
            <a:extLst>
              <a:ext uri="{FF2B5EF4-FFF2-40B4-BE49-F238E27FC236}">
                <a16:creationId xmlns:a16="http://schemas.microsoft.com/office/drawing/2014/main" id="{1CC62D0B-9197-464F-A77F-C1B0ECB7AC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4885151" y="1072054"/>
            <a:ext cx="3763895" cy="5287526"/>
          </a:xfrm>
          <a:prstGeom prst="rect">
            <a:avLst/>
          </a:prstGeom>
        </p:spPr>
      </p:pic>
      <p:pic>
        <p:nvPicPr>
          <p:cNvPr id="6" name="Imagem 5" descr="Descrição: CLDE_Porto">
            <a:extLst>
              <a:ext uri="{FF2B5EF4-FFF2-40B4-BE49-F238E27FC236}">
                <a16:creationId xmlns:a16="http://schemas.microsoft.com/office/drawing/2014/main" id="{546DF4A7-28F8-3B25-BBF0-543D0796F16C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9724" y="2250528"/>
            <a:ext cx="721108" cy="728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362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picture containing text, screenshot, logo, design&#10;&#10;Description automatically generated">
            <a:extLst>
              <a:ext uri="{FF2B5EF4-FFF2-40B4-BE49-F238E27FC236}">
                <a16:creationId xmlns:a16="http://schemas.microsoft.com/office/drawing/2014/main" id="{9119EA5F-A3D3-6A4C-83B1-5F703E52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282"/>
            <a:ext cx="9143985" cy="6856718"/>
          </a:xfrm>
          <a:prstGeom prst="rect">
            <a:avLst/>
          </a:prstGeom>
        </p:spPr>
      </p:pic>
      <p:pic>
        <p:nvPicPr>
          <p:cNvPr id="4" name="Imagem 3" descr="Descrição: CLDE_Porto">
            <a:extLst>
              <a:ext uri="{FF2B5EF4-FFF2-40B4-BE49-F238E27FC236}">
                <a16:creationId xmlns:a16="http://schemas.microsoft.com/office/drawing/2014/main" id="{7646851B-20E3-849B-D523-69DA96F242D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52832" y="5977858"/>
            <a:ext cx="701385" cy="634820"/>
          </a:xfrm>
          <a:prstGeom prst="rect">
            <a:avLst/>
          </a:prstGeom>
          <a:noFill/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BFC85D7-E629-4C20-8523-4F6698BD8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361029"/>
              </p:ext>
            </p:extLst>
          </p:nvPr>
        </p:nvGraphicFramePr>
        <p:xfrm>
          <a:off x="270215" y="1772816"/>
          <a:ext cx="7974193" cy="45171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48149">
                  <a:extLst>
                    <a:ext uri="{9D8B030D-6E8A-4147-A177-3AD203B41FA5}">
                      <a16:colId xmlns:a16="http://schemas.microsoft.com/office/drawing/2014/main" val="2608515727"/>
                    </a:ext>
                  </a:extLst>
                </a:gridCol>
                <a:gridCol w="989540">
                  <a:extLst>
                    <a:ext uri="{9D8B030D-6E8A-4147-A177-3AD203B41FA5}">
                      <a16:colId xmlns:a16="http://schemas.microsoft.com/office/drawing/2014/main" val="370617379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67049872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91508559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67151784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896210343"/>
                    </a:ext>
                  </a:extLst>
                </a:gridCol>
              </a:tblGrid>
              <a:tr h="695902">
                <a:tc>
                  <a:txBody>
                    <a:bodyPr/>
                    <a:lstStyle/>
                    <a:p>
                      <a:r>
                        <a:rPr lang="pt-PT" sz="1400" dirty="0"/>
                        <a:t>Provas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1º Tentativa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2º Tentativa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3º Tentativa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Melhor Resultado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Pontuação 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61828076"/>
                  </a:ext>
                </a:extLst>
              </a:tr>
              <a:tr h="600195">
                <a:tc>
                  <a:txBody>
                    <a:bodyPr/>
                    <a:lstStyle/>
                    <a:p>
                      <a:pPr marL="90805" marR="76200" indent="-226695" algn="just">
                        <a:spcAft>
                          <a:spcPts val="0"/>
                        </a:spcAft>
                      </a:pPr>
                      <a:r>
                        <a:rPr lang="pt-PT" sz="1000" dirty="0">
                          <a:effectLst/>
                        </a:rPr>
                        <a:t>Lançamento de BM a 2 mãos, a partir da posição de força</a:t>
                      </a:r>
                      <a:endParaRPr lang="pt-PT" sz="1100" dirty="0">
                        <a:effectLst/>
                      </a:endParaRPr>
                    </a:p>
                    <a:p>
                      <a:pPr marL="453390" indent="-22669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900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</a:endParaRPr>
                    </a:p>
                    <a:p>
                      <a:pPr marL="453390" indent="-22669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900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620797520"/>
                  </a:ext>
                </a:extLst>
              </a:tr>
              <a:tr h="699752">
                <a:tc>
                  <a:txBody>
                    <a:bodyPr/>
                    <a:lstStyle/>
                    <a:p>
                      <a:pPr marR="179070" indent="-226695">
                        <a:spcAft>
                          <a:spcPts val="0"/>
                        </a:spcAft>
                      </a:pPr>
                      <a:br>
                        <a:rPr lang="pt-PT" sz="1100" dirty="0">
                          <a:effectLst/>
                        </a:rPr>
                      </a:br>
                      <a:r>
                        <a:rPr lang="pt-PT" sz="1000" dirty="0">
                          <a:effectLst/>
                        </a:rPr>
                        <a:t>Penta salto com corrida curta (cones separados a diferentes níveis)</a:t>
                      </a:r>
                      <a:endParaRPr lang="pt-PT" sz="1100" dirty="0">
                        <a:effectLst/>
                      </a:endParaRPr>
                    </a:p>
                    <a:p>
                      <a:pPr indent="-22669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900" dirty="0">
                          <a:effectLst/>
                        </a:rPr>
                        <a:t> 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624102272"/>
                  </a:ext>
                </a:extLst>
              </a:tr>
              <a:tr h="772733">
                <a:tc>
                  <a:txBody>
                    <a:bodyPr/>
                    <a:lstStyle/>
                    <a:p>
                      <a:pPr marR="357505" indent="-226695" algn="just">
                        <a:spcAft>
                          <a:spcPts val="0"/>
                        </a:spcAft>
                      </a:pPr>
                      <a:br>
                        <a:rPr lang="pt-PT" sz="1100" dirty="0">
                          <a:effectLst/>
                        </a:rPr>
                      </a:br>
                      <a:r>
                        <a:rPr lang="pt-PT" sz="1000" dirty="0">
                          <a:effectLst/>
                        </a:rPr>
                        <a:t>Velocidade “vai e vem” 30 m (ida em frequência)</a:t>
                      </a:r>
                      <a:endParaRPr lang="pt-PT" sz="1100" dirty="0">
                        <a:effectLst/>
                      </a:endParaRPr>
                    </a:p>
                    <a:p>
                      <a:pPr marL="68580" indent="-226695"/>
                      <a:r>
                        <a:rPr lang="pt-PT" sz="1000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</a:endParaRPr>
                    </a:p>
                    <a:p>
                      <a:pPr indent="-226695"/>
                      <a:r>
                        <a:rPr lang="pt-PT" sz="1000" b="1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</a:endParaRPr>
                    </a:p>
                    <a:p>
                      <a:pPr marL="453390" indent="-22669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900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53888504"/>
                  </a:ext>
                </a:extLst>
              </a:tr>
              <a:tr h="720206">
                <a:tc>
                  <a:txBody>
                    <a:bodyPr/>
                    <a:lstStyle/>
                    <a:p>
                      <a:pPr marR="231140" indent="-226695">
                        <a:spcAft>
                          <a:spcPts val="0"/>
                        </a:spcAft>
                      </a:pPr>
                      <a:br>
                        <a:rPr lang="pt-PT" sz="1100" dirty="0">
                          <a:effectLst/>
                        </a:rPr>
                      </a:br>
                      <a:r>
                        <a:rPr lang="pt-PT" sz="1000" dirty="0">
                          <a:effectLst/>
                        </a:rPr>
                        <a:t>Velocidade com obstáculos baixos “vai e vem” 40 m</a:t>
                      </a:r>
                      <a:endParaRPr lang="pt-PT" sz="1100" dirty="0">
                        <a:effectLst/>
                      </a:endParaRPr>
                    </a:p>
                    <a:p>
                      <a:pPr indent="-22669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endParaRPr lang="pt-PT" sz="900" dirty="0">
                        <a:effectLst/>
                      </a:endParaRPr>
                    </a:p>
                    <a:p>
                      <a:pPr marL="453390" indent="-22669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PT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530896474"/>
                  </a:ext>
                </a:extLst>
              </a:tr>
              <a:tr h="762422">
                <a:tc>
                  <a:txBody>
                    <a:bodyPr/>
                    <a:lstStyle/>
                    <a:p>
                      <a:pPr marR="94615" indent="-226695" algn="just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br>
                        <a:rPr lang="pt-PT" sz="1100" dirty="0">
                          <a:effectLst/>
                        </a:rPr>
                      </a:br>
                      <a:r>
                        <a:rPr lang="pt-PT" sz="1000" dirty="0">
                          <a:effectLst/>
                        </a:rPr>
                        <a:t>Estafeta “surpresa”</a:t>
                      </a:r>
                      <a:endParaRPr lang="pt-PT" sz="1100" dirty="0">
                        <a:effectLst/>
                      </a:endParaRPr>
                    </a:p>
                    <a:p>
                      <a:pPr marL="96520" marR="95885" indent="-226695" algn="just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r>
                        <a:rPr lang="pt-PT" sz="1000" dirty="0">
                          <a:effectLst/>
                        </a:rPr>
                        <a:t>((com velocidade, obstáculos, saltos…)</a:t>
                      </a:r>
                    </a:p>
                    <a:p>
                      <a:pPr marL="96520" marR="95885" indent="-226695" algn="just">
                        <a:lnSpc>
                          <a:spcPts val="1145"/>
                        </a:lnSpc>
                        <a:spcAft>
                          <a:spcPts val="0"/>
                        </a:spcAft>
                      </a:pPr>
                      <a:endParaRPr lang="pt-PT" sz="1000" dirty="0">
                        <a:effectLst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818277598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11AE43C6-FD68-48B8-9047-CEB291692066}"/>
              </a:ext>
            </a:extLst>
          </p:cNvPr>
          <p:cNvSpPr txBox="1"/>
          <p:nvPr/>
        </p:nvSpPr>
        <p:spPr>
          <a:xfrm>
            <a:off x="1589517" y="404664"/>
            <a:ext cx="5548241" cy="1223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PT" sz="10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Ficha  - </a:t>
            </a:r>
            <a:r>
              <a:rPr lang="pt-PT" sz="1600" b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INFANTIL A</a:t>
            </a:r>
            <a:r>
              <a:rPr lang="pt-PT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pt-PT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Escola: ________________________________________________</a:t>
            </a:r>
            <a:endParaRPr lang="pt-PT" sz="11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Nome________________________________ Género _______</a:t>
            </a:r>
            <a:endParaRPr lang="pt-PT" sz="11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17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EC53571-BCCB-4AC2-ABF4-875E8CEE6A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12" y="548680"/>
            <a:ext cx="1835669" cy="184286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146C915-9806-41C9-B306-B370A78261F0}"/>
              </a:ext>
            </a:extLst>
          </p:cNvPr>
          <p:cNvSpPr txBox="1"/>
          <p:nvPr/>
        </p:nvSpPr>
        <p:spPr>
          <a:xfrm>
            <a:off x="2172482" y="579421"/>
            <a:ext cx="1942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bolas medicinais</a:t>
            </a:r>
            <a:endParaRPr lang="pt-PT" b="1" dirty="0">
              <a:solidFill>
                <a:srgbClr val="0070C0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03C162E-EAA6-4A9D-BA20-DC529D8571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129" y="417289"/>
            <a:ext cx="2037007" cy="204499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699479F-0BA2-4495-AE54-1C6F92BCD43F}"/>
              </a:ext>
            </a:extLst>
          </p:cNvPr>
          <p:cNvSpPr txBox="1"/>
          <p:nvPr/>
        </p:nvSpPr>
        <p:spPr>
          <a:xfrm>
            <a:off x="6050071" y="1330911"/>
            <a:ext cx="2051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8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Pesos</a:t>
            </a:r>
            <a:r>
              <a:rPr lang="pt-PT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pt-PT" sz="18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com bola de plástico ou borracha</a:t>
            </a:r>
            <a:endParaRPr lang="pt-PT" b="1" dirty="0">
              <a:solidFill>
                <a:srgbClr val="0070C0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040BA94F-A841-48FB-BEF9-A0557BBE73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39" y="2520562"/>
            <a:ext cx="1708299" cy="171499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336880F-411D-41FB-8096-9373171EC29D}"/>
              </a:ext>
            </a:extLst>
          </p:cNvPr>
          <p:cNvSpPr txBox="1"/>
          <p:nvPr/>
        </p:nvSpPr>
        <p:spPr>
          <a:xfrm>
            <a:off x="2172483" y="2543145"/>
            <a:ext cx="1829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8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 avião de papel</a:t>
            </a:r>
            <a:endParaRPr lang="pt-PT" b="1" dirty="0">
              <a:solidFill>
                <a:srgbClr val="0070C0"/>
              </a:solidFill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3E5D436-BB62-4CD5-BA4C-86BC66EB06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928" y="2254241"/>
            <a:ext cx="1758806" cy="1765703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D9463002-78C3-44C3-9110-5E346F7DFD74}"/>
              </a:ext>
            </a:extLst>
          </p:cNvPr>
          <p:cNvSpPr txBox="1"/>
          <p:nvPr/>
        </p:nvSpPr>
        <p:spPr>
          <a:xfrm>
            <a:off x="4278090" y="2806104"/>
            <a:ext cx="26268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8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rolhas de cortiça com cauda </a:t>
            </a:r>
          </a:p>
          <a:p>
            <a:pPr algn="l"/>
            <a:r>
              <a:rPr lang="pt-PT" sz="18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(a rolha cadente)</a:t>
            </a:r>
            <a:endParaRPr lang="pt-PT" b="1" dirty="0">
              <a:solidFill>
                <a:srgbClr val="0070C0"/>
              </a:solidFill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EE18BACA-A0C7-4FC6-96CC-53CFE5E944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15" y="4506869"/>
            <a:ext cx="2038611" cy="2046606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51FB1424-B9EF-40A6-9036-0959A317D030}"/>
              </a:ext>
            </a:extLst>
          </p:cNvPr>
          <p:cNvSpPr txBox="1"/>
          <p:nvPr/>
        </p:nvSpPr>
        <p:spPr>
          <a:xfrm>
            <a:off x="2468803" y="5038333"/>
            <a:ext cx="1829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8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caixas de cartão</a:t>
            </a:r>
          </a:p>
        </p:txBody>
      </p:sp>
      <p:pic>
        <p:nvPicPr>
          <p:cNvPr id="28" name="Imagem 27" descr="Uma imagem com chão, edifício, jovem, sentado&#10;&#10;Descrição gerada automaticamente">
            <a:extLst>
              <a:ext uri="{FF2B5EF4-FFF2-40B4-BE49-F238E27FC236}">
                <a16:creationId xmlns:a16="http://schemas.microsoft.com/office/drawing/2014/main" id="{298D78D8-3CDE-448D-B7BE-248B420D6E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89" y="3854219"/>
            <a:ext cx="1283100" cy="1710800"/>
          </a:xfrm>
          <a:prstGeom prst="rect">
            <a:avLst/>
          </a:prstGeom>
        </p:spPr>
      </p:pic>
      <p:pic>
        <p:nvPicPr>
          <p:cNvPr id="30" name="Imagem 29" descr="Uma imagem com edifício, chão, sentado, pequeno&#10;&#10;Descrição gerada automaticamente">
            <a:extLst>
              <a:ext uri="{FF2B5EF4-FFF2-40B4-BE49-F238E27FC236}">
                <a16:creationId xmlns:a16="http://schemas.microsoft.com/office/drawing/2014/main" id="{80B41D61-9C2B-49D2-BD87-D8304B5F32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450" y="4781336"/>
            <a:ext cx="1084284" cy="1445712"/>
          </a:xfrm>
          <a:prstGeom prst="rect">
            <a:avLst/>
          </a:prstGeom>
        </p:spPr>
      </p:pic>
      <p:pic>
        <p:nvPicPr>
          <p:cNvPr id="32" name="Imagem 31" descr="Uma imagem com edifício, tesouras, interior, chão&#10;&#10;Descrição gerada automaticamente">
            <a:extLst>
              <a:ext uri="{FF2B5EF4-FFF2-40B4-BE49-F238E27FC236}">
                <a16:creationId xmlns:a16="http://schemas.microsoft.com/office/drawing/2014/main" id="{D57A8F92-6DF7-4DA4-BAE4-7183409812A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308" y="4151797"/>
            <a:ext cx="1457936" cy="1943914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D2AC8C90-2A67-4DB9-9471-7AE823F55059}"/>
              </a:ext>
            </a:extLst>
          </p:cNvPr>
          <p:cNvSpPr txBox="1"/>
          <p:nvPr/>
        </p:nvSpPr>
        <p:spPr>
          <a:xfrm>
            <a:off x="4076446" y="5565019"/>
            <a:ext cx="1829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8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Tapetes para steps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4DC2A9BC-5988-4F61-BB70-3E8A9996E646}"/>
              </a:ext>
            </a:extLst>
          </p:cNvPr>
          <p:cNvSpPr txBox="1"/>
          <p:nvPr/>
        </p:nvSpPr>
        <p:spPr>
          <a:xfrm>
            <a:off x="6097045" y="6198281"/>
            <a:ext cx="1829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8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Tiras com medição </a:t>
            </a:r>
          </a:p>
        </p:txBody>
      </p:sp>
    </p:spTree>
    <p:extLst>
      <p:ext uri="{BB962C8B-B14F-4D97-AF65-F5344CB8AC3E}">
        <p14:creationId xmlns:p14="http://schemas.microsoft.com/office/powerpoint/2010/main" val="2377825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picture containing text, screenshot, logo, design&#10;&#10;Description automatically generated">
            <a:extLst>
              <a:ext uri="{FF2B5EF4-FFF2-40B4-BE49-F238E27FC236}">
                <a16:creationId xmlns:a16="http://schemas.microsoft.com/office/drawing/2014/main" id="{9119EA5F-A3D3-6A4C-83B1-5F703E52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282"/>
            <a:ext cx="9143985" cy="685671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85E02B9-CD27-49E6-AA39-909BD4218DE9}"/>
              </a:ext>
            </a:extLst>
          </p:cNvPr>
          <p:cNvSpPr txBox="1">
            <a:spLocks/>
          </p:cNvSpPr>
          <p:nvPr/>
        </p:nvSpPr>
        <p:spPr>
          <a:xfrm>
            <a:off x="2051720" y="980728"/>
            <a:ext cx="424847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 </a:t>
            </a:r>
            <a:r>
              <a:rPr lang="en-US" sz="4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Realidade</a:t>
            </a:r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400" dirty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graphicFrame>
        <p:nvGraphicFramePr>
          <p:cNvPr id="5" name="CaixaDeTexto 5">
            <a:extLst>
              <a:ext uri="{FF2B5EF4-FFF2-40B4-BE49-F238E27FC236}">
                <a16:creationId xmlns:a16="http://schemas.microsoft.com/office/drawing/2014/main" id="{5D26E0E6-FF28-413F-9DB4-B50905B726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5414948"/>
              </p:ext>
            </p:extLst>
          </p:nvPr>
        </p:nvGraphicFramePr>
        <p:xfrm>
          <a:off x="323528" y="1286958"/>
          <a:ext cx="7886700" cy="3859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ferna\Desktop\ANDDI\downloa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733370"/>
            <a:ext cx="2736304" cy="90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4761656"/>
            <a:ext cx="1182088" cy="118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FPA • Categoria • Federação Portuguesa de Atletism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733370"/>
            <a:ext cx="2376264" cy="13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521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m árvore, céu, exterior, terra&#10;&#10;Descrição gerada automaticamente">
            <a:extLst>
              <a:ext uri="{FF2B5EF4-FFF2-40B4-BE49-F238E27FC236}">
                <a16:creationId xmlns:a16="http://schemas.microsoft.com/office/drawing/2014/main" id="{DBFCC806-BFCA-42E4-92D0-636B17985D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538310" y="1376594"/>
            <a:ext cx="4741639" cy="2216783"/>
          </a:xfrm>
          <a:prstGeom prst="rect">
            <a:avLst/>
          </a:prstGeom>
        </p:spPr>
      </p:pic>
      <p:pic>
        <p:nvPicPr>
          <p:cNvPr id="15" name="Imagem 14" descr="Uma imagem com céu, exterior, terra, pessoa&#10;&#10;Descrição gerada automaticamente">
            <a:extLst>
              <a:ext uri="{FF2B5EF4-FFF2-40B4-BE49-F238E27FC236}">
                <a16:creationId xmlns:a16="http://schemas.microsoft.com/office/drawing/2014/main" id="{E467493E-4ABD-4582-9542-2DE54CF4A8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538310" y="3628220"/>
            <a:ext cx="2332442" cy="2715417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pic>
        <p:nvPicPr>
          <p:cNvPr id="5" name="Imagem 4" descr="Uma imagem com árvore, exterior, céu, terra&#10;&#10;Descrição gerada automaticamente">
            <a:extLst>
              <a:ext uri="{FF2B5EF4-FFF2-40B4-BE49-F238E27FC236}">
                <a16:creationId xmlns:a16="http://schemas.microsoft.com/office/drawing/2014/main" id="{9B046311-9D89-4693-9ECA-B5D790F336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512989"/>
            <a:ext cx="322326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pic>
        <p:nvPicPr>
          <p:cNvPr id="3" name="Imagem 2" descr="Uma imagem com pessoa, céu, homem, exterior&#10;&#10;Descrição gerada automaticamente">
            <a:extLst>
              <a:ext uri="{FF2B5EF4-FFF2-40B4-BE49-F238E27FC236}">
                <a16:creationId xmlns:a16="http://schemas.microsoft.com/office/drawing/2014/main" id="{A7C0A6BE-4733-99E1-0212-3AF1D113A5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222" y="3861048"/>
            <a:ext cx="1396457" cy="2482589"/>
          </a:xfrm>
          <a:prstGeom prst="rect">
            <a:avLst/>
          </a:prstGeom>
        </p:spPr>
      </p:pic>
      <p:pic>
        <p:nvPicPr>
          <p:cNvPr id="2050" name="Picture 2" descr="C:\Users\ferna\Desktop\ANDDI\downloa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82" y="581637"/>
            <a:ext cx="2736304" cy="90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222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pessoa, desporto, pessoas&#10;&#10;Descrição gerada automaticamente">
            <a:extLst>
              <a:ext uri="{FF2B5EF4-FFF2-40B4-BE49-F238E27FC236}">
                <a16:creationId xmlns:a16="http://schemas.microsoft.com/office/drawing/2014/main" id="{BF153BB5-DF78-5271-F584-29DFAA6AC0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294" y="704811"/>
            <a:ext cx="2709770" cy="241013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18960E8-17F2-C6F1-00E7-5195C2D39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396049"/>
            <a:ext cx="2883212" cy="2730198"/>
          </a:xfrm>
          <a:prstGeom prst="rect">
            <a:avLst/>
          </a:prstGeom>
        </p:spPr>
      </p:pic>
      <p:pic>
        <p:nvPicPr>
          <p:cNvPr id="3074" name="Picture 2" descr="C:\Users\ferna\Desktop\ANDDI\download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6287"/>
            <a:ext cx="2267744" cy="75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de ser uma imagem de uma ou mais pessoas e pessoas a praticar desport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457927"/>
            <a:ext cx="376754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enhuma descrição de foto disponível.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04811"/>
            <a:ext cx="3521567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909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ndista português foi o primeiro atleta com deficiência intelectual a participar nos Jogos Olímpicos">
            <a:extLst>
              <a:ext uri="{FF2B5EF4-FFF2-40B4-BE49-F238E27FC236}">
                <a16:creationId xmlns:a16="http://schemas.microsoft.com/office/drawing/2014/main" id="{5E8BBA7D-5AA1-4BA3-BA78-BF41687EF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806" y="519899"/>
            <a:ext cx="3168352" cy="267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9CDCAF-0986-4295-B563-92C93266DD82}"/>
              </a:ext>
            </a:extLst>
          </p:cNvPr>
          <p:cNvSpPr/>
          <p:nvPr/>
        </p:nvSpPr>
        <p:spPr>
          <a:xfrm>
            <a:off x="305007" y="3789040"/>
            <a:ext cx="8652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2400" b="0" i="0" dirty="0">
                <a:solidFill>
                  <a:srgbClr val="002060"/>
                </a:solidFill>
                <a:effectLst/>
                <a:latin typeface="open sans condensed"/>
              </a:rPr>
              <a:t>Fundista português foi o primeiro atleta com deficiência intelectual a participar nos Jogos Olímpicos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9AFD1B-5FA7-4861-BB93-D0D6E666FAD2}"/>
              </a:ext>
            </a:extLst>
          </p:cNvPr>
          <p:cNvSpPr/>
          <p:nvPr/>
        </p:nvSpPr>
        <p:spPr>
          <a:xfrm>
            <a:off x="2425135" y="4941168"/>
            <a:ext cx="4027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 dirty="0">
                <a:solidFill>
                  <a:srgbClr val="002060"/>
                </a:solidFill>
                <a:effectLst/>
                <a:latin typeface="open sans"/>
              </a:rPr>
              <a:t>50 km </a:t>
            </a:r>
            <a:r>
              <a:rPr lang="en-US" sz="2400" b="0" i="0" dirty="0" err="1">
                <a:solidFill>
                  <a:srgbClr val="002060"/>
                </a:solidFill>
                <a:effectLst/>
                <a:latin typeface="open sans"/>
              </a:rPr>
              <a:t>marcha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open sans"/>
              </a:rPr>
              <a:t> no 40.º </a:t>
            </a:r>
            <a:r>
              <a:rPr lang="en-US" sz="2400" b="0" i="0" dirty="0" err="1">
                <a:solidFill>
                  <a:srgbClr val="002060"/>
                </a:solidFill>
                <a:effectLst/>
                <a:latin typeface="open sans"/>
              </a:rPr>
              <a:t>lugar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open sans"/>
              </a:rPr>
              <a:t>,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Tudo o que é normal para os outros é um obstáculo para Pedro Isidro |  Londres 2012 | PÚBLICO">
            <a:extLst>
              <a:ext uri="{FF2B5EF4-FFF2-40B4-BE49-F238E27FC236}">
                <a16:creationId xmlns:a16="http://schemas.microsoft.com/office/drawing/2014/main" id="{AD0E0685-828D-428F-9A31-03635C074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933" y="590351"/>
            <a:ext cx="2771175" cy="262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5353" y="4983216"/>
            <a:ext cx="1584084" cy="158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748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 descr="A picture containing text, businesscard, logo, screenshot&#10;&#10;Description automatically generated">
            <a:extLst>
              <a:ext uri="{FF2B5EF4-FFF2-40B4-BE49-F238E27FC236}">
                <a16:creationId xmlns:a16="http://schemas.microsoft.com/office/drawing/2014/main" id="{AA67925F-1C67-294D-9029-4759CFD1F4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282"/>
            <a:ext cx="9143985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81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picture containing text, screenshot, logo, design&#10;&#10;Description automatically generated">
            <a:extLst>
              <a:ext uri="{FF2B5EF4-FFF2-40B4-BE49-F238E27FC236}">
                <a16:creationId xmlns:a16="http://schemas.microsoft.com/office/drawing/2014/main" id="{9119EA5F-A3D3-6A4C-83B1-5F703E52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282"/>
            <a:ext cx="9143985" cy="6856718"/>
          </a:xfrm>
          <a:prstGeom prst="rect">
            <a:avLst/>
          </a:prstGeom>
        </p:spPr>
      </p:pic>
      <p:graphicFrame>
        <p:nvGraphicFramePr>
          <p:cNvPr id="9" name="Objec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486574"/>
              </p:ext>
            </p:extLst>
          </p:nvPr>
        </p:nvGraphicFramePr>
        <p:xfrm>
          <a:off x="-152400" y="887413"/>
          <a:ext cx="6008688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o da Shell do Packager" showAsIcon="1" r:id="rId3" imgW="2294280" imgH="510480" progId="Package">
                  <p:embed/>
                </p:oleObj>
              </mc:Choice>
              <mc:Fallback>
                <p:oleObj name="Objeto da Shell do Packager" showAsIcon="1" r:id="rId3" imgW="2294280" imgH="510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2400" y="887413"/>
                        <a:ext cx="6008688" cy="133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113555"/>
              </p:ext>
            </p:extLst>
          </p:nvPr>
        </p:nvGraphicFramePr>
        <p:xfrm>
          <a:off x="-136525" y="3121025"/>
          <a:ext cx="6516688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o da Shell do Packager" showAsIcon="1" r:id="rId5" imgW="2642040" imgH="510480" progId="Package">
                  <p:embed/>
                </p:oleObj>
              </mc:Choice>
              <mc:Fallback>
                <p:oleObj name="Objeto da Shell do Packager" showAsIcon="1" r:id="rId5" imgW="2642040" imgH="510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36525" y="3121025"/>
                        <a:ext cx="6516688" cy="126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ângulo 11"/>
          <p:cNvSpPr/>
          <p:nvPr/>
        </p:nvSpPr>
        <p:spPr>
          <a:xfrm>
            <a:off x="323528" y="552852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https://drive.google.com/file/d/1zt56c_gAjIjNnWTAriNsA2Yl4MyPSt-e/view?usp=share_link</a:t>
            </a:r>
          </a:p>
        </p:txBody>
      </p:sp>
    </p:spTree>
    <p:extLst>
      <p:ext uri="{BB962C8B-B14F-4D97-AF65-F5344CB8AC3E}">
        <p14:creationId xmlns:p14="http://schemas.microsoft.com/office/powerpoint/2010/main" val="2100880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C6956CA-9506-D65F-53B1-274826EBD7F2}"/>
              </a:ext>
            </a:extLst>
          </p:cNvPr>
          <p:cNvSpPr txBox="1"/>
          <p:nvPr/>
        </p:nvSpPr>
        <p:spPr>
          <a:xfrm>
            <a:off x="1399784" y="275928"/>
            <a:ext cx="5986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C00000"/>
                </a:solidFill>
              </a:rPr>
              <a:t>“Desporto Escolar: Incluir e Adaptar”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C00E09A-6D32-D697-152A-79C1FEDA1586}"/>
              </a:ext>
            </a:extLst>
          </p:cNvPr>
          <p:cNvSpPr txBox="1"/>
          <p:nvPr/>
        </p:nvSpPr>
        <p:spPr>
          <a:xfrm>
            <a:off x="1957556" y="1384542"/>
            <a:ext cx="4152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accent1">
                    <a:lumMod val="75000"/>
                  </a:schemeClr>
                </a:solidFill>
              </a:rPr>
              <a:t>Atletismo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B540375-7A40-5B37-D6D2-C5E3A8428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366" y="1969317"/>
            <a:ext cx="2029292" cy="179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AE14023-583F-CB33-0ADA-67CD56172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171" y="1407973"/>
            <a:ext cx="1548655" cy="311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C4E7B-0CCA-0ED3-88CC-624E2BEDF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70" y="2356886"/>
            <a:ext cx="1944682" cy="17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7F2CF6A-97B6-33DA-1C05-1581C1CB6DE9}"/>
              </a:ext>
            </a:extLst>
          </p:cNvPr>
          <p:cNvSpPr txBox="1"/>
          <p:nvPr/>
        </p:nvSpPr>
        <p:spPr>
          <a:xfrm>
            <a:off x="3500713" y="3761956"/>
            <a:ext cx="207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002060"/>
                </a:solidFill>
              </a:rPr>
              <a:t>Lança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582FA5B-EF0A-FC33-C0D5-B3AE1932FE71}"/>
              </a:ext>
            </a:extLst>
          </p:cNvPr>
          <p:cNvSpPr txBox="1"/>
          <p:nvPr/>
        </p:nvSpPr>
        <p:spPr>
          <a:xfrm>
            <a:off x="6345216" y="4694983"/>
            <a:ext cx="208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002060"/>
                </a:solidFill>
              </a:rPr>
              <a:t>Salta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7709-5F9F-D4E8-DA46-24AE99AF4221}"/>
              </a:ext>
            </a:extLst>
          </p:cNvPr>
          <p:cNvSpPr txBox="1"/>
          <p:nvPr/>
        </p:nvSpPr>
        <p:spPr>
          <a:xfrm>
            <a:off x="691464" y="4012876"/>
            <a:ext cx="1605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002060"/>
                </a:solidFill>
              </a:rPr>
              <a:t>Corre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CC1C4B0-C6FE-3289-4C33-C6C63ADBDB62}"/>
              </a:ext>
            </a:extLst>
          </p:cNvPr>
          <p:cNvSpPr txBox="1"/>
          <p:nvPr/>
        </p:nvSpPr>
        <p:spPr>
          <a:xfrm>
            <a:off x="2916277" y="5385458"/>
            <a:ext cx="3814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>
                <a:solidFill>
                  <a:srgbClr val="002060"/>
                </a:solidFill>
              </a:rPr>
              <a:t>ALCANÇA ….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A1CF397-7B42-8C85-8177-8E1C837DAA29}"/>
              </a:ext>
            </a:extLst>
          </p:cNvPr>
          <p:cNvSpPr txBox="1"/>
          <p:nvPr/>
        </p:nvSpPr>
        <p:spPr>
          <a:xfrm>
            <a:off x="6993498" y="6381328"/>
            <a:ext cx="215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Fernanda Borges </a:t>
            </a:r>
          </a:p>
        </p:txBody>
      </p:sp>
    </p:spTree>
    <p:extLst>
      <p:ext uri="{BB962C8B-B14F-4D97-AF65-F5344CB8AC3E}">
        <p14:creationId xmlns:p14="http://schemas.microsoft.com/office/powerpoint/2010/main" val="2679655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picture containing text, screenshot, logo, design&#10;&#10;Description automatically generated">
            <a:extLst>
              <a:ext uri="{FF2B5EF4-FFF2-40B4-BE49-F238E27FC236}">
                <a16:creationId xmlns:a16="http://schemas.microsoft.com/office/drawing/2014/main" id="{9119EA5F-A3D3-6A4C-83B1-5F703E52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282"/>
            <a:ext cx="9143985" cy="685671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1792215-6373-4FC3-AB6A-13EC5F484E7A}"/>
              </a:ext>
            </a:extLst>
          </p:cNvPr>
          <p:cNvSpPr txBox="1"/>
          <p:nvPr/>
        </p:nvSpPr>
        <p:spPr>
          <a:xfrm>
            <a:off x="355290" y="1066331"/>
            <a:ext cx="79477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b="1" i="0" dirty="0">
                <a:effectLst/>
                <a:latin typeface="Verdana" panose="020B0604030504040204" pitchFamily="34" charset="0"/>
              </a:rPr>
              <a:t>A Federação Portuguesa de Desporto para Pessoas com Deficiência (FPDD) </a:t>
            </a:r>
          </a:p>
          <a:p>
            <a:endParaRPr lang="pt-PT" sz="2400" b="1" i="0" dirty="0">
              <a:effectLst/>
              <a:latin typeface="Verdana" panose="020B0604030504040204" pitchFamily="34" charset="0"/>
            </a:endParaRPr>
          </a:p>
          <a:p>
            <a:r>
              <a:rPr lang="pt-PT" sz="2400" b="1" i="0" dirty="0">
                <a:effectLst/>
                <a:latin typeface="Verdana" panose="020B0604030504040204" pitchFamily="34" charset="0"/>
              </a:rPr>
              <a:t>é uma </a:t>
            </a:r>
            <a:r>
              <a:rPr lang="pt-PT" sz="2800" b="1" i="0" dirty="0">
                <a:effectLst/>
                <a:latin typeface="Verdana" panose="020B0604030504040204" pitchFamily="34" charset="0"/>
              </a:rPr>
              <a:t>Federação</a:t>
            </a:r>
            <a:r>
              <a:rPr lang="pt-PT" sz="2400" b="1" i="0" dirty="0">
                <a:effectLst/>
                <a:latin typeface="Verdana" panose="020B0604030504040204" pitchFamily="34" charset="0"/>
              </a:rPr>
              <a:t> multidesportiva</a:t>
            </a:r>
            <a:endParaRPr lang="pt-PT" sz="24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8500DB-2ED9-4772-858B-48CB0CF34D59}"/>
              </a:ext>
            </a:extLst>
          </p:cNvPr>
          <p:cNvSpPr txBox="1"/>
          <p:nvPr/>
        </p:nvSpPr>
        <p:spPr>
          <a:xfrm>
            <a:off x="328809" y="2710369"/>
            <a:ext cx="794776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b="0" i="0" dirty="0">
                <a:effectLst/>
                <a:latin typeface="Verdana" panose="020B0604030504040204" pitchFamily="34" charset="0"/>
              </a:rPr>
              <a:t>São seus associados efetivos as quatro Associações Nacionais de Desporto por Deficiência, abreviadamente designadas por </a:t>
            </a:r>
            <a:r>
              <a:rPr lang="pt-PT" b="0" i="0" dirty="0" err="1">
                <a:effectLst/>
                <a:latin typeface="Verdana" panose="020B0604030504040204" pitchFamily="34" charset="0"/>
              </a:rPr>
              <a:t>ANDD’s</a:t>
            </a:r>
            <a:r>
              <a:rPr lang="pt-PT" b="0" i="0" dirty="0">
                <a:effectLst/>
                <a:latin typeface="Verdana" panose="020B0604030504040204" pitchFamily="34" charset="0"/>
              </a:rPr>
              <a:t>:</a:t>
            </a:r>
          </a:p>
          <a:p>
            <a:pPr algn="just"/>
            <a:endParaRPr lang="pt-PT" b="0" i="0" dirty="0">
              <a:effectLst/>
              <a:latin typeface="Verdan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PT" b="0" i="0" dirty="0">
                <a:effectLst/>
                <a:latin typeface="Verdana" panose="020B0604030504040204" pitchFamily="34" charset="0"/>
              </a:rPr>
              <a:t>ANDDVIS</a:t>
            </a:r>
            <a:r>
              <a:rPr lang="pt-PT" dirty="0">
                <a:latin typeface="Verdana" panose="020B0604030504040204" pitchFamily="34" charset="0"/>
              </a:rPr>
              <a:t> - </a:t>
            </a:r>
            <a:r>
              <a:rPr lang="pt-PT" b="0" i="0" dirty="0">
                <a:effectLst/>
                <a:latin typeface="Verdana" panose="020B0604030504040204" pitchFamily="34" charset="0"/>
              </a:rPr>
              <a:t>Associação Nacional de Desporto para Deficientes Visuais;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PT" b="0" i="0" dirty="0">
                <a:effectLst/>
                <a:latin typeface="Verdana" panose="020B0604030504040204" pitchFamily="34" charset="0"/>
              </a:rPr>
              <a:t>ANDDI-Portugal, Associação Nacional de Desporto para o Desenvolvimento Intelectual;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PT" b="0" i="0" dirty="0">
                <a:effectLst/>
                <a:latin typeface="Verdana" panose="020B0604030504040204" pitchFamily="34" charset="0"/>
              </a:rPr>
              <a:t>LPDS</a:t>
            </a:r>
            <a:r>
              <a:rPr lang="pt-PT" dirty="0">
                <a:latin typeface="Verdana" panose="020B0604030504040204" pitchFamily="34" charset="0"/>
              </a:rPr>
              <a:t> - </a:t>
            </a:r>
            <a:r>
              <a:rPr lang="pt-PT" b="0" i="0" dirty="0">
                <a:effectLst/>
                <a:latin typeface="Verdana" panose="020B0604030504040204" pitchFamily="34" charset="0"/>
              </a:rPr>
              <a:t>Liga Portuguesa de Desporto para Surdos;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PT" b="0" i="0" dirty="0">
                <a:effectLst/>
                <a:latin typeface="Verdana" panose="020B0604030504040204" pitchFamily="34" charset="0"/>
              </a:rPr>
              <a:t>PC-AND</a:t>
            </a:r>
            <a:r>
              <a:rPr lang="pt-PT" dirty="0">
                <a:latin typeface="Verdana" panose="020B0604030504040204" pitchFamily="34" charset="0"/>
              </a:rPr>
              <a:t> - </a:t>
            </a:r>
            <a:r>
              <a:rPr lang="pt-PT" b="0" i="0" dirty="0">
                <a:effectLst/>
                <a:latin typeface="Verdana" panose="020B0604030504040204" pitchFamily="34" charset="0"/>
              </a:rPr>
              <a:t>Paralisia Cerebral – Associação Nacional de Desporto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P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 Associação de Atletas Portadores de Deficiência</a:t>
            </a:r>
            <a:endParaRPr lang="pt-PT" b="0" i="0" dirty="0">
              <a:effectLst/>
              <a:latin typeface="Verdana" panose="020B0604030504040204" pitchFamily="34" charset="0"/>
            </a:endParaRPr>
          </a:p>
          <a:p>
            <a:pPr algn="just"/>
            <a:endParaRPr lang="pt-PT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" name="Seta: Em Ângulo 8">
            <a:extLst>
              <a:ext uri="{FF2B5EF4-FFF2-40B4-BE49-F238E27FC236}">
                <a16:creationId xmlns:a16="http://schemas.microsoft.com/office/drawing/2014/main" id="{4BEB8FA6-FB41-48C4-8FE8-30BF8826D19F}"/>
              </a:ext>
            </a:extLst>
          </p:cNvPr>
          <p:cNvSpPr/>
          <p:nvPr/>
        </p:nvSpPr>
        <p:spPr>
          <a:xfrm rot="10800000" flipH="1">
            <a:off x="3273991" y="5714032"/>
            <a:ext cx="723378" cy="9541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67E1F1-EB1E-4BB4-82A5-A3BEDE5B1F36}"/>
              </a:ext>
            </a:extLst>
          </p:cNvPr>
          <p:cNvSpPr txBox="1"/>
          <p:nvPr/>
        </p:nvSpPr>
        <p:spPr>
          <a:xfrm>
            <a:off x="4211960" y="5714033"/>
            <a:ext cx="4652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rgbClr val="00B0F0"/>
                </a:solidFill>
              </a:rPr>
              <a:t>Clubes – Associações / Instituições  </a:t>
            </a:r>
          </a:p>
        </p:txBody>
      </p:sp>
    </p:spTree>
    <p:extLst>
      <p:ext uri="{BB962C8B-B14F-4D97-AF65-F5344CB8AC3E}">
        <p14:creationId xmlns:p14="http://schemas.microsoft.com/office/powerpoint/2010/main" val="3273025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picture containing text, screenshot, logo, design&#10;&#10;Description automatically generated">
            <a:extLst>
              <a:ext uri="{FF2B5EF4-FFF2-40B4-BE49-F238E27FC236}">
                <a16:creationId xmlns:a16="http://schemas.microsoft.com/office/drawing/2014/main" id="{9119EA5F-A3D3-6A4C-83B1-5F703E52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282"/>
            <a:ext cx="9143985" cy="6856718"/>
          </a:xfrm>
          <a:prstGeom prst="rect">
            <a:avLst/>
          </a:prstGeom>
        </p:spPr>
      </p:pic>
      <p:sp>
        <p:nvSpPr>
          <p:cNvPr id="2" name="Rectângulo 1"/>
          <p:cNvSpPr/>
          <p:nvPr/>
        </p:nvSpPr>
        <p:spPr>
          <a:xfrm>
            <a:off x="539552" y="1268760"/>
            <a:ext cx="2433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u="sng" dirty="0">
                <a:solidFill>
                  <a:schemeClr val="accent1">
                    <a:lumMod val="75000"/>
                  </a:schemeClr>
                </a:solidFill>
              </a:rPr>
              <a:t>Deficiência Auditiva </a:t>
            </a:r>
          </a:p>
        </p:txBody>
      </p:sp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D37D61F5-F571-4D9E-87EC-35B638EDC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28" y="1484784"/>
            <a:ext cx="8295313" cy="5328592"/>
          </a:xfrm>
          <a:solidFill>
            <a:schemeClr val="bg1"/>
          </a:solidFill>
        </p:spPr>
        <p:txBody>
          <a:bodyPr anchor="ctr">
            <a:normAutofit lnSpcReduction="10000"/>
          </a:bodyPr>
          <a:lstStyle/>
          <a:p>
            <a:r>
              <a:rPr lang="pt-PT" sz="1800" b="1" u="sng" dirty="0">
                <a:solidFill>
                  <a:schemeClr val="accent1">
                    <a:lumMod val="75000"/>
                  </a:schemeClr>
                </a:solidFill>
              </a:rPr>
              <a:t>Deficiência Auditiva </a:t>
            </a:r>
          </a:p>
          <a:p>
            <a:pPr marL="0" indent="0">
              <a:buNone/>
            </a:pPr>
            <a:r>
              <a:rPr lang="pt-PT" sz="1800" dirty="0"/>
              <a:t>(Atletismo, Canoagem, Futebol 7, Futsal, Ginástica, Judo, Luta, Natação, Ténis de Mesa)  </a:t>
            </a:r>
          </a:p>
          <a:p>
            <a:r>
              <a:rPr lang="pt-PT" sz="1800" b="1" u="sng" dirty="0">
                <a:solidFill>
                  <a:schemeClr val="accent1">
                    <a:lumMod val="75000"/>
                  </a:schemeClr>
                </a:solidFill>
              </a:rPr>
              <a:t>Deficiência Intelectual </a:t>
            </a:r>
          </a:p>
          <a:p>
            <a:pPr marL="0" indent="0">
              <a:buNone/>
            </a:pPr>
            <a:r>
              <a:rPr lang="pt-PT" sz="1800" dirty="0"/>
              <a:t>(Atletismo, Futebol 7 – 11, Futsal, Ginástica, Judo, Natação, Orientação, </a:t>
            </a:r>
            <a:r>
              <a:rPr lang="pt-PT" sz="1800" dirty="0" err="1"/>
              <a:t>Polybat</a:t>
            </a:r>
            <a:r>
              <a:rPr lang="pt-PT" sz="1800" dirty="0"/>
              <a:t>, </a:t>
            </a:r>
            <a:r>
              <a:rPr lang="pt-PT" sz="1800" dirty="0" err="1"/>
              <a:t>Taekwood</a:t>
            </a:r>
            <a:r>
              <a:rPr lang="pt-PT" sz="1800" dirty="0"/>
              <a:t>, Ténis de Mesa, Tiro, Voleibol) </a:t>
            </a:r>
          </a:p>
          <a:p>
            <a:r>
              <a:rPr lang="pt-PT" sz="1800" b="1" u="sng" dirty="0">
                <a:solidFill>
                  <a:schemeClr val="accent1">
                    <a:lumMod val="75000"/>
                  </a:schemeClr>
                </a:solidFill>
              </a:rPr>
              <a:t>Deficiência Motora</a:t>
            </a:r>
            <a:r>
              <a:rPr lang="pt-PT" sz="1800" b="1" u="sng" dirty="0"/>
              <a:t> </a:t>
            </a:r>
            <a:r>
              <a:rPr lang="pt-PT" sz="1800" b="1" dirty="0">
                <a:solidFill>
                  <a:srgbClr val="00B0F0"/>
                </a:solidFill>
              </a:rPr>
              <a:t>(Membros Superiores</a:t>
            </a:r>
            <a:r>
              <a:rPr lang="pt-PT" sz="1800" b="1" dirty="0"/>
              <a:t>, </a:t>
            </a:r>
            <a:r>
              <a:rPr lang="pt-PT" sz="1800" b="1" dirty="0">
                <a:solidFill>
                  <a:srgbClr val="00B050"/>
                </a:solidFill>
              </a:rPr>
              <a:t>Inferiores</a:t>
            </a:r>
            <a:r>
              <a:rPr lang="pt-PT" sz="1800" b="1" dirty="0"/>
              <a:t>, Superiores + Inferiores) </a:t>
            </a:r>
          </a:p>
          <a:p>
            <a:pPr marL="0" indent="0">
              <a:buNone/>
            </a:pPr>
            <a:r>
              <a:rPr lang="pt-PT" sz="1800" dirty="0">
                <a:solidFill>
                  <a:srgbClr val="00B0F0"/>
                </a:solidFill>
              </a:rPr>
              <a:t>(Atletismo, Ciclismo, Natação, </a:t>
            </a:r>
            <a:r>
              <a:rPr lang="pt-PT" sz="1800" dirty="0" err="1">
                <a:solidFill>
                  <a:srgbClr val="00B0F0"/>
                </a:solidFill>
              </a:rPr>
              <a:t>Polybat</a:t>
            </a:r>
            <a:r>
              <a:rPr lang="pt-PT" sz="1800" dirty="0">
                <a:solidFill>
                  <a:srgbClr val="00B0F0"/>
                </a:solidFill>
              </a:rPr>
              <a:t>, </a:t>
            </a:r>
            <a:r>
              <a:rPr lang="pt-PT" sz="1800" dirty="0" err="1">
                <a:solidFill>
                  <a:srgbClr val="00B0F0"/>
                </a:solidFill>
              </a:rPr>
              <a:t>Taekwood</a:t>
            </a:r>
            <a:r>
              <a:rPr lang="pt-PT" sz="1800" dirty="0">
                <a:solidFill>
                  <a:srgbClr val="00B0F0"/>
                </a:solidFill>
              </a:rPr>
              <a:t>, Ténis de Mesa, Tiro, Tiro com Arco, Surf, Vela </a:t>
            </a:r>
            <a:r>
              <a:rPr lang="pt-PT" sz="1800" dirty="0"/>
              <a:t>/ </a:t>
            </a:r>
            <a:r>
              <a:rPr lang="pt-PT" sz="1800" dirty="0">
                <a:solidFill>
                  <a:srgbClr val="00B050"/>
                </a:solidFill>
              </a:rPr>
              <a:t>Andebol em cadeira de rodas, Basquetebol em cadeira de rodas, Esgrima, Halterofilismo, Ténis de Mesa, Ténis em cadeira de rodas, Tiro com Arco)</a:t>
            </a:r>
          </a:p>
          <a:p>
            <a:r>
              <a:rPr lang="pt-PT" sz="1800" b="1" u="sng" dirty="0">
                <a:solidFill>
                  <a:schemeClr val="accent1">
                    <a:lumMod val="75000"/>
                  </a:schemeClr>
                </a:solidFill>
              </a:rPr>
              <a:t>Deficiência Visual </a:t>
            </a:r>
          </a:p>
          <a:p>
            <a:pPr marL="0" indent="0">
              <a:buNone/>
            </a:pPr>
            <a:r>
              <a:rPr lang="pt-PT" sz="1800" dirty="0"/>
              <a:t>(Atletismo, Futebol 5, Equitação, </a:t>
            </a:r>
            <a:r>
              <a:rPr lang="pt-PT" sz="1800" dirty="0" err="1"/>
              <a:t>Goalball</a:t>
            </a:r>
            <a:r>
              <a:rPr lang="pt-PT" sz="1800" dirty="0"/>
              <a:t>, Judo, Natação, Halterofilismo, Remo, Surf, Vela,  </a:t>
            </a:r>
            <a:r>
              <a:rPr lang="pt-PT" sz="1800" dirty="0" err="1"/>
              <a:t>Taekwood</a:t>
            </a:r>
            <a:r>
              <a:rPr lang="pt-PT" sz="1800" dirty="0"/>
              <a:t>, Tiro com Arco, </a:t>
            </a:r>
            <a:r>
              <a:rPr lang="pt-PT" sz="1800" dirty="0" err="1"/>
              <a:t>Torball</a:t>
            </a:r>
            <a:r>
              <a:rPr lang="pt-PT" sz="1800" dirty="0"/>
              <a:t>) </a:t>
            </a:r>
          </a:p>
          <a:p>
            <a:r>
              <a:rPr lang="pt-PT" sz="1800" b="1" u="sng" dirty="0">
                <a:solidFill>
                  <a:schemeClr val="accent1">
                    <a:lumMod val="75000"/>
                  </a:schemeClr>
                </a:solidFill>
              </a:rPr>
              <a:t>Paralisia Cerebral </a:t>
            </a:r>
          </a:p>
          <a:p>
            <a:pPr marL="0" indent="0">
              <a:buNone/>
            </a:pPr>
            <a:r>
              <a:rPr lang="pt-PT" sz="1800" dirty="0"/>
              <a:t>(Atletismo, Futebol 7, Boccia, Canoagem,  Natação, Orientação, </a:t>
            </a:r>
            <a:r>
              <a:rPr lang="pt-PT" sz="1800" dirty="0" err="1"/>
              <a:t>Polybat</a:t>
            </a:r>
            <a:r>
              <a:rPr lang="pt-PT" sz="1800" dirty="0"/>
              <a:t>, </a:t>
            </a:r>
            <a:r>
              <a:rPr lang="pt-PT" sz="1800" dirty="0" err="1"/>
              <a:t>Taekwood</a:t>
            </a:r>
            <a:r>
              <a:rPr lang="pt-PT" sz="1800" dirty="0"/>
              <a:t>, Ténis de Mesa, Slalom, Surf, Esgrima cadeira de rodas, </a:t>
            </a:r>
            <a:r>
              <a:rPr lang="pt-PT" sz="1800" dirty="0" err="1"/>
              <a:t>Rubgy</a:t>
            </a:r>
            <a:r>
              <a:rPr lang="pt-PT" sz="1800" dirty="0"/>
              <a:t> cadeira de rodas, Halterofilismo, Tricicleta) </a:t>
            </a:r>
          </a:p>
          <a:p>
            <a:endParaRPr lang="pt-PT" sz="1800" b="1" dirty="0"/>
          </a:p>
          <a:p>
            <a:endParaRPr lang="pt-PT" sz="1800" b="1" dirty="0"/>
          </a:p>
          <a:p>
            <a:endParaRPr lang="pt-PT" sz="1800" b="1" dirty="0"/>
          </a:p>
        </p:txBody>
      </p:sp>
    </p:spTree>
    <p:extLst>
      <p:ext uri="{BB962C8B-B14F-4D97-AF65-F5344CB8AC3E}">
        <p14:creationId xmlns:p14="http://schemas.microsoft.com/office/powerpoint/2010/main" val="4082117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picture containing text, screenshot, logo, design&#10;&#10;Description automatically generated">
            <a:extLst>
              <a:ext uri="{FF2B5EF4-FFF2-40B4-BE49-F238E27FC236}">
                <a16:creationId xmlns:a16="http://schemas.microsoft.com/office/drawing/2014/main" id="{9119EA5F-A3D3-6A4C-83B1-5F703E52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282"/>
            <a:ext cx="9143985" cy="6856718"/>
          </a:xfrm>
          <a:prstGeom prst="rect">
            <a:avLst/>
          </a:prstGeom>
        </p:spPr>
      </p:pic>
      <p:sp>
        <p:nvSpPr>
          <p:cNvPr id="4" name="Marcador de Posição de Conteúdo 2">
            <a:extLst>
              <a:ext uri="{FF2B5EF4-FFF2-40B4-BE49-F238E27FC236}">
                <a16:creationId xmlns:a16="http://schemas.microsoft.com/office/drawing/2014/main" id="{E9BC70DF-364F-43A6-81BC-044A27C0ACF3}"/>
              </a:ext>
            </a:extLst>
          </p:cNvPr>
          <p:cNvSpPr txBox="1">
            <a:spLocks/>
          </p:cNvSpPr>
          <p:nvPr/>
        </p:nvSpPr>
        <p:spPr>
          <a:xfrm>
            <a:off x="1815134" y="1037911"/>
            <a:ext cx="5513732" cy="61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pt-PT" sz="2000" b="1" dirty="0">
                <a:solidFill>
                  <a:srgbClr val="2865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Estruturação do Desporto Escolar (DE) </a:t>
            </a:r>
          </a:p>
          <a:p>
            <a:pPr>
              <a:spcAft>
                <a:spcPts val="800"/>
              </a:spcAft>
            </a:pPr>
            <a:endParaRPr lang="pt-PT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BC18B5E-F094-4CD9-B39C-F5DCA1C1FB06}"/>
              </a:ext>
            </a:extLst>
          </p:cNvPr>
          <p:cNvSpPr txBox="1"/>
          <p:nvPr/>
        </p:nvSpPr>
        <p:spPr>
          <a:xfrm>
            <a:off x="1516959" y="1667543"/>
            <a:ext cx="58119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PT" altLang="pt-PT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</a:rPr>
              <a:t>Modelo </a:t>
            </a:r>
            <a:r>
              <a:rPr lang="pt-PT" altLang="pt-PT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Organizacional</a:t>
            </a:r>
            <a:r>
              <a:rPr lang="pt-PT" altLang="pt-PT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</a:rPr>
              <a:t> do DE Adaptado  - CLDE Porto  </a:t>
            </a:r>
          </a:p>
          <a:p>
            <a:pPr algn="ctr" eaLnBrk="1" hangingPunct="1">
              <a:spcBef>
                <a:spcPct val="50000"/>
              </a:spcBef>
            </a:pPr>
            <a:r>
              <a:rPr lang="pt-PT" sz="2000" dirty="0"/>
              <a:t>Dec. Lei 54/2018, com Relatório Técnico Pedagógica (RTP). </a:t>
            </a:r>
            <a:endParaRPr lang="pt-PT" altLang="pt-PT" sz="2000" b="1" dirty="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53D510-B4BB-48A1-BD1D-4185F8E25E86}"/>
              </a:ext>
            </a:extLst>
          </p:cNvPr>
          <p:cNvSpPr txBox="1"/>
          <p:nvPr/>
        </p:nvSpPr>
        <p:spPr>
          <a:xfrm>
            <a:off x="546476" y="3366592"/>
            <a:ext cx="7606325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pt-PT" altLang="pt-PT" b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</a:rPr>
              <a:t>Grupo Equipa Escolar  </a:t>
            </a:r>
            <a:endParaRPr lang="pt-PT" altLang="pt-PT" b="1" dirty="0">
              <a:solidFill>
                <a:schemeClr val="tx2">
                  <a:lumMod val="75000"/>
                  <a:lumOff val="25000"/>
                </a:schemeClr>
              </a:solidFill>
              <a:latin typeface="Tahoma" panose="020B0604030504040204" pitchFamily="34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pt-PT" altLang="pt-PT" b="1" dirty="0">
                <a:solidFill>
                  <a:srgbClr val="000099"/>
                </a:solidFill>
                <a:latin typeface="Tahoma" panose="020B0604030504040204" pitchFamily="34" charset="0"/>
              </a:rPr>
              <a:t>Inclusão no Grupo-Equipa da modalidade – Quadro Competitivo da modalidade 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15555F8-BCE9-445E-A96E-4B39916FAB36}"/>
              </a:ext>
            </a:extLst>
          </p:cNvPr>
          <p:cNvSpPr txBox="1"/>
          <p:nvPr/>
        </p:nvSpPr>
        <p:spPr>
          <a:xfrm>
            <a:off x="374690" y="4238089"/>
            <a:ext cx="83946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altLang="pt-PT" sz="1800" b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</a:rPr>
              <a:t>Grupo Equipa </a:t>
            </a:r>
            <a:r>
              <a:rPr lang="pt-PT" altLang="pt-PT" sz="1800" b="1" u="sng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</a:rPr>
              <a:t>Adapatado</a:t>
            </a:r>
            <a:r>
              <a:rPr lang="pt-PT" altLang="pt-PT" sz="1800" b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</a:rPr>
              <a:t> </a:t>
            </a:r>
            <a:endParaRPr lang="pt-PT" altLang="pt-PT" sz="1600" b="1" u="sng" dirty="0">
              <a:solidFill>
                <a:schemeClr val="tx2">
                  <a:lumMod val="75000"/>
                  <a:lumOff val="25000"/>
                </a:schemeClr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PT" altLang="pt-PT" sz="1800" b="1" dirty="0">
                <a:solidFill>
                  <a:srgbClr val="000099"/>
                </a:solidFill>
                <a:latin typeface="Tahoma" panose="020B0604030504040204" pitchFamily="34" charset="0"/>
              </a:rPr>
              <a:t>Grupo-Equipa próprio – participação num leque de modalidades</a:t>
            </a:r>
          </a:p>
          <a:p>
            <a:pPr algn="ctr" eaLnBrk="1" hangingPunct="1">
              <a:spcBef>
                <a:spcPct val="50000"/>
              </a:spcBef>
            </a:pPr>
            <a:endParaRPr lang="pt-PT" altLang="pt-PT" b="1" dirty="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pic>
        <p:nvPicPr>
          <p:cNvPr id="8" name="Imagem 7" descr="Descrição: CLDE_Porto">
            <a:extLst>
              <a:ext uri="{FF2B5EF4-FFF2-40B4-BE49-F238E27FC236}">
                <a16:creationId xmlns:a16="http://schemas.microsoft.com/office/drawing/2014/main" id="{E0AC44EC-7DAC-422B-9A79-871A2668DB3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64288" y="5157192"/>
            <a:ext cx="1396906" cy="1291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211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picture containing text, screenshot, logo, design&#10;&#10;Description automatically generated">
            <a:extLst>
              <a:ext uri="{FF2B5EF4-FFF2-40B4-BE49-F238E27FC236}">
                <a16:creationId xmlns:a16="http://schemas.microsoft.com/office/drawing/2014/main" id="{9119EA5F-A3D3-6A4C-83B1-5F703E52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282"/>
            <a:ext cx="9143985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32709-9C69-4A1E-A29C-5D5A60648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5151" y="980728"/>
            <a:ext cx="2922168" cy="259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E0CB921-BC77-4A63-B33F-A8531346C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2663" y="3784726"/>
            <a:ext cx="3265814" cy="25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5ED98-8616-4FBE-BC2A-BAC827D40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539552" y="755080"/>
            <a:ext cx="4053256" cy="348286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Descrição: CLDE_Porto">
            <a:extLst>
              <a:ext uri="{FF2B5EF4-FFF2-40B4-BE49-F238E27FC236}">
                <a16:creationId xmlns:a16="http://schemas.microsoft.com/office/drawing/2014/main" id="{3D897A73-046B-3B6C-CA77-EC5E9F540420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68344" y="5301208"/>
            <a:ext cx="1211041" cy="1055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211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m exterior, quadro, homem, símbolo&#10;&#10;Descrição gerada automaticamente">
            <a:extLst>
              <a:ext uri="{FF2B5EF4-FFF2-40B4-BE49-F238E27FC236}">
                <a16:creationId xmlns:a16="http://schemas.microsoft.com/office/drawing/2014/main" id="{90038161-D947-43C3-8C54-6F817AC5A3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1539" y="3272589"/>
            <a:ext cx="4579037" cy="3585411"/>
          </a:xfrm>
          <a:prstGeom prst="rect">
            <a:avLst/>
          </a:prstGeom>
        </p:spPr>
      </p:pic>
      <p:pic>
        <p:nvPicPr>
          <p:cNvPr id="19" name="Imagem 18" descr="Uma imagem com texto, jornal, pessoas, homem&#10;&#10;Descrição gerada automaticamente">
            <a:extLst>
              <a:ext uri="{FF2B5EF4-FFF2-40B4-BE49-F238E27FC236}">
                <a16:creationId xmlns:a16="http://schemas.microsoft.com/office/drawing/2014/main" id="{F47A6187-992D-4FA8-BF40-937FC41A74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9"/>
            <a:ext cx="5459920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Imagem 8" descr="Uma imagem com exterior, rua, pessoa, pessoas&#10;&#10;Descrição gerada automaticamente">
            <a:extLst>
              <a:ext uri="{FF2B5EF4-FFF2-40B4-BE49-F238E27FC236}">
                <a16:creationId xmlns:a16="http://schemas.microsoft.com/office/drawing/2014/main" id="{CAB98F54-10A1-4D9C-A3B7-7B85B9EEAC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3726" y="-22547"/>
            <a:ext cx="2983471" cy="3278682"/>
          </a:xfrm>
          <a:prstGeom prst="rect">
            <a:avLst/>
          </a:prstGeom>
        </p:spPr>
      </p:pic>
      <p:pic>
        <p:nvPicPr>
          <p:cNvPr id="13" name="Imagem 12" descr="Uma imagem com pessoa, rua, exterior, edifício&#10;&#10;Descrição gerada automaticamente">
            <a:extLst>
              <a:ext uri="{FF2B5EF4-FFF2-40B4-BE49-F238E27FC236}">
                <a16:creationId xmlns:a16="http://schemas.microsoft.com/office/drawing/2014/main" id="{7AA0B4FD-655D-411B-AC8E-CE853DF776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065775"/>
            <a:ext cx="3750890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0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m exterior, pessoas, edifício, pessoa&#10;&#10;Descrição gerada automaticamente">
            <a:extLst>
              <a:ext uri="{FF2B5EF4-FFF2-40B4-BE49-F238E27FC236}">
                <a16:creationId xmlns:a16="http://schemas.microsoft.com/office/drawing/2014/main" id="{4CBECC2A-EF5C-483E-86EF-A1FA0BAC31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370077" y="244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m 6" descr="Uma imagem com exterior, pessoa, esqui, em pé&#10;&#10;Descrição gerada automaticamente">
            <a:extLst>
              <a:ext uri="{FF2B5EF4-FFF2-40B4-BE49-F238E27FC236}">
                <a16:creationId xmlns:a16="http://schemas.microsoft.com/office/drawing/2014/main" id="{6B674732-4C07-49BA-8C46-9EAA4EAF1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15" y="11"/>
            <a:ext cx="4394833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m 4" descr="Uma imagem com pessoa, exterior, em pé, esqui&#10;&#10;Descrição gerada automaticamente">
            <a:extLst>
              <a:ext uri="{FF2B5EF4-FFF2-40B4-BE49-F238E27FC236}">
                <a16:creationId xmlns:a16="http://schemas.microsoft.com/office/drawing/2014/main" id="{5C21B8CE-8D02-4491-B1AB-79ECD1F7D4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67" y="3511296"/>
            <a:ext cx="4381433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Imagem 8" descr="Uma imagem com pessoa, exterior, homem, edifício&#10;&#10;Descrição gerada automaticamente">
            <a:extLst>
              <a:ext uri="{FF2B5EF4-FFF2-40B4-BE49-F238E27FC236}">
                <a16:creationId xmlns:a16="http://schemas.microsoft.com/office/drawing/2014/main" id="{E1B5C1F4-86A4-4931-ABFC-B04D4E4E7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5" y="3511296"/>
            <a:ext cx="5773908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79942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dade">
  <a:themeElements>
    <a:clrScheme name="Claridade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ássic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da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8122</TotalTime>
  <Words>636</Words>
  <Application>Microsoft Office PowerPoint</Application>
  <PresentationFormat>Apresentação no Ecrã (4:3)</PresentationFormat>
  <Paragraphs>102</Paragraphs>
  <Slides>20</Slides>
  <Notes>0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9" baseType="lpstr">
      <vt:lpstr>Arial</vt:lpstr>
      <vt:lpstr>Calibri</vt:lpstr>
      <vt:lpstr>open sans</vt:lpstr>
      <vt:lpstr>open sans condensed</vt:lpstr>
      <vt:lpstr>Tahoma</vt:lpstr>
      <vt:lpstr>Verdana</vt:lpstr>
      <vt:lpstr>Wingdings</vt:lpstr>
      <vt:lpstr>Claridade</vt:lpstr>
      <vt:lpstr>Pacote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</dc:creator>
  <cp:lastModifiedBy>Jorge Manuel Freire Damásio</cp:lastModifiedBy>
  <cp:revision>28</cp:revision>
  <dcterms:created xsi:type="dcterms:W3CDTF">2022-12-14T23:41:11Z</dcterms:created>
  <dcterms:modified xsi:type="dcterms:W3CDTF">2023-07-10T23:50:10Z</dcterms:modified>
</cp:coreProperties>
</file>