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359" r:id="rId8"/>
    <p:sldId id="360" r:id="rId9"/>
    <p:sldId id="358" r:id="rId10"/>
    <p:sldId id="259" r:id="rId11"/>
    <p:sldId id="260" r:id="rId12"/>
    <p:sldId id="385" r:id="rId13"/>
    <p:sldId id="377" r:id="rId14"/>
    <p:sldId id="361" r:id="rId15"/>
    <p:sldId id="372" r:id="rId16"/>
    <p:sldId id="363" r:id="rId17"/>
    <p:sldId id="376" r:id="rId18"/>
    <p:sldId id="374" r:id="rId19"/>
    <p:sldId id="378" r:id="rId20"/>
    <p:sldId id="380" r:id="rId21"/>
    <p:sldId id="379" r:id="rId22"/>
    <p:sldId id="381" r:id="rId23"/>
    <p:sldId id="383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33330-CFF0-A205-7619-4BD69A06779A}" v="3" dt="2023-07-02T14:09:14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207FC-4D7C-4A90-BD9A-5A79CA6B9BB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2CE1BCF-6972-4C99-8908-1716F2AB5645}">
      <dgm:prSet phldrT="[Texto]"/>
      <dgm:spPr/>
      <dgm:t>
        <a:bodyPr/>
        <a:lstStyle/>
        <a:p>
          <a:r>
            <a:rPr lang="pt-PT"/>
            <a:t>Estratégia</a:t>
          </a:r>
        </a:p>
      </dgm:t>
    </dgm:pt>
    <dgm:pt modelId="{05417BE4-808E-4AB5-A680-693D03F2FB95}" type="parTrans" cxnId="{24F0E7D8-895D-4386-B984-81A2DD15992E}">
      <dgm:prSet/>
      <dgm:spPr/>
      <dgm:t>
        <a:bodyPr/>
        <a:lstStyle/>
        <a:p>
          <a:endParaRPr lang="pt-PT"/>
        </a:p>
      </dgm:t>
    </dgm:pt>
    <dgm:pt modelId="{9606D201-66FD-42D8-A31E-24BF710841FC}" type="sibTrans" cxnId="{24F0E7D8-895D-4386-B984-81A2DD15992E}">
      <dgm:prSet/>
      <dgm:spPr/>
      <dgm:t>
        <a:bodyPr/>
        <a:lstStyle/>
        <a:p>
          <a:endParaRPr lang="pt-PT"/>
        </a:p>
      </dgm:t>
    </dgm:pt>
    <dgm:pt modelId="{D1D498BB-11F2-434C-97BE-A8A608B3F9DB}">
      <dgm:prSet phldrT="[Texto]"/>
      <dgm:spPr/>
      <dgm:t>
        <a:bodyPr/>
        <a:lstStyle/>
        <a:p>
          <a:r>
            <a:rPr lang="pt-PT"/>
            <a:t>Recursos Intangíveis</a:t>
          </a:r>
        </a:p>
      </dgm:t>
    </dgm:pt>
    <dgm:pt modelId="{3696F3F0-7FFE-4574-904F-26788D8AADA0}" type="parTrans" cxnId="{B0A863A8-2B3D-4ED4-B8CD-A7546DE7FA01}">
      <dgm:prSet/>
      <dgm:spPr/>
      <dgm:t>
        <a:bodyPr/>
        <a:lstStyle/>
        <a:p>
          <a:endParaRPr lang="pt-PT"/>
        </a:p>
      </dgm:t>
    </dgm:pt>
    <dgm:pt modelId="{E75F8495-7379-4F01-9D08-0BC1DCB814FB}" type="sibTrans" cxnId="{B0A863A8-2B3D-4ED4-B8CD-A7546DE7FA01}">
      <dgm:prSet/>
      <dgm:spPr/>
      <dgm:t>
        <a:bodyPr/>
        <a:lstStyle/>
        <a:p>
          <a:endParaRPr lang="pt-PT"/>
        </a:p>
      </dgm:t>
    </dgm:pt>
    <dgm:pt modelId="{D76B9FD4-47D0-4DDC-9153-D04244F028F4}">
      <dgm:prSet phldrT="[Texto]"/>
      <dgm:spPr/>
      <dgm:t>
        <a:bodyPr/>
        <a:lstStyle/>
        <a:p>
          <a:r>
            <a:rPr lang="pt-PT"/>
            <a:t>Recursos Tangíveis</a:t>
          </a:r>
        </a:p>
      </dgm:t>
    </dgm:pt>
    <dgm:pt modelId="{496BF29F-EFDC-4ED0-A81E-C2EF088E02F0}" type="parTrans" cxnId="{C244A10F-D6F6-4907-B21E-C5BDA8FAAB4C}">
      <dgm:prSet/>
      <dgm:spPr/>
      <dgm:t>
        <a:bodyPr/>
        <a:lstStyle/>
        <a:p>
          <a:endParaRPr lang="pt-PT"/>
        </a:p>
      </dgm:t>
    </dgm:pt>
    <dgm:pt modelId="{9C3FF3EF-4637-4078-870E-52CC843ADC6A}" type="sibTrans" cxnId="{C244A10F-D6F6-4907-B21E-C5BDA8FAAB4C}">
      <dgm:prSet/>
      <dgm:spPr/>
      <dgm:t>
        <a:bodyPr/>
        <a:lstStyle/>
        <a:p>
          <a:endParaRPr lang="pt-PT"/>
        </a:p>
      </dgm:t>
    </dgm:pt>
    <dgm:pt modelId="{E68835EC-0CAF-4097-828F-CCEBB78EBB26}" type="pres">
      <dgm:prSet presAssocID="{89A207FC-4D7C-4A90-BD9A-5A79CA6B9B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39BD678-B637-47A5-AB69-DB1E1E2D4097}" type="pres">
      <dgm:prSet presAssocID="{62CE1BCF-6972-4C99-8908-1716F2AB56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5B9DD9-8F43-46E4-991F-83E95B6B8389}" type="pres">
      <dgm:prSet presAssocID="{9606D201-66FD-42D8-A31E-24BF710841FC}" presName="sibTrans" presStyleLbl="sibTrans2D1" presStyleIdx="0" presStyleCnt="3"/>
      <dgm:spPr/>
      <dgm:t>
        <a:bodyPr/>
        <a:lstStyle/>
        <a:p>
          <a:endParaRPr lang="pt-PT"/>
        </a:p>
      </dgm:t>
    </dgm:pt>
    <dgm:pt modelId="{2E9B9B69-38C0-4681-BB1D-BAB4841D0823}" type="pres">
      <dgm:prSet presAssocID="{9606D201-66FD-42D8-A31E-24BF710841FC}" presName="connectorText" presStyleLbl="sibTrans2D1" presStyleIdx="0" presStyleCnt="3"/>
      <dgm:spPr/>
      <dgm:t>
        <a:bodyPr/>
        <a:lstStyle/>
        <a:p>
          <a:endParaRPr lang="pt-PT"/>
        </a:p>
      </dgm:t>
    </dgm:pt>
    <dgm:pt modelId="{59BA760C-427E-42B9-AF3D-AF7B48F0934D}" type="pres">
      <dgm:prSet presAssocID="{D1D498BB-11F2-434C-97BE-A8A608B3F9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E887C86-1199-4B79-B7FE-5693E6C9F42B}" type="pres">
      <dgm:prSet presAssocID="{E75F8495-7379-4F01-9D08-0BC1DCB814FB}" presName="sibTrans" presStyleLbl="sibTrans2D1" presStyleIdx="1" presStyleCnt="3"/>
      <dgm:spPr/>
      <dgm:t>
        <a:bodyPr/>
        <a:lstStyle/>
        <a:p>
          <a:endParaRPr lang="pt-PT"/>
        </a:p>
      </dgm:t>
    </dgm:pt>
    <dgm:pt modelId="{D73818BB-3BAB-456A-A83A-212D9BD0DF8D}" type="pres">
      <dgm:prSet presAssocID="{E75F8495-7379-4F01-9D08-0BC1DCB814FB}" presName="connectorText" presStyleLbl="sibTrans2D1" presStyleIdx="1" presStyleCnt="3"/>
      <dgm:spPr/>
      <dgm:t>
        <a:bodyPr/>
        <a:lstStyle/>
        <a:p>
          <a:endParaRPr lang="pt-PT"/>
        </a:p>
      </dgm:t>
    </dgm:pt>
    <dgm:pt modelId="{E698B208-4128-476F-8CD1-EB3084613563}" type="pres">
      <dgm:prSet presAssocID="{D76B9FD4-47D0-4DDC-9153-D04244F028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4042133-8D3B-4516-BA74-D424F9840699}" type="pres">
      <dgm:prSet presAssocID="{9C3FF3EF-4637-4078-870E-52CC843ADC6A}" presName="sibTrans" presStyleLbl="sibTrans2D1" presStyleIdx="2" presStyleCnt="3"/>
      <dgm:spPr/>
      <dgm:t>
        <a:bodyPr/>
        <a:lstStyle/>
        <a:p>
          <a:endParaRPr lang="pt-PT"/>
        </a:p>
      </dgm:t>
    </dgm:pt>
    <dgm:pt modelId="{F6901FEF-E701-49D8-B1A8-301D09C8C556}" type="pres">
      <dgm:prSet presAssocID="{9C3FF3EF-4637-4078-870E-52CC843ADC6A}" presName="connectorText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E2EAA6AD-F0AC-4F67-AD6D-E216D77DF7A1}" type="presOf" srcId="{9606D201-66FD-42D8-A31E-24BF710841FC}" destId="{2E9B9B69-38C0-4681-BB1D-BAB4841D0823}" srcOrd="1" destOrd="0" presId="urn:microsoft.com/office/officeart/2005/8/layout/cycle7"/>
    <dgm:cxn modelId="{C244A10F-D6F6-4907-B21E-C5BDA8FAAB4C}" srcId="{89A207FC-4D7C-4A90-BD9A-5A79CA6B9BBC}" destId="{D76B9FD4-47D0-4DDC-9153-D04244F028F4}" srcOrd="2" destOrd="0" parTransId="{496BF29F-EFDC-4ED0-A81E-C2EF088E02F0}" sibTransId="{9C3FF3EF-4637-4078-870E-52CC843ADC6A}"/>
    <dgm:cxn modelId="{88C407ED-F8D8-4F01-97DA-90E9B8CB289A}" type="presOf" srcId="{89A207FC-4D7C-4A90-BD9A-5A79CA6B9BBC}" destId="{E68835EC-0CAF-4097-828F-CCEBB78EBB26}" srcOrd="0" destOrd="0" presId="urn:microsoft.com/office/officeart/2005/8/layout/cycle7"/>
    <dgm:cxn modelId="{B0A863A8-2B3D-4ED4-B8CD-A7546DE7FA01}" srcId="{89A207FC-4D7C-4A90-BD9A-5A79CA6B9BBC}" destId="{D1D498BB-11F2-434C-97BE-A8A608B3F9DB}" srcOrd="1" destOrd="0" parTransId="{3696F3F0-7FFE-4574-904F-26788D8AADA0}" sibTransId="{E75F8495-7379-4F01-9D08-0BC1DCB814FB}"/>
    <dgm:cxn modelId="{8DB1B392-8926-4C33-B4E3-D01E2E06B336}" type="presOf" srcId="{9C3FF3EF-4637-4078-870E-52CC843ADC6A}" destId="{94042133-8D3B-4516-BA74-D424F9840699}" srcOrd="0" destOrd="0" presId="urn:microsoft.com/office/officeart/2005/8/layout/cycle7"/>
    <dgm:cxn modelId="{D8D66E74-7D90-4B8E-AF24-A324647B5391}" type="presOf" srcId="{E75F8495-7379-4F01-9D08-0BC1DCB814FB}" destId="{D73818BB-3BAB-456A-A83A-212D9BD0DF8D}" srcOrd="1" destOrd="0" presId="urn:microsoft.com/office/officeart/2005/8/layout/cycle7"/>
    <dgm:cxn modelId="{CD7CEC04-874E-4A80-962F-00F05D5CDAD6}" type="presOf" srcId="{9C3FF3EF-4637-4078-870E-52CC843ADC6A}" destId="{F6901FEF-E701-49D8-B1A8-301D09C8C556}" srcOrd="1" destOrd="0" presId="urn:microsoft.com/office/officeart/2005/8/layout/cycle7"/>
    <dgm:cxn modelId="{02912CEA-ED62-4FF3-BFA8-DEB0114B3310}" type="presOf" srcId="{E75F8495-7379-4F01-9D08-0BC1DCB814FB}" destId="{6E887C86-1199-4B79-B7FE-5693E6C9F42B}" srcOrd="0" destOrd="0" presId="urn:microsoft.com/office/officeart/2005/8/layout/cycle7"/>
    <dgm:cxn modelId="{0588F38B-6A9B-43BA-8BCE-5D4DF7F42FE4}" type="presOf" srcId="{62CE1BCF-6972-4C99-8908-1716F2AB5645}" destId="{339BD678-B637-47A5-AB69-DB1E1E2D4097}" srcOrd="0" destOrd="0" presId="urn:microsoft.com/office/officeart/2005/8/layout/cycle7"/>
    <dgm:cxn modelId="{24F0E7D8-895D-4386-B984-81A2DD15992E}" srcId="{89A207FC-4D7C-4A90-BD9A-5A79CA6B9BBC}" destId="{62CE1BCF-6972-4C99-8908-1716F2AB5645}" srcOrd="0" destOrd="0" parTransId="{05417BE4-808E-4AB5-A680-693D03F2FB95}" sibTransId="{9606D201-66FD-42D8-A31E-24BF710841FC}"/>
    <dgm:cxn modelId="{D6C4CB7E-8666-46F5-AFE1-E0DD15885373}" type="presOf" srcId="{9606D201-66FD-42D8-A31E-24BF710841FC}" destId="{F25B9DD9-8F43-46E4-991F-83E95B6B8389}" srcOrd="0" destOrd="0" presId="urn:microsoft.com/office/officeart/2005/8/layout/cycle7"/>
    <dgm:cxn modelId="{E56877E9-07EE-4CB7-A1C9-25178F0ABDE8}" type="presOf" srcId="{D1D498BB-11F2-434C-97BE-A8A608B3F9DB}" destId="{59BA760C-427E-42B9-AF3D-AF7B48F0934D}" srcOrd="0" destOrd="0" presId="urn:microsoft.com/office/officeart/2005/8/layout/cycle7"/>
    <dgm:cxn modelId="{27987313-CDC4-4C73-B9A2-95C8EB27D802}" type="presOf" srcId="{D76B9FD4-47D0-4DDC-9153-D04244F028F4}" destId="{E698B208-4128-476F-8CD1-EB3084613563}" srcOrd="0" destOrd="0" presId="urn:microsoft.com/office/officeart/2005/8/layout/cycle7"/>
    <dgm:cxn modelId="{1BDF4924-08B4-411C-B76E-59083A8A5E37}" type="presParOf" srcId="{E68835EC-0CAF-4097-828F-CCEBB78EBB26}" destId="{339BD678-B637-47A5-AB69-DB1E1E2D4097}" srcOrd="0" destOrd="0" presId="urn:microsoft.com/office/officeart/2005/8/layout/cycle7"/>
    <dgm:cxn modelId="{12284CB8-55F9-4A6D-B251-65C7EDF5884A}" type="presParOf" srcId="{E68835EC-0CAF-4097-828F-CCEBB78EBB26}" destId="{F25B9DD9-8F43-46E4-991F-83E95B6B8389}" srcOrd="1" destOrd="0" presId="urn:microsoft.com/office/officeart/2005/8/layout/cycle7"/>
    <dgm:cxn modelId="{05BFB772-7908-4366-B397-34D8C1886B95}" type="presParOf" srcId="{F25B9DD9-8F43-46E4-991F-83E95B6B8389}" destId="{2E9B9B69-38C0-4681-BB1D-BAB4841D0823}" srcOrd="0" destOrd="0" presId="urn:microsoft.com/office/officeart/2005/8/layout/cycle7"/>
    <dgm:cxn modelId="{92C12FC8-39E7-4677-8CDF-65E129A363D0}" type="presParOf" srcId="{E68835EC-0CAF-4097-828F-CCEBB78EBB26}" destId="{59BA760C-427E-42B9-AF3D-AF7B48F0934D}" srcOrd="2" destOrd="0" presId="urn:microsoft.com/office/officeart/2005/8/layout/cycle7"/>
    <dgm:cxn modelId="{BB20178F-1FB9-4B62-A4D6-B9C966401E25}" type="presParOf" srcId="{E68835EC-0CAF-4097-828F-CCEBB78EBB26}" destId="{6E887C86-1199-4B79-B7FE-5693E6C9F42B}" srcOrd="3" destOrd="0" presId="urn:microsoft.com/office/officeart/2005/8/layout/cycle7"/>
    <dgm:cxn modelId="{8FD3B07D-5CFE-4C2F-BC97-0F55A20FC7B4}" type="presParOf" srcId="{6E887C86-1199-4B79-B7FE-5693E6C9F42B}" destId="{D73818BB-3BAB-456A-A83A-212D9BD0DF8D}" srcOrd="0" destOrd="0" presId="urn:microsoft.com/office/officeart/2005/8/layout/cycle7"/>
    <dgm:cxn modelId="{19D75E50-B541-4AE1-A7E3-9C70E18368B5}" type="presParOf" srcId="{E68835EC-0CAF-4097-828F-CCEBB78EBB26}" destId="{E698B208-4128-476F-8CD1-EB3084613563}" srcOrd="4" destOrd="0" presId="urn:microsoft.com/office/officeart/2005/8/layout/cycle7"/>
    <dgm:cxn modelId="{946FC2CA-8148-4900-B457-2A8E3939EE16}" type="presParOf" srcId="{E68835EC-0CAF-4097-828F-CCEBB78EBB26}" destId="{94042133-8D3B-4516-BA74-D424F9840699}" srcOrd="5" destOrd="0" presId="urn:microsoft.com/office/officeart/2005/8/layout/cycle7"/>
    <dgm:cxn modelId="{86D5C566-5328-4CE7-8E3C-654E8FFF2E63}" type="presParOf" srcId="{94042133-8D3B-4516-BA74-D424F9840699}" destId="{F6901FEF-E701-49D8-B1A8-301D09C8C55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BD678-B637-47A5-AB69-DB1E1E2D4097}">
      <dsp:nvSpPr>
        <dsp:cNvPr id="0" name=""/>
        <dsp:cNvSpPr/>
      </dsp:nvSpPr>
      <dsp:spPr>
        <a:xfrm>
          <a:off x="1834025" y="1173"/>
          <a:ext cx="2044625" cy="102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/>
            <a:t>Estratégia</a:t>
          </a:r>
        </a:p>
      </dsp:txBody>
      <dsp:txXfrm>
        <a:off x="1863967" y="31115"/>
        <a:ext cx="1984741" cy="962428"/>
      </dsp:txXfrm>
    </dsp:sp>
    <dsp:sp modelId="{F25B9DD9-8F43-46E4-991F-83E95B6B8389}">
      <dsp:nvSpPr>
        <dsp:cNvPr id="0" name=""/>
        <dsp:cNvSpPr/>
      </dsp:nvSpPr>
      <dsp:spPr>
        <a:xfrm rot="3600000">
          <a:off x="3167677" y="1795597"/>
          <a:ext cx="1065694" cy="3578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>
        <a:off x="3275020" y="1867159"/>
        <a:ext cx="851008" cy="214685"/>
      </dsp:txXfrm>
    </dsp:sp>
    <dsp:sp modelId="{59BA760C-427E-42B9-AF3D-AF7B48F0934D}">
      <dsp:nvSpPr>
        <dsp:cNvPr id="0" name=""/>
        <dsp:cNvSpPr/>
      </dsp:nvSpPr>
      <dsp:spPr>
        <a:xfrm>
          <a:off x="3522397" y="2925518"/>
          <a:ext cx="2044625" cy="102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/>
            <a:t>Recursos Intangíveis</a:t>
          </a:r>
        </a:p>
      </dsp:txBody>
      <dsp:txXfrm>
        <a:off x="3552339" y="2955460"/>
        <a:ext cx="1984741" cy="962428"/>
      </dsp:txXfrm>
    </dsp:sp>
    <dsp:sp modelId="{6E887C86-1199-4B79-B7FE-5693E6C9F42B}">
      <dsp:nvSpPr>
        <dsp:cNvPr id="0" name=""/>
        <dsp:cNvSpPr/>
      </dsp:nvSpPr>
      <dsp:spPr>
        <a:xfrm rot="10800000">
          <a:off x="2323491" y="3257770"/>
          <a:ext cx="1065694" cy="3578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 rot="10800000">
        <a:off x="2430834" y="3329332"/>
        <a:ext cx="851008" cy="214685"/>
      </dsp:txXfrm>
    </dsp:sp>
    <dsp:sp modelId="{E698B208-4128-476F-8CD1-EB3084613563}">
      <dsp:nvSpPr>
        <dsp:cNvPr id="0" name=""/>
        <dsp:cNvSpPr/>
      </dsp:nvSpPr>
      <dsp:spPr>
        <a:xfrm>
          <a:off x="145654" y="2925518"/>
          <a:ext cx="2044625" cy="102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/>
            <a:t>Recursos Tangíveis</a:t>
          </a:r>
        </a:p>
      </dsp:txBody>
      <dsp:txXfrm>
        <a:off x="175596" y="2955460"/>
        <a:ext cx="1984741" cy="962428"/>
      </dsp:txXfrm>
    </dsp:sp>
    <dsp:sp modelId="{94042133-8D3B-4516-BA74-D424F9840699}">
      <dsp:nvSpPr>
        <dsp:cNvPr id="0" name=""/>
        <dsp:cNvSpPr/>
      </dsp:nvSpPr>
      <dsp:spPr>
        <a:xfrm rot="18000000">
          <a:off x="1479305" y="1795597"/>
          <a:ext cx="1065694" cy="3578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>
        <a:off x="1586648" y="1867159"/>
        <a:ext cx="851008" cy="214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sportoescolar.dge.medu.pt/sites/default/files/RepositorioDocumentos/2021/programaestrategicode20212025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arvalho@dge.mec.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stao.sousa@degeste.mec.p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1"/>
          <p:cNvSpPr txBox="1"/>
          <p:nvPr/>
        </p:nvSpPr>
        <p:spPr>
          <a:xfrm>
            <a:off x="976746" y="4047944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Formadores:</a:t>
            </a:r>
          </a:p>
          <a:p>
            <a:r>
              <a:rPr lang="pt-PT" dirty="0" smtClean="0"/>
              <a:t>José Carvalho &amp; Gastão de Sousa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B00BAB9-26F9-BB00-C2C9-0EC7394CA51D}"/>
              </a:ext>
            </a:extLst>
          </p:cNvPr>
          <p:cNvSpPr txBox="1"/>
          <p:nvPr/>
        </p:nvSpPr>
        <p:spPr>
          <a:xfrm>
            <a:off x="-5752" y="1216325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C3943E9-2BCC-3E85-E302-F0087C4AFFED}"/>
              </a:ext>
            </a:extLst>
          </p:cNvPr>
          <p:cNvSpPr txBox="1"/>
          <p:nvPr/>
        </p:nvSpPr>
        <p:spPr>
          <a:xfrm>
            <a:off x="128729" y="1824920"/>
            <a:ext cx="5019033" cy="18158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1.2. Os princípios orientadores do planeamento estratégico, numa perspetiva de criação de valor.</a:t>
            </a:r>
          </a:p>
        </p:txBody>
      </p:sp>
      <p:pic>
        <p:nvPicPr>
          <p:cNvPr id="2" name="Imagem 2" descr="Uma imagem com texto, Tipo de letra, captura de ecrã, design&#10;&#10;Descrição gerada automaticamente">
            <a:extLst>
              <a:ext uri="{FF2B5EF4-FFF2-40B4-BE49-F238E27FC236}">
                <a16:creationId xmlns:a16="http://schemas.microsoft.com/office/drawing/2014/main" xmlns="" id="{00F769E4-48E0-AD54-E483-1841F797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91" y="2015425"/>
            <a:ext cx="5992483" cy="3991716"/>
          </a:xfrm>
          <a:prstGeom prst="rect">
            <a:avLst/>
          </a:prstGeom>
        </p:spPr>
      </p:pic>
      <p:cxnSp>
        <p:nvCxnSpPr>
          <p:cNvPr id="3" name="Conexão: Curva 2">
            <a:extLst>
              <a:ext uri="{FF2B5EF4-FFF2-40B4-BE49-F238E27FC236}">
                <a16:creationId xmlns:a16="http://schemas.microsoft.com/office/drawing/2014/main" xmlns="" id="{48BAD4B8-A3D3-AA68-8850-7300DD76EECE}"/>
              </a:ext>
            </a:extLst>
          </p:cNvPr>
          <p:cNvCxnSpPr/>
          <p:nvPr/>
        </p:nvCxnSpPr>
        <p:spPr>
          <a:xfrm flipH="1">
            <a:off x="3577087" y="4294517"/>
            <a:ext cx="1860430" cy="799382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49CBBC2-5764-8CAE-002E-C3666A749907}"/>
              </a:ext>
            </a:extLst>
          </p:cNvPr>
          <p:cNvSpPr/>
          <p:nvPr/>
        </p:nvSpPr>
        <p:spPr>
          <a:xfrm>
            <a:off x="5432246" y="1717197"/>
            <a:ext cx="6369169" cy="44857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8" descr="Uma imagem com texto, Tipo de letra, desenho, Gráficos&#10;&#10;Descrição gerada automaticamente">
            <a:extLst>
              <a:ext uri="{FF2B5EF4-FFF2-40B4-BE49-F238E27FC236}">
                <a16:creationId xmlns:a16="http://schemas.microsoft.com/office/drawing/2014/main" xmlns="" id="{007AF8DC-7D74-B2C1-4CDB-C0B349CA9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99" y="3632979"/>
            <a:ext cx="2783816" cy="27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4F394E2-6A43-D315-529A-6086F9A5E7AF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3AC24C-C0B0-2BA1-FED1-9191B4BF617E}"/>
              </a:ext>
            </a:extLst>
          </p:cNvPr>
          <p:cNvSpPr txBox="1"/>
          <p:nvPr/>
        </p:nvSpPr>
        <p:spPr>
          <a:xfrm>
            <a:off x="351074" y="1936262"/>
            <a:ext cx="41644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Planeamento Estratégico</a:t>
            </a:r>
            <a:endParaRPr lang="pt-PT" sz="2000" b="1" dirty="0"/>
          </a:p>
        </p:txBody>
      </p:sp>
      <p:pic>
        <p:nvPicPr>
          <p:cNvPr id="6" name="Imagem 6" descr="Uma imagem com texto, escrita à mão, quadro branco, esboço&#10;&#10;Descrição gerada automaticamente">
            <a:extLst>
              <a:ext uri="{FF2B5EF4-FFF2-40B4-BE49-F238E27FC236}">
                <a16:creationId xmlns:a16="http://schemas.microsoft.com/office/drawing/2014/main" xmlns="" id="{EF7F17E7-2760-27E9-8F19-61ACE3254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9" y="2891814"/>
            <a:ext cx="4324709" cy="31447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79F9499-F888-9DFB-FDB7-3D19C7C06C68}"/>
              </a:ext>
            </a:extLst>
          </p:cNvPr>
          <p:cNvSpPr txBox="1"/>
          <p:nvPr/>
        </p:nvSpPr>
        <p:spPr>
          <a:xfrm>
            <a:off x="5702061" y="1834551"/>
            <a:ext cx="6265652" cy="830997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 </a:t>
            </a:r>
            <a:r>
              <a:rPr lang="pt-PT" sz="2400" dirty="0"/>
              <a:t>Processo</a:t>
            </a:r>
            <a:r>
              <a:rPr lang="en-US" sz="2400" dirty="0"/>
              <a:t> de </a:t>
            </a:r>
            <a:r>
              <a:rPr lang="pt-PT" sz="2400" b="1" dirty="0"/>
              <a:t>identificar oportunidades</a:t>
            </a:r>
            <a:r>
              <a:rPr lang="pt-PT" sz="2400" dirty="0"/>
              <a:t>, definir ações para atingir os objetivos organizacionais.</a:t>
            </a:r>
            <a:endParaRPr lang="pt-PT" sz="2400" dirty="0"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9E35B36-AE16-587C-268F-183A42226976}"/>
              </a:ext>
            </a:extLst>
          </p:cNvPr>
          <p:cNvSpPr txBox="1"/>
          <p:nvPr/>
        </p:nvSpPr>
        <p:spPr>
          <a:xfrm>
            <a:off x="5702060" y="2869720"/>
            <a:ext cx="6323162" cy="707886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dirty="0">
                <a:solidFill>
                  <a:srgbClr val="323232"/>
                </a:solidFill>
                <a:latin typeface="Graphik"/>
              </a:rPr>
              <a:t>Processo sistémico que identifica as melhores condições e formas para se conquistar o sucesso.</a:t>
            </a:r>
            <a:endParaRPr lang="pt-PT" sz="2000" dirty="0">
              <a:cs typeface="Calibri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1395C007-1A89-F97A-5750-0083F1E0A375}"/>
              </a:ext>
            </a:extLst>
          </p:cNvPr>
          <p:cNvSpPr/>
          <p:nvPr/>
        </p:nvSpPr>
        <p:spPr>
          <a:xfrm>
            <a:off x="7787179" y="3674251"/>
            <a:ext cx="2084716" cy="4456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8A9468E-BF13-B308-C00A-0097A20AF38A}"/>
              </a:ext>
            </a:extLst>
          </p:cNvPr>
          <p:cNvSpPr txBox="1"/>
          <p:nvPr/>
        </p:nvSpPr>
        <p:spPr>
          <a:xfrm>
            <a:off x="5702061" y="4206815"/>
            <a:ext cx="620814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/>
              <a:t>1. Fortalecimento da motivação;</a:t>
            </a:r>
            <a:endParaRPr lang="pt-PT" dirty="0">
              <a:cs typeface="Calibri" panose="020F0502020204030204"/>
            </a:endParaRPr>
          </a:p>
          <a:p>
            <a:pPr algn="ctr"/>
            <a:endParaRPr lang="pt-PT" b="1" dirty="0">
              <a:cs typeface="Calibri" panose="020F0502020204030204"/>
            </a:endParaRPr>
          </a:p>
          <a:p>
            <a:pPr algn="ctr"/>
            <a:r>
              <a:rPr lang="pt-PT" b="1" dirty="0"/>
              <a:t>2. Aumento da produtividade;</a:t>
            </a:r>
            <a:endParaRPr lang="pt-PT" b="1" dirty="0">
              <a:cs typeface="Calibri"/>
            </a:endParaRPr>
          </a:p>
          <a:p>
            <a:pPr algn="ctr"/>
            <a:endParaRPr lang="pt-PT" b="1" dirty="0">
              <a:cs typeface="Calibri"/>
            </a:endParaRPr>
          </a:p>
          <a:p>
            <a:pPr algn="ctr"/>
            <a:r>
              <a:rPr lang="pt-PT" b="1" dirty="0"/>
              <a:t>3. Priorização de ações e tarefas</a:t>
            </a:r>
            <a:endParaRPr lang="pt-PT" b="1" dirty="0">
              <a:cs typeface="Calibri"/>
            </a:endParaRPr>
          </a:p>
          <a:p>
            <a:pPr algn="ctr"/>
            <a:endParaRPr lang="pt-PT" b="1" dirty="0">
              <a:cs typeface="Calibri"/>
            </a:endParaRPr>
          </a:p>
          <a:p>
            <a:pPr algn="ctr"/>
            <a:r>
              <a:rPr lang="pt-PT" b="1" dirty="0"/>
              <a:t>4. Assertividade na tomada de decisões</a:t>
            </a:r>
            <a:endParaRPr lang="pt-PT" b="1" dirty="0">
              <a:cs typeface="Calibri"/>
            </a:endParaRPr>
          </a:p>
          <a:p>
            <a:pPr algn="ctr"/>
            <a:endParaRPr lang="pt-PT" b="1" dirty="0">
              <a:cs typeface="Calibri"/>
            </a:endParaRPr>
          </a:p>
          <a:p>
            <a:pPr algn="ctr"/>
            <a:r>
              <a:rPr lang="pt-PT" b="1" dirty="0"/>
              <a:t>5. Alinhamento das equipas e da organização</a:t>
            </a:r>
            <a:endParaRPr lang="pt-PT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45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4F394E2-6A43-D315-529A-6086F9A5E7AF}"/>
              </a:ext>
            </a:extLst>
          </p:cNvPr>
          <p:cNvSpPr txBox="1"/>
          <p:nvPr/>
        </p:nvSpPr>
        <p:spPr>
          <a:xfrm>
            <a:off x="-5752" y="1173193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3AC24C-C0B0-2BA1-FED1-9191B4BF617E}"/>
              </a:ext>
            </a:extLst>
          </p:cNvPr>
          <p:cNvSpPr txBox="1"/>
          <p:nvPr/>
        </p:nvSpPr>
        <p:spPr>
          <a:xfrm>
            <a:off x="49149" y="1936262"/>
            <a:ext cx="41644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Planeamento Estratégico</a:t>
            </a:r>
            <a:endParaRPr lang="pt-PT" sz="2000" b="1" dirty="0"/>
          </a:p>
        </p:txBody>
      </p:sp>
      <p:pic>
        <p:nvPicPr>
          <p:cNvPr id="11" name="Imagem 11" descr="Uma imagem com texto, captura de ecrã, Tipo de letra, diagrama&#10;&#10;Descrição gerada automaticamente">
            <a:extLst>
              <a:ext uri="{FF2B5EF4-FFF2-40B4-BE49-F238E27FC236}">
                <a16:creationId xmlns:a16="http://schemas.microsoft.com/office/drawing/2014/main" xmlns="" id="{8F1D4952-9FD5-C326-AEAB-59E6DD6FB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95" y="1649154"/>
            <a:ext cx="7415840" cy="51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29A590E-C034-1C06-DBF6-D3B353D1A382}"/>
              </a:ext>
            </a:extLst>
          </p:cNvPr>
          <p:cNvSpPr txBox="1"/>
          <p:nvPr/>
        </p:nvSpPr>
        <p:spPr>
          <a:xfrm>
            <a:off x="-5752" y="1173193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B788D32-43C4-7EC9-C568-3BDF07486E37}"/>
              </a:ext>
            </a:extLst>
          </p:cNvPr>
          <p:cNvSpPr txBox="1"/>
          <p:nvPr/>
        </p:nvSpPr>
        <p:spPr>
          <a:xfrm>
            <a:off x="351073" y="2525734"/>
            <a:ext cx="3186758" cy="400110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solidFill>
                  <a:srgbClr val="FFFFFF"/>
                </a:solidFill>
                <a:cs typeface="Calibri"/>
              </a:rPr>
              <a:t>ESTRATÉGIA </a:t>
            </a:r>
            <a:endParaRPr lang="pt-PT" sz="2000" b="1" dirty="0">
              <a:solidFill>
                <a:srgbClr val="FFFFFF"/>
              </a:solidFill>
            </a:endParaRP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7C348282-7592-C640-B52B-5BE490AC77F0}"/>
              </a:ext>
            </a:extLst>
          </p:cNvPr>
          <p:cNvSpPr/>
          <p:nvPr/>
        </p:nvSpPr>
        <p:spPr>
          <a:xfrm>
            <a:off x="1546165" y="3236104"/>
            <a:ext cx="920150" cy="7044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36E1D89-4CF8-A798-9DE8-942F54A8AA67}"/>
              </a:ext>
            </a:extLst>
          </p:cNvPr>
          <p:cNvSpPr txBox="1"/>
          <p:nvPr/>
        </p:nvSpPr>
        <p:spPr>
          <a:xfrm>
            <a:off x="340263" y="4224846"/>
            <a:ext cx="3222625" cy="52322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b="1" dirty="0">
                <a:cs typeface="Calibri"/>
              </a:rPr>
              <a:t>Criação de valor</a:t>
            </a:r>
          </a:p>
        </p:txBody>
      </p:sp>
      <p:sp>
        <p:nvSpPr>
          <p:cNvPr id="21" name="CaixaDeTexto 1">
            <a:extLst>
              <a:ext uri="{FF2B5EF4-FFF2-40B4-BE49-F238E27FC236}">
                <a16:creationId xmlns:a16="http://schemas.microsoft.com/office/drawing/2014/main" xmlns="" id="{F1DF4BD9-5576-2F73-9C19-8D8FA61BDB4E}"/>
              </a:ext>
            </a:extLst>
          </p:cNvPr>
          <p:cNvSpPr txBox="1"/>
          <p:nvPr/>
        </p:nvSpPr>
        <p:spPr>
          <a:xfrm>
            <a:off x="4464072" y="1719515"/>
            <a:ext cx="7469133" cy="5016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highlight>
                  <a:srgbClr val="C0C0C0"/>
                </a:highlight>
                <a:latin typeface="Calibri"/>
                <a:ea typeface="Calibri" panose="020F0502020204030204" pitchFamily="34" charset="0"/>
                <a:cs typeface="Arial"/>
              </a:rPr>
              <a:t>Conceito de "Valor"</a:t>
            </a:r>
            <a:r>
              <a:rPr lang="pt-PT" sz="2800" dirty="0">
                <a:highlight>
                  <a:srgbClr val="C0C0C0"/>
                </a:highlight>
                <a:latin typeface="Calibri"/>
                <a:ea typeface="Calibri" panose="020F0502020204030204" pitchFamily="34" charset="0"/>
                <a:cs typeface="Arial"/>
              </a:rPr>
              <a:t>: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 </a:t>
            </a:r>
            <a:r>
              <a:rPr lang="pt-PT" sz="2800" u="sng" dirty="0">
                <a:effectLst/>
                <a:latin typeface="Calibri"/>
                <a:ea typeface="Calibri" panose="020F0502020204030204" pitchFamily="34" charset="0"/>
                <a:cs typeface="Arial"/>
              </a:rPr>
              <a:t>a </a:t>
            </a:r>
            <a:r>
              <a:rPr lang="pt-PT" sz="2800" u="sng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importância, utilidade ou qualidade</a:t>
            </a:r>
            <a:r>
              <a:rPr lang="pt-PT" sz="2800" u="sng" dirty="0">
                <a:effectLst/>
                <a:latin typeface="Calibri"/>
                <a:ea typeface="Calibri" panose="020F0502020204030204" pitchFamily="34" charset="0"/>
                <a:cs typeface="Arial"/>
              </a:rPr>
              <a:t> de algo. Diferentes “</a:t>
            </a:r>
            <a:r>
              <a:rPr lang="pt-PT" sz="2800" u="sng" err="1">
                <a:effectLst/>
                <a:latin typeface="Calibri"/>
                <a:ea typeface="Calibri" panose="020F0502020204030204" pitchFamily="34" charset="0"/>
                <a:cs typeface="Arial"/>
              </a:rPr>
              <a:t>stakeholders</a:t>
            </a:r>
            <a:r>
              <a:rPr lang="pt-PT" sz="2800" u="sng" dirty="0">
                <a:effectLst/>
                <a:latin typeface="Calibri"/>
                <a:ea typeface="Calibri" panose="020F0502020204030204" pitchFamily="34" charset="0"/>
                <a:cs typeface="Arial"/>
              </a:rPr>
              <a:t>” têm perceções de valor distintas em relação ao mesmo produto ou serviço.</a:t>
            </a:r>
            <a:r>
              <a:rPr lang="pt-PT" sz="2800" u="sng" dirty="0">
                <a:latin typeface="Calibri"/>
                <a:ea typeface="Calibri" panose="020F0502020204030204" pitchFamily="34" charset="0"/>
                <a:cs typeface="Arial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600" dirty="0">
                <a:effectLst/>
                <a:latin typeface="Calibri"/>
                <a:ea typeface="Calibri" panose="020F0502020204030204" pitchFamily="34" charset="0"/>
                <a:cs typeface="Arial"/>
              </a:rPr>
              <a:t>Os clientes podem definir valor como a oportunidade de utilizar as funcionalidades de um produto; as organizações podem utilizar métricas financeiras para determinar o valor alcançado; a criação de valor para a sociedade pode incluir contributos em áreas como o bem-estar das pessoas, comunidades ou preservação do ambiente </a:t>
            </a:r>
            <a:r>
              <a:rPr lang="pt-PT" sz="26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/>
              </a:rPr>
              <a:t> </a:t>
            </a:r>
            <a:endParaRPr lang="pt-PT" sz="2600" dirty="0">
              <a:effectLst/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85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D2843B5-13DB-D6F5-FAC1-708906829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7A6C4C5-D189-428C-8F34-E9E23AD6425F}"/>
              </a:ext>
            </a:extLst>
          </p:cNvPr>
          <p:cNvSpPr txBox="1"/>
          <p:nvPr/>
        </p:nvSpPr>
        <p:spPr>
          <a:xfrm>
            <a:off x="524676" y="2300905"/>
            <a:ext cx="11264755" cy="19159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effectLst/>
                <a:highlight>
                  <a:srgbClr val="00FFFF"/>
                </a:highlight>
                <a:latin typeface="Calibri"/>
                <a:ea typeface="Calibri" panose="020F0502020204030204" pitchFamily="34" charset="0"/>
                <a:cs typeface="Arial"/>
              </a:rPr>
              <a:t>Sistemas de entrega de valor</a:t>
            </a:r>
            <a:r>
              <a:rPr lang="pt-PT" sz="2800" dirty="0">
                <a:effectLst/>
                <a:highlight>
                  <a:srgbClr val="00FFFF"/>
                </a:highlight>
                <a:latin typeface="Calibri"/>
                <a:ea typeface="Calibri" panose="020F0502020204030204" pitchFamily="34" charset="0"/>
                <a:cs typeface="Arial"/>
              </a:rPr>
              <a:t>: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 o conjunto de atividades que visam a </a:t>
            </a:r>
            <a:r>
              <a:rPr lang="pt-PT" sz="2800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criação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, </a:t>
            </a:r>
            <a:r>
              <a:rPr lang="pt-PT" sz="2800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sustentabilidade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 e </a:t>
            </a:r>
            <a:r>
              <a:rPr lang="pt-PT" sz="2800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desenvolvimento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 da organização. Portfólios, programas, projetos, produtos ou serviços e operações, podem fazer parte do sistema de entrega de valor da organização (</a:t>
            </a:r>
            <a:r>
              <a:rPr lang="pt-PT" sz="2800" i="1" dirty="0">
                <a:effectLst/>
                <a:latin typeface="Calibri"/>
                <a:ea typeface="Calibri" panose="020F0502020204030204" pitchFamily="34" charset="0"/>
                <a:cs typeface="Arial"/>
              </a:rPr>
              <a:t>Project Management </a:t>
            </a:r>
            <a:r>
              <a:rPr lang="pt-PT" sz="2800" i="1" err="1">
                <a:effectLst/>
                <a:latin typeface="Calibri"/>
                <a:ea typeface="Calibri" panose="020F0502020204030204" pitchFamily="34" charset="0"/>
                <a:cs typeface="Arial"/>
              </a:rPr>
              <a:t>Institute</a:t>
            </a:r>
            <a:r>
              <a:rPr lang="pt-PT" sz="2800" i="1" dirty="0">
                <a:effectLst/>
                <a:latin typeface="Calibri"/>
                <a:ea typeface="Calibri" panose="020F0502020204030204" pitchFamily="34" charset="0"/>
                <a:cs typeface="Arial"/>
              </a:rPr>
              <a:t>, 2021</a:t>
            </a:r>
            <a:r>
              <a:rPr lang="pt-PT" sz="2800" dirty="0">
                <a:effectLst/>
                <a:latin typeface="Calibri"/>
                <a:ea typeface="Calibri" panose="020F0502020204030204" pitchFamily="34" charset="0"/>
                <a:cs typeface="Arial"/>
              </a:rPr>
              <a:t>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22C4D47-7F62-5CFD-4E73-4B759EA8E659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96D5A6A-BE4E-4A61-8336-0DCE00746CEC}"/>
              </a:ext>
            </a:extLst>
          </p:cNvPr>
          <p:cNvSpPr txBox="1"/>
          <p:nvPr/>
        </p:nvSpPr>
        <p:spPr>
          <a:xfrm>
            <a:off x="1937648" y="4656467"/>
            <a:ext cx="277812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+ QUALIDADE </a:t>
            </a:r>
          </a:p>
          <a:p>
            <a:r>
              <a:rPr lang="pt-PT" dirty="0">
                <a:cs typeface="Calibri"/>
              </a:rPr>
              <a:t>+ EFICIÊNCIA</a:t>
            </a:r>
            <a:endParaRPr lang="pt-PT" dirty="0"/>
          </a:p>
          <a:p>
            <a:r>
              <a:rPr lang="pt-PT" dirty="0">
                <a:cs typeface="Calibri"/>
              </a:rPr>
              <a:t>+ PRODUTIVIDADE</a:t>
            </a:r>
          </a:p>
          <a:p>
            <a:r>
              <a:rPr lang="pt-PT" dirty="0">
                <a:cs typeface="Calibri"/>
              </a:rPr>
              <a:t>+ CONFIANÇA</a:t>
            </a:r>
          </a:p>
          <a:p>
            <a:r>
              <a:rPr lang="pt-PT" dirty="0">
                <a:cs typeface="Calibri"/>
              </a:rPr>
              <a:t>+ SATISFAÇÃO</a:t>
            </a:r>
            <a:endParaRPr lang="pt-PT" dirty="0"/>
          </a:p>
          <a:p>
            <a:r>
              <a:rPr lang="pt-PT" dirty="0">
                <a:cs typeface="Calibri"/>
              </a:rPr>
              <a:t>+ REPUTAÇÃO </a:t>
            </a:r>
          </a:p>
          <a:p>
            <a:r>
              <a:rPr lang="pt-PT" dirty="0">
                <a:cs typeface="Calibri"/>
              </a:rPr>
              <a:t>+ RESULTADOS POSITIVOS</a:t>
            </a:r>
          </a:p>
        </p:txBody>
      </p:sp>
    </p:spTree>
    <p:extLst>
      <p:ext uri="{BB962C8B-B14F-4D97-AF65-F5344CB8AC3E}">
        <p14:creationId xmlns:p14="http://schemas.microsoft.com/office/powerpoint/2010/main" val="306783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C79327FB-D355-BC7B-2378-E73D71FFF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7A6C4C5-D189-428C-8F34-E9E23AD6425F}"/>
              </a:ext>
            </a:extLst>
          </p:cNvPr>
          <p:cNvSpPr txBox="1"/>
          <p:nvPr/>
        </p:nvSpPr>
        <p:spPr>
          <a:xfrm>
            <a:off x="714102" y="2382274"/>
            <a:ext cx="11135359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Alguns exemplos da forma como os </a:t>
            </a:r>
            <a:r>
              <a:rPr lang="pt-PT" sz="2400" b="1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projetos</a:t>
            </a: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 podem contribuir para a criação e oferta de </a:t>
            </a:r>
            <a:r>
              <a:rPr lang="pt-PT" sz="2400" b="1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valor</a:t>
            </a: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 são: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- Criar um novo produto, serviço ou resultado que vá de encontro às expetativas e necessidades dos clientes ou utentes;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- Contribuir para a criação de um ambiente social positivo;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- Melhorar a eficiência, produtividade, eficácia ou capacidade de resposta dos serviços;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- Criar as condições necessárias para facilitar a transição da organização para o seu desejado estado futuro;</a:t>
            </a: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pt-PT" sz="2400" dirty="0">
                <a:solidFill>
                  <a:srgbClr val="242021"/>
                </a:solidFill>
                <a:effectLst/>
                <a:latin typeface="OpenSans"/>
                <a:ea typeface="Calibri" panose="020F0502020204030204" pitchFamily="34" charset="0"/>
                <a:cs typeface="Arial" panose="020B0604020202020204" pitchFamily="34" charset="0"/>
              </a:rPr>
              <a:t>Permitir a sustentabilidade dos benefícios criados por anteriores programas, projetos ou ações da organização. </a:t>
            </a: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xmlns="" id="{F19E4E96-1E14-859F-4ACB-28C6A0066794}"/>
              </a:ext>
            </a:extLst>
          </p:cNvPr>
          <p:cNvSpPr txBox="1"/>
          <p:nvPr/>
        </p:nvSpPr>
        <p:spPr>
          <a:xfrm>
            <a:off x="4264489" y="501476"/>
            <a:ext cx="4119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chemeClr val="accent1">
                    <a:lumMod val="75000"/>
                  </a:schemeClr>
                </a:solidFill>
              </a:rPr>
              <a:t>Valor</a:t>
            </a:r>
          </a:p>
          <a:p>
            <a:endParaRPr lang="pt-PT">
              <a:solidFill>
                <a:schemeClr val="accent1">
                  <a:lumMod val="75000"/>
                </a:schemeClr>
              </a:solidFill>
            </a:endParaRPr>
          </a:p>
          <a:p>
            <a:endParaRPr lang="x-non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92B85C4-592E-A39D-5BE7-DC9CF99D14E1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B00BAB9-26F9-BB00-C2C9-0EC7394CA51D}"/>
              </a:ext>
            </a:extLst>
          </p:cNvPr>
          <p:cNvSpPr txBox="1"/>
          <p:nvPr/>
        </p:nvSpPr>
        <p:spPr>
          <a:xfrm>
            <a:off x="-5752" y="1216325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C3943E9-2BCC-3E85-E302-F0087C4AFFED}"/>
              </a:ext>
            </a:extLst>
          </p:cNvPr>
          <p:cNvSpPr txBox="1"/>
          <p:nvPr/>
        </p:nvSpPr>
        <p:spPr>
          <a:xfrm>
            <a:off x="214993" y="1939939"/>
            <a:ext cx="5019033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1.3. Desporto Escolar (Visão; Missão; Objetivos; Estrutura e Organização) - PEDE 2021-25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49CBBC2-5764-8CAE-002E-C3666A749907}"/>
              </a:ext>
            </a:extLst>
          </p:cNvPr>
          <p:cNvSpPr/>
          <p:nvPr/>
        </p:nvSpPr>
        <p:spPr>
          <a:xfrm>
            <a:off x="5432246" y="1717197"/>
            <a:ext cx="6369169" cy="44857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 descr="Uma imagem com logótipo&#10;&#10;Descrição gerada automaticamente">
            <a:extLst>
              <a:ext uri="{FF2B5EF4-FFF2-40B4-BE49-F238E27FC236}">
                <a16:creationId xmlns:a16="http://schemas.microsoft.com/office/drawing/2014/main" xmlns="" id="{2F631BA5-C8DE-EC22-4A79-FDF5DAADF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325" y="2167520"/>
            <a:ext cx="2743200" cy="1832846"/>
          </a:xfrm>
          <a:prstGeom prst="rect">
            <a:avLst/>
          </a:prstGeom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xmlns="" id="{EB830FF7-10B6-1336-5302-8CD20A9B432D}"/>
              </a:ext>
            </a:extLst>
          </p:cNvPr>
          <p:cNvSpPr txBox="1"/>
          <p:nvPr/>
        </p:nvSpPr>
        <p:spPr>
          <a:xfrm>
            <a:off x="4479985" y="4384735"/>
            <a:ext cx="851535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800" b="1">
                <a:cs typeface="Calibri"/>
              </a:rPr>
              <a:t>Do diagnóstico / Análise à estratégia</a:t>
            </a:r>
          </a:p>
        </p:txBody>
      </p:sp>
    </p:spTree>
    <p:extLst>
      <p:ext uri="{BB962C8B-B14F-4D97-AF65-F5344CB8AC3E}">
        <p14:creationId xmlns:p14="http://schemas.microsoft.com/office/powerpoint/2010/main" val="222414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xmlns="" id="{19276129-0B44-2ED2-660E-F2DCA5860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7" b="7471"/>
          <a:stretch/>
        </p:blipFill>
        <p:spPr>
          <a:xfrm>
            <a:off x="80513" y="2219445"/>
            <a:ext cx="5661815" cy="41584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7254D0B-D98D-4D9C-3B83-FA1895438511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6AA1FF1-BDE6-7D23-9B99-E3AE67B8B686}"/>
              </a:ext>
            </a:extLst>
          </p:cNvPr>
          <p:cNvSpPr txBox="1"/>
          <p:nvPr/>
        </p:nvSpPr>
        <p:spPr>
          <a:xfrm>
            <a:off x="7325095" y="4388437"/>
            <a:ext cx="4122958" cy="2277547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>
                <a:cs typeface="Calibri"/>
              </a:rPr>
              <a:t>MISSÃO</a:t>
            </a:r>
          </a:p>
          <a:p>
            <a:pPr algn="just"/>
            <a:endParaRPr lang="pt-PT">
              <a:solidFill>
                <a:srgbClr val="212529"/>
              </a:solidFill>
              <a:cs typeface="Calibri"/>
            </a:endParaRPr>
          </a:p>
          <a:p>
            <a:pPr algn="just"/>
            <a:r>
              <a:rPr lang="pt-PT" sz="2000" b="1">
                <a:solidFill>
                  <a:srgbClr val="393939"/>
                </a:solidFill>
                <a:ea typeface="+mn-lt"/>
                <a:cs typeface="+mn-lt"/>
              </a:rPr>
              <a:t>Garantir uma oferta desportiva variada aos alunos, envolvendo as comunidades escolar e local, em todos os Agrupamentos de Escolas e Escolas Não Agrupadas.</a:t>
            </a:r>
            <a:endParaRPr lang="pt-PT" sz="2000" b="1">
              <a:cs typeface="Calibri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2BD8F256-6F83-8AFF-9296-0CE6915B87CA}"/>
              </a:ext>
            </a:extLst>
          </p:cNvPr>
          <p:cNvSpPr/>
          <p:nvPr/>
        </p:nvSpPr>
        <p:spPr>
          <a:xfrm flipH="1">
            <a:off x="5862954" y="2975444"/>
            <a:ext cx="704491" cy="29186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8BF2FD4-4DE0-300E-CBF4-BFA74FD3BB44}"/>
              </a:ext>
            </a:extLst>
          </p:cNvPr>
          <p:cNvSpPr txBox="1"/>
          <p:nvPr/>
        </p:nvSpPr>
        <p:spPr>
          <a:xfrm>
            <a:off x="6670760" y="2070005"/>
            <a:ext cx="526311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b="1">
                <a:solidFill>
                  <a:srgbClr val="002060"/>
                </a:solidFill>
                <a:ea typeface="+mn-lt"/>
                <a:cs typeface="+mn-lt"/>
              </a:rPr>
              <a:t>O Desporto Escolar é uma atividade de complemento curricular (Decreto-Lei n.º 95/91, de 26 de fevereiro)</a:t>
            </a:r>
            <a:endParaRPr lang="pt-PT" sz="2800" b="1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91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xmlns="" id="{FE493FAD-662A-80B2-904A-C74B1DD5E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0" t="6281" r="65834" b="10209"/>
          <a:stretch/>
        </p:blipFill>
        <p:spPr>
          <a:xfrm>
            <a:off x="171443" y="1905669"/>
            <a:ext cx="3438237" cy="4783178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xmlns="" id="{0989DE58-4DC0-DBD0-BE78-C1BB6779C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67" r="192" b="-305"/>
          <a:stretch/>
        </p:blipFill>
        <p:spPr>
          <a:xfrm>
            <a:off x="4420022" y="1786008"/>
            <a:ext cx="7289125" cy="50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4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Uma imagem com texto, captura de ecrã, software, Ícone de computador&#10;&#10;Descrição gerada automaticamente">
            <a:extLst>
              <a:ext uri="{FF2B5EF4-FFF2-40B4-BE49-F238E27FC236}">
                <a16:creationId xmlns:a16="http://schemas.microsoft.com/office/drawing/2014/main" xmlns="" id="{51D11702-545E-6CFD-F492-85FC55060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25555" r="38542" b="14407"/>
          <a:stretch/>
        </p:blipFill>
        <p:spPr>
          <a:xfrm>
            <a:off x="-106393" y="-1958"/>
            <a:ext cx="5669227" cy="6813177"/>
          </a:xfrm>
          <a:prstGeom prst="rect">
            <a:avLst/>
          </a:prstGeom>
        </p:spPr>
      </p:pic>
      <p:pic>
        <p:nvPicPr>
          <p:cNvPr id="7" name="Imagem 7" descr="Uma imagem com texto, eletrónica, captura de ecrã, software&#10;&#10;Descrição gerada automaticamente">
            <a:extLst>
              <a:ext uri="{FF2B5EF4-FFF2-40B4-BE49-F238E27FC236}">
                <a16:creationId xmlns:a16="http://schemas.microsoft.com/office/drawing/2014/main" xmlns="" id="{CFA98BA4-1EC5-ED37-5516-56A3DEB3A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15" t="29630" r="35089" b="61243"/>
          <a:stretch/>
        </p:blipFill>
        <p:spPr>
          <a:xfrm>
            <a:off x="5500778" y="1938984"/>
            <a:ext cx="6693923" cy="99399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DB674E7-5B9E-8E17-1DE1-B1362B6CF072}"/>
              </a:ext>
            </a:extLst>
          </p:cNvPr>
          <p:cNvSpPr txBox="1"/>
          <p:nvPr/>
        </p:nvSpPr>
        <p:spPr>
          <a:xfrm>
            <a:off x="6270625" y="3349624"/>
            <a:ext cx="48577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cs typeface="Calibri"/>
              </a:rPr>
              <a:t>VER PEDE2021-2025 (</a:t>
            </a:r>
            <a:r>
              <a:rPr lang="pt-PT" dirty="0">
                <a:cs typeface="Calibri"/>
                <a:hlinkClick r:id="rId4"/>
              </a:rPr>
              <a:t>disponível em website</a:t>
            </a:r>
            <a:r>
              <a:rPr lang="pt-PT">
                <a:cs typeface="Calibri"/>
              </a:rPr>
              <a:t>)</a:t>
            </a:r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94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red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6587C8B6-15A8-F747-BE4C-E92B64A5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A6BBBF-C83C-8BA7-A432-B7F9A1C1463F}"/>
              </a:ext>
            </a:extLst>
          </p:cNvPr>
          <p:cNvSpPr txBox="1"/>
          <p:nvPr/>
        </p:nvSpPr>
        <p:spPr>
          <a:xfrm>
            <a:off x="9803190" y="5565338"/>
            <a:ext cx="3088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José Carvalho </a:t>
            </a:r>
            <a:r>
              <a:rPr lang="pt-PT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jose.carvalho@dge.mec.pt</a:t>
            </a:r>
            <a:endParaRPr lang="pt-PT" sz="1200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Gastão Sousa</a:t>
            </a:r>
          </a:p>
          <a:p>
            <a:r>
              <a:rPr lang="pt-PT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gastao.sousa@degeste.mec.pt</a:t>
            </a:r>
            <a:endParaRPr lang="pt-PT" sz="12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0B90905-E006-3DDC-2582-718F686E84BF}"/>
              </a:ext>
            </a:extLst>
          </p:cNvPr>
          <p:cNvSpPr txBox="1"/>
          <p:nvPr/>
        </p:nvSpPr>
        <p:spPr>
          <a:xfrm>
            <a:off x="0" y="5194725"/>
            <a:ext cx="35400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Impact" panose="020B0806030902050204" pitchFamily="34" charset="0"/>
              </a:rPr>
              <a:t>Módulo 1</a:t>
            </a:r>
          </a:p>
          <a:p>
            <a:r>
              <a:rPr lang="pt-PT" sz="2800" dirty="0">
                <a:solidFill>
                  <a:srgbClr val="FF0000"/>
                </a:solidFill>
                <a:latin typeface="Impact" panose="020B0806030902050204" pitchFamily="34" charset="0"/>
              </a:rPr>
              <a:t>DESPORTO ESCOLAR, ESTRATÉGIA E CRIAÇÃO DE VALOR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88BF8E3-3D96-B708-7753-8B502411AF63}"/>
              </a:ext>
            </a:extLst>
          </p:cNvPr>
          <p:cNvSpPr txBox="1"/>
          <p:nvPr/>
        </p:nvSpPr>
        <p:spPr>
          <a:xfrm>
            <a:off x="-5752" y="310551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6AA555B-9C3C-DEA8-65DC-B4617BAA7A34}"/>
              </a:ext>
            </a:extLst>
          </p:cNvPr>
          <p:cNvSpPr txBox="1"/>
          <p:nvPr/>
        </p:nvSpPr>
        <p:spPr>
          <a:xfrm>
            <a:off x="869231" y="918053"/>
            <a:ext cx="10588325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cs typeface="Calibri"/>
              </a:rPr>
              <a:t>EXERCÍCIO 2.</a:t>
            </a:r>
          </a:p>
          <a:p>
            <a:endParaRPr lang="pt-PT" dirty="0">
              <a:cs typeface="Calibri"/>
            </a:endParaRPr>
          </a:p>
          <a:p>
            <a:r>
              <a:rPr lang="pt-PT" sz="2000" dirty="0">
                <a:cs typeface="Calibri"/>
              </a:rPr>
              <a:t>CADA GRUPO PROCEDE À ANÁLISE DO PEDE 2021-25 </a:t>
            </a:r>
          </a:p>
          <a:p>
            <a:pPr marL="742950" lvl="1" indent="-285750">
              <a:buFont typeface="Calibri"/>
              <a:buChar char="-"/>
            </a:pPr>
            <a:r>
              <a:rPr lang="pt-PT" sz="2000" dirty="0">
                <a:cs typeface="Calibri"/>
              </a:rPr>
              <a:t>IDENTIFICAÇÃO DOS EIXOS DE DESENVOLVIMENTO E RELAÇÃO COM OS PROJETOS DESENVOLVIDOS NA REGIÃO</a:t>
            </a:r>
          </a:p>
          <a:p>
            <a:pPr marL="742950" lvl="1" indent="-285750">
              <a:buFont typeface="Calibri"/>
              <a:buChar char="-"/>
            </a:pPr>
            <a:r>
              <a:rPr lang="pt-PT" sz="2000" dirty="0">
                <a:cs typeface="Calibri"/>
              </a:rPr>
              <a:t>INDICADORES DO PEDE (PERCEÇÃO DA EXEQUIBILIDADE NO CONTEXTO GEOGRÁFICO)</a:t>
            </a:r>
          </a:p>
          <a:p>
            <a:pPr marL="742950" lvl="1" indent="-285750">
              <a:buFont typeface="Calibri"/>
              <a:buChar char="-"/>
            </a:pPr>
            <a:r>
              <a:rPr lang="pt-PT" sz="2000" dirty="0">
                <a:cs typeface="Calibri"/>
              </a:rPr>
              <a:t>IDENTIFICAÇÃO DE INDICADORES QUE PODEM SER ANALISADOS (RELAÇÃO ENTRE O PEDE E O CONTEXTO REAL)</a:t>
            </a:r>
          </a:p>
          <a:p>
            <a:pPr marL="742950" lvl="1" indent="-285750">
              <a:buFont typeface="Calibri"/>
              <a:buChar char="-"/>
            </a:pPr>
            <a:endParaRPr lang="pt-PT" sz="2000" dirty="0">
              <a:cs typeface="Calibri"/>
            </a:endParaRPr>
          </a:p>
          <a:p>
            <a:r>
              <a:rPr lang="pt-PT" sz="2000" dirty="0">
                <a:cs typeface="Calibri"/>
              </a:rPr>
              <a:t>OS GRUPOS ANALISAM OS INDICADORES DE PRÁTICA (Nº DE ALUNOS INSCRITOS E Nº DE GRUPOS EQUIPA, POR MODALIDADES DESPORTIVA E POR CLDE E CRDE – ANOS 2021/22 E 2022/23.</a:t>
            </a:r>
          </a:p>
          <a:p>
            <a:endParaRPr lang="pt-PT" sz="2000" dirty="0">
              <a:cs typeface="Calibri"/>
            </a:endParaRPr>
          </a:p>
          <a:p>
            <a:r>
              <a:rPr lang="pt-PT" sz="2000" dirty="0">
                <a:cs typeface="Calibri"/>
              </a:rPr>
              <a:t>OS GRUPOS IDENTIFICAM OS PRINCIPAIS PROBLEMAS / NECESSIDADES / PRIORIDADES DE INTERVENÇÃO, DECORRENTES DOS INDICADORES APURADOS</a:t>
            </a:r>
          </a:p>
        </p:txBody>
      </p:sp>
    </p:spTree>
    <p:extLst>
      <p:ext uri="{BB962C8B-B14F-4D97-AF65-F5344CB8AC3E}">
        <p14:creationId xmlns:p14="http://schemas.microsoft.com/office/powerpoint/2010/main" val="224713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6" descr="Uma imagem com logótipo&#10;&#10;Descrição gerada automaticamente">
            <a:extLst>
              <a:ext uri="{FF2B5EF4-FFF2-40B4-BE49-F238E27FC236}">
                <a16:creationId xmlns:a16="http://schemas.microsoft.com/office/drawing/2014/main" xmlns="" id="{510D8B85-4D8E-731D-47C8-DDC8425E6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69" y="2025983"/>
            <a:ext cx="8479765" cy="44162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B00BAB9-26F9-BB00-C2C9-0EC7394CA51D}"/>
              </a:ext>
            </a:extLst>
          </p:cNvPr>
          <p:cNvSpPr txBox="1"/>
          <p:nvPr/>
        </p:nvSpPr>
        <p:spPr>
          <a:xfrm>
            <a:off x="-5752" y="1216325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C3943E9-2BCC-3E85-E302-F0087C4AFFED}"/>
              </a:ext>
            </a:extLst>
          </p:cNvPr>
          <p:cNvSpPr txBox="1"/>
          <p:nvPr/>
        </p:nvSpPr>
        <p:spPr>
          <a:xfrm>
            <a:off x="128729" y="1824920"/>
            <a:ext cx="2344845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1.1. Conceito de Estratégia</a:t>
            </a: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88BF8E3-3D96-B708-7753-8B502411AF63}"/>
              </a:ext>
            </a:extLst>
          </p:cNvPr>
          <p:cNvSpPr txBox="1"/>
          <p:nvPr/>
        </p:nvSpPr>
        <p:spPr>
          <a:xfrm>
            <a:off x="-5752" y="310551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8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xmlns="" id="{EC585333-0EFD-5137-8D1E-8D4868346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882741"/>
            <a:ext cx="12203501" cy="937464"/>
          </a:xfrm>
          <a:prstGeom prst="rect">
            <a:avLst/>
          </a:prstGeom>
        </p:spPr>
      </p:pic>
      <p:pic>
        <p:nvPicPr>
          <p:cNvPr id="9" name="Imagem 9" descr="Uma imagem com texto&#10;&#10;Descrição gerada automaticamente">
            <a:extLst>
              <a:ext uri="{FF2B5EF4-FFF2-40B4-BE49-F238E27FC236}">
                <a16:creationId xmlns:a16="http://schemas.microsoft.com/office/drawing/2014/main" xmlns="" id="{160415B3-31BB-2495-8C1A-0C14F3EFE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229" y="4672357"/>
            <a:ext cx="4080295" cy="2085286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xmlns="" id="{C47A876F-357C-090D-EE8D-F3D3F7CA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1" y="1930012"/>
            <a:ext cx="8537275" cy="49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3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895" y="-1114"/>
            <a:ext cx="12191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826529F-8178-F3EF-05B5-3845D6E4F6FA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5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xmlns="" id="{149D86AF-9412-9897-FE3D-CF20687D2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0" b="58290"/>
          <a:stretch/>
        </p:blipFill>
        <p:spPr>
          <a:xfrm>
            <a:off x="2265872" y="1825746"/>
            <a:ext cx="7343978" cy="23089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5CE52E7-A4C1-DA50-AE56-1FE7BA7BF37C}"/>
              </a:ext>
            </a:extLst>
          </p:cNvPr>
          <p:cNvSpPr txBox="1"/>
          <p:nvPr/>
        </p:nvSpPr>
        <p:spPr>
          <a:xfrm>
            <a:off x="7917243" y="3684615"/>
            <a:ext cx="16834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solidFill>
                  <a:srgbClr val="7F7F7F"/>
                </a:solidFill>
                <a:cs typeface="Calibri"/>
              </a:rPr>
              <a:t>(</a:t>
            </a:r>
            <a:r>
              <a:rPr lang="pt-PT" err="1">
                <a:solidFill>
                  <a:srgbClr val="7F7F7F"/>
                </a:solidFill>
                <a:cs typeface="Calibri"/>
              </a:rPr>
              <a:t>Drucker</a:t>
            </a:r>
            <a:r>
              <a:rPr lang="pt-PT">
                <a:solidFill>
                  <a:srgbClr val="7F7F7F"/>
                </a:solidFill>
                <a:cs typeface="Calibri"/>
              </a:rPr>
              <a:t>, 1997)</a:t>
            </a:r>
            <a:endParaRPr lang="pt-PT">
              <a:solidFill>
                <a:srgbClr val="7F7F7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09DA439-1838-4AE0-9733-0FEE5BC8E5E3}"/>
              </a:ext>
            </a:extLst>
          </p:cNvPr>
          <p:cNvSpPr txBox="1"/>
          <p:nvPr/>
        </p:nvSpPr>
        <p:spPr>
          <a:xfrm>
            <a:off x="1509921" y="4890698"/>
            <a:ext cx="152789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Escolhas</a:t>
            </a:r>
            <a:endParaRPr lang="pt-PT" sz="20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7B48E6C-1AC8-25A5-90BA-C27493C76381}"/>
              </a:ext>
            </a:extLst>
          </p:cNvPr>
          <p:cNvSpPr/>
          <p:nvPr/>
        </p:nvSpPr>
        <p:spPr>
          <a:xfrm>
            <a:off x="2628359" y="3298107"/>
            <a:ext cx="1825925" cy="3881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xmlns="" id="{51C1B1A5-4D99-9E1F-E30A-2C7FFBE17DF9}"/>
              </a:ext>
            </a:extLst>
          </p:cNvPr>
          <p:cNvCxnSpPr/>
          <p:nvPr/>
        </p:nvCxnSpPr>
        <p:spPr>
          <a:xfrm flipH="1">
            <a:off x="2282226" y="3445355"/>
            <a:ext cx="437071" cy="1374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F7B63F5-7E64-C811-02B0-A9F990E8CE01}"/>
              </a:ext>
            </a:extLst>
          </p:cNvPr>
          <p:cNvSpPr txBox="1"/>
          <p:nvPr/>
        </p:nvSpPr>
        <p:spPr>
          <a:xfrm>
            <a:off x="1509920" y="5437037"/>
            <a:ext cx="152789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Decisões</a:t>
            </a: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83BCB7F-2C8F-0135-F43C-EAA8DD7EC397}"/>
              </a:ext>
            </a:extLst>
          </p:cNvPr>
          <p:cNvSpPr txBox="1"/>
          <p:nvPr/>
        </p:nvSpPr>
        <p:spPr>
          <a:xfrm>
            <a:off x="3982826" y="4976962"/>
            <a:ext cx="152789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Meios</a:t>
            </a:r>
            <a:endParaRPr lang="pt-PT" dirty="0">
              <a:cs typeface="Calibri"/>
            </a:endParaRPr>
          </a:p>
          <a:p>
            <a:pPr algn="ctr"/>
            <a:r>
              <a:rPr lang="pt-PT" sz="2000" b="1" dirty="0">
                <a:cs typeface="Calibri"/>
              </a:rPr>
              <a:t>Recursos</a:t>
            </a:r>
          </a:p>
          <a:p>
            <a:pPr algn="ctr"/>
            <a:r>
              <a:rPr lang="pt-PT" sz="2000" b="1" dirty="0">
                <a:cs typeface="Calibri"/>
              </a:rPr>
              <a:t>Prioridades</a:t>
            </a:r>
          </a:p>
          <a:p>
            <a:pPr algn="ctr"/>
            <a:r>
              <a:rPr lang="pt-PT" sz="2000" b="1" dirty="0">
                <a:cs typeface="Calibri"/>
              </a:rPr>
              <a:t>Ações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27830B9-5E55-F02C-4F29-46156D16F418}"/>
              </a:ext>
            </a:extLst>
          </p:cNvPr>
          <p:cNvSpPr txBox="1"/>
          <p:nvPr/>
        </p:nvSpPr>
        <p:spPr>
          <a:xfrm>
            <a:off x="1509919" y="5997753"/>
            <a:ext cx="152789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>
                <a:cs typeface="Calibri"/>
              </a:rPr>
              <a:t>Programar</a:t>
            </a:r>
            <a:endParaRPr lang="pt-PT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48B1DCFE-1CE4-33DB-A4A6-161D78CD026F}"/>
              </a:ext>
            </a:extLst>
          </p:cNvPr>
          <p:cNvSpPr/>
          <p:nvPr/>
        </p:nvSpPr>
        <p:spPr>
          <a:xfrm>
            <a:off x="3349624" y="5080000"/>
            <a:ext cx="359433" cy="1250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xmlns="" id="{3ADE4B7E-5BDC-0A37-F81E-FEBB006644B7}"/>
              </a:ext>
            </a:extLst>
          </p:cNvPr>
          <p:cNvSpPr/>
          <p:nvPr/>
        </p:nvSpPr>
        <p:spPr>
          <a:xfrm>
            <a:off x="5923171" y="5094377"/>
            <a:ext cx="359433" cy="1250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DF86B76-FCD8-6198-FCA3-7782E82BBF9E}"/>
              </a:ext>
            </a:extLst>
          </p:cNvPr>
          <p:cNvSpPr txBox="1"/>
          <p:nvPr/>
        </p:nvSpPr>
        <p:spPr>
          <a:xfrm>
            <a:off x="6637247" y="5454110"/>
            <a:ext cx="3185783" cy="383709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 dirty="0">
                <a:solidFill>
                  <a:srgbClr val="000000"/>
                </a:solidFill>
                <a:cs typeface="Calibri"/>
              </a:rPr>
              <a:t>Resultados / Objetivos / Metas</a:t>
            </a:r>
            <a:endParaRPr lang="pt-PT" b="1" dirty="0">
              <a:solidFill>
                <a:srgbClr val="000000"/>
              </a:solidFill>
            </a:endParaRPr>
          </a:p>
        </p:txBody>
      </p:sp>
      <p:sp>
        <p:nvSpPr>
          <p:cNvPr id="14" name="Chaveta à esquerda 13">
            <a:extLst>
              <a:ext uri="{FF2B5EF4-FFF2-40B4-BE49-F238E27FC236}">
                <a16:creationId xmlns:a16="http://schemas.microsoft.com/office/drawing/2014/main" xmlns="" id="{6CB63347-2E48-A17C-4129-5614A74248D0}"/>
              </a:ext>
            </a:extLst>
          </p:cNvPr>
          <p:cNvSpPr/>
          <p:nvPr/>
        </p:nvSpPr>
        <p:spPr>
          <a:xfrm>
            <a:off x="9810750" y="4379404"/>
            <a:ext cx="560716" cy="24585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535547B-7AAB-FF80-E8C6-DF3637570546}"/>
              </a:ext>
            </a:extLst>
          </p:cNvPr>
          <p:cNvSpPr txBox="1"/>
          <p:nvPr/>
        </p:nvSpPr>
        <p:spPr>
          <a:xfrm>
            <a:off x="10360982" y="4272770"/>
            <a:ext cx="144702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Crescimento</a:t>
            </a:r>
          </a:p>
          <a:p>
            <a:r>
              <a:rPr lang="pt-PT" dirty="0">
                <a:cs typeface="Calibri"/>
              </a:rPr>
              <a:t>Aumento</a:t>
            </a:r>
          </a:p>
          <a:p>
            <a:r>
              <a:rPr lang="pt-PT" dirty="0">
                <a:cs typeface="Calibri"/>
              </a:rPr>
              <a:t>Impacto</a:t>
            </a:r>
          </a:p>
          <a:p>
            <a:r>
              <a:rPr lang="pt-PT" dirty="0">
                <a:cs typeface="Calibri"/>
              </a:rPr>
              <a:t>Mudança</a:t>
            </a:r>
          </a:p>
          <a:p>
            <a:r>
              <a:rPr lang="pt-PT" dirty="0">
                <a:cs typeface="Calibri"/>
              </a:rPr>
              <a:t>Melhoria</a:t>
            </a:r>
          </a:p>
          <a:p>
            <a:r>
              <a:rPr lang="pt-PT" dirty="0">
                <a:cs typeface="Calibri"/>
              </a:rPr>
              <a:t>Afirmação</a:t>
            </a:r>
          </a:p>
          <a:p>
            <a:r>
              <a:rPr lang="pt-PT" dirty="0">
                <a:cs typeface="Calibri"/>
              </a:rPr>
              <a:t>Retorno</a:t>
            </a:r>
          </a:p>
          <a:p>
            <a:r>
              <a:rPr lang="pt-PT" dirty="0">
                <a:cs typeface="Calibri"/>
              </a:rPr>
              <a:t>Liderança</a:t>
            </a:r>
          </a:p>
          <a:p>
            <a:r>
              <a:rPr lang="pt-PT" dirty="0">
                <a:cs typeface="Calibri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34738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39488C3-D3AC-4C4A-AAFA-85EEBF78D998}"/>
              </a:ext>
            </a:extLst>
          </p:cNvPr>
          <p:cNvSpPr txBox="1"/>
          <p:nvPr/>
        </p:nvSpPr>
        <p:spPr>
          <a:xfrm>
            <a:off x="1203589" y="3500066"/>
            <a:ext cx="1848519" cy="150810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pt-PT" sz="2400" b="1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Estratégia</a:t>
            </a:r>
            <a:endParaRPr lang="pt-PT" sz="3200" dirty="0">
              <a:solidFill>
                <a:srgbClr val="FFFF00"/>
              </a:solidFill>
              <a:cs typeface="Calibri" panose="020F0502020204030204"/>
            </a:endParaRPr>
          </a:p>
          <a:p>
            <a:endParaRPr lang="pt-PT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cs typeface="Calibri"/>
            </a:endParaRPr>
          </a:p>
          <a:p>
            <a:endParaRPr lang="x-none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9BF3964-C765-8458-D9DE-875C1EE6BB26}"/>
              </a:ext>
            </a:extLst>
          </p:cNvPr>
          <p:cNvSpPr txBox="1"/>
          <p:nvPr/>
        </p:nvSpPr>
        <p:spPr>
          <a:xfrm>
            <a:off x="4881319" y="2312281"/>
            <a:ext cx="7200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400" b="1"/>
              <a:t>Estratégia é a escolha dos recursos tangíveis e intangíveis para atingir um determinado objetivo </a:t>
            </a:r>
            <a:endParaRPr lang="pt-PT" sz="2400" b="1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93C9136-1E39-E1CB-7997-137FA5227C18}"/>
              </a:ext>
            </a:extLst>
          </p:cNvPr>
          <p:cNvSpPr txBox="1"/>
          <p:nvPr/>
        </p:nvSpPr>
        <p:spPr>
          <a:xfrm>
            <a:off x="4880635" y="3562702"/>
            <a:ext cx="717131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400" b="1"/>
              <a:t>Tática é a forma como dispomos ou utilizamos esses recursos no espaço e no tempo</a:t>
            </a:r>
            <a:endParaRPr lang="pt-PT" sz="2400" b="1"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05167B8-BA04-1E49-32A9-5DED87CC72B0}"/>
              </a:ext>
            </a:extLst>
          </p:cNvPr>
          <p:cNvSpPr txBox="1"/>
          <p:nvPr/>
        </p:nvSpPr>
        <p:spPr>
          <a:xfrm>
            <a:off x="4881319" y="4953551"/>
            <a:ext cx="720116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400" b="1">
                <a:latin typeface="Calibri"/>
                <a:cs typeface="Calibri"/>
              </a:rPr>
              <a:t>Técnica é o domínio e excelência pessoal da estrutura física, cognitiva e emocional, que conduz ao resultado máximo ser atingido eficientemente em cada contexto específico de trabalho.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826529F-8178-F3EF-05B5-3845D6E4F6FA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EA01F279-DE25-FC33-668E-BE0B7CC79AAC}"/>
              </a:ext>
            </a:extLst>
          </p:cNvPr>
          <p:cNvSpPr/>
          <p:nvPr/>
        </p:nvSpPr>
        <p:spPr>
          <a:xfrm>
            <a:off x="3168368" y="3057027"/>
            <a:ext cx="675735" cy="23435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03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BCDC3196-E69B-ADB1-9BAA-40FD2ECF9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84912"/>
              </p:ext>
            </p:extLst>
          </p:nvPr>
        </p:nvGraphicFramePr>
        <p:xfrm>
          <a:off x="2482117" y="2255754"/>
          <a:ext cx="5712677" cy="3949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B4FC3A9-B7D9-133D-E3D7-1EE075F12B46}"/>
              </a:ext>
            </a:extLst>
          </p:cNvPr>
          <p:cNvSpPr txBox="1"/>
          <p:nvPr/>
        </p:nvSpPr>
        <p:spPr>
          <a:xfrm>
            <a:off x="8396077" y="3162673"/>
            <a:ext cx="21491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Motivação</a:t>
            </a:r>
          </a:p>
          <a:p>
            <a:r>
              <a:rPr lang="pt-PT" sz="1400"/>
              <a:t>Carisma</a:t>
            </a:r>
          </a:p>
          <a:p>
            <a:r>
              <a:rPr lang="pt-PT" sz="1400"/>
              <a:t>Coesão</a:t>
            </a:r>
          </a:p>
          <a:p>
            <a:r>
              <a:rPr lang="pt-PT" sz="1400"/>
              <a:t>Confiança</a:t>
            </a:r>
          </a:p>
          <a:p>
            <a:r>
              <a:rPr lang="pt-PT" sz="1400"/>
              <a:t>Criatividade</a:t>
            </a:r>
          </a:p>
          <a:p>
            <a:r>
              <a:rPr lang="pt-PT" sz="1400"/>
              <a:t>Persuasão</a:t>
            </a:r>
          </a:p>
          <a:p>
            <a:r>
              <a:rPr lang="pt-PT" sz="1400"/>
              <a:t>Inspiração</a:t>
            </a:r>
          </a:p>
          <a:p>
            <a:r>
              <a:rPr lang="pt-PT" sz="1400"/>
              <a:t>Honestidade</a:t>
            </a:r>
          </a:p>
          <a:p>
            <a:r>
              <a:rPr lang="pt-PT" sz="1400"/>
              <a:t>Integridade</a:t>
            </a:r>
          </a:p>
          <a:p>
            <a:r>
              <a:rPr lang="pt-PT" sz="1400"/>
              <a:t>Iniciativa</a:t>
            </a:r>
          </a:p>
          <a:p>
            <a:r>
              <a:rPr lang="pt-PT" sz="1400"/>
              <a:t>Disponibilidade</a:t>
            </a:r>
          </a:p>
          <a:p>
            <a:r>
              <a:rPr lang="pt-PT" sz="1400"/>
              <a:t>Facilitação</a:t>
            </a:r>
          </a:p>
          <a:p>
            <a:r>
              <a:rPr lang="pt-PT" sz="1400"/>
              <a:t>Partilha</a:t>
            </a:r>
          </a:p>
          <a:p>
            <a:r>
              <a:rPr lang="pt-PT" sz="1400"/>
              <a:t>Ligações emocionais</a:t>
            </a:r>
          </a:p>
          <a:p>
            <a:endParaRPr lang="pt-PT" sz="140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AEC865C-CD0B-7DDB-9E83-004C984572BF}"/>
              </a:ext>
            </a:extLst>
          </p:cNvPr>
          <p:cNvSpPr txBox="1"/>
          <p:nvPr/>
        </p:nvSpPr>
        <p:spPr>
          <a:xfrm>
            <a:off x="855980" y="4615635"/>
            <a:ext cx="187220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400" dirty="0"/>
              <a:t>Transportes</a:t>
            </a:r>
          </a:p>
          <a:p>
            <a:r>
              <a:rPr lang="pt-PT" sz="1400" dirty="0"/>
              <a:t>Material Desportivo</a:t>
            </a:r>
            <a:endParaRPr lang="pt-PT" sz="1400" dirty="0">
              <a:cs typeface="Calibri"/>
            </a:endParaRPr>
          </a:p>
          <a:p>
            <a:r>
              <a:rPr lang="pt-PT" sz="1400" dirty="0"/>
              <a:t>Pessoas</a:t>
            </a:r>
            <a:endParaRPr lang="pt-PT" sz="1400" dirty="0">
              <a:cs typeface="Calibri"/>
            </a:endParaRPr>
          </a:p>
          <a:p>
            <a:r>
              <a:rPr lang="pt-PT" sz="1400" dirty="0"/>
              <a:t>Espaços Desportivos</a:t>
            </a:r>
            <a:endParaRPr lang="pt-PT" sz="1400" dirty="0">
              <a:cs typeface="Calibri"/>
            </a:endParaRPr>
          </a:p>
          <a:p>
            <a:r>
              <a:rPr lang="pt-PT" sz="1400" dirty="0"/>
              <a:t>Alimentação</a:t>
            </a:r>
            <a:endParaRPr lang="pt-PT" sz="1400" dirty="0">
              <a:cs typeface="Calibri"/>
            </a:endParaRPr>
          </a:p>
          <a:p>
            <a:r>
              <a:rPr lang="pt-PT" sz="1400" dirty="0"/>
              <a:t>Prémios</a:t>
            </a:r>
            <a:endParaRPr lang="pt-PT" sz="1400" dirty="0">
              <a:cs typeface="Calibri"/>
            </a:endParaRPr>
          </a:p>
          <a:p>
            <a:r>
              <a:rPr lang="pt-PT" sz="1400" dirty="0">
                <a:cs typeface="Calibri"/>
              </a:rPr>
              <a:t>Recursos financeiros</a:t>
            </a:r>
          </a:p>
          <a:p>
            <a:r>
              <a:rPr lang="pt-PT" sz="1400" dirty="0">
                <a:cs typeface="Calibri"/>
              </a:rPr>
              <a:t>Recursos Tecnológicos</a:t>
            </a:r>
          </a:p>
          <a:p>
            <a:r>
              <a:rPr lang="pt-PT" sz="1400" dirty="0"/>
              <a:t>…</a:t>
            </a:r>
            <a:endParaRPr lang="pt-PT" sz="1400" dirty="0">
              <a:cs typeface="Calibri"/>
            </a:endParaRPr>
          </a:p>
          <a:p>
            <a:endParaRPr lang="pt-PT" sz="140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BCE9D8A-70C4-0882-8505-0D874385456E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2A37488-884E-DEDB-822F-FF0BE44386D5}"/>
              </a:ext>
            </a:extLst>
          </p:cNvPr>
          <p:cNvSpPr txBox="1"/>
          <p:nvPr/>
        </p:nvSpPr>
        <p:spPr>
          <a:xfrm>
            <a:off x="754675" y="2994105"/>
            <a:ext cx="532859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3600">
                <a:latin typeface="MS Sans Serif"/>
              </a:rPr>
              <a:t>É possível planear a utilização dos recursos intangíveis?</a:t>
            </a:r>
            <a:endParaRPr lang="pt-PT" sz="3600"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1E22CB8-7D07-39BE-098F-8E720782784E}"/>
              </a:ext>
            </a:extLst>
          </p:cNvPr>
          <p:cNvSpPr txBox="1"/>
          <p:nvPr/>
        </p:nvSpPr>
        <p:spPr>
          <a:xfrm>
            <a:off x="-5752" y="1331344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6" name="Imagem 6" descr="Uma imagem com texto, escrita à mão, quadro branco, Cara humana&#10;&#10;Descrição gerada automaticamente">
            <a:extLst>
              <a:ext uri="{FF2B5EF4-FFF2-40B4-BE49-F238E27FC236}">
                <a16:creationId xmlns:a16="http://schemas.microsoft.com/office/drawing/2014/main" xmlns="" id="{ACDE5375-4A36-CCAA-388A-3BFB794AA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78" y="2353585"/>
            <a:ext cx="5877464" cy="31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2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B1522F8-D9AA-1B22-1900-0005687DD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3"/>
            <a:ext cx="12191980" cy="68567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F56319F-270A-E869-2967-4952ABB26F4A}"/>
              </a:ext>
            </a:extLst>
          </p:cNvPr>
          <p:cNvSpPr txBox="1"/>
          <p:nvPr/>
        </p:nvSpPr>
        <p:spPr>
          <a:xfrm>
            <a:off x="8625" y="1230702"/>
            <a:ext cx="12203500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1: Desporto Escolar, Estratégia e criação de valor 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09976D5-4D6E-2AED-064E-17155BD0B5BC}"/>
              </a:ext>
            </a:extLst>
          </p:cNvPr>
          <p:cNvSpPr txBox="1"/>
          <p:nvPr/>
        </p:nvSpPr>
        <p:spPr>
          <a:xfrm>
            <a:off x="380864" y="2936596"/>
            <a:ext cx="532859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3600">
                <a:latin typeface="MS Sans Serif"/>
              </a:rPr>
              <a:t>É possível planear a utilização dos recursos intangíveis?</a:t>
            </a:r>
            <a:endParaRPr lang="pt-PT" sz="3600"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712B34D-1F09-483A-F4F2-3254D6675E7B}"/>
              </a:ext>
            </a:extLst>
          </p:cNvPr>
          <p:cNvSpPr txBox="1"/>
          <p:nvPr/>
        </p:nvSpPr>
        <p:spPr>
          <a:xfrm>
            <a:off x="6508263" y="1827930"/>
            <a:ext cx="5247398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RECURSOS HUMANOS – GERAR CAPITAL HUMANO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Competências | Experiência | Capacitação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Rotinas | Motivação | Cooperação ! Compromisso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Perfis | Fatores Psicológicos | Ética | Emoções | ...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43B9463-D1FD-2894-3814-B92C0B6A0E11}"/>
              </a:ext>
            </a:extLst>
          </p:cNvPr>
          <p:cNvSpPr txBox="1"/>
          <p:nvPr/>
        </p:nvSpPr>
        <p:spPr>
          <a:xfrm>
            <a:off x="6508262" y="3208156"/>
            <a:ext cx="5247398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INOVAÇÃO </a:t>
            </a:r>
            <a:endParaRPr lang="pt-PT" dirty="0"/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Ideias | Tecnologia | Antecipação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Empreendedorismo | Conhecimento | Iniciativa 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Criatividade| Ousadia | Inspiração | Parcerias</a:t>
            </a: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F1C6CF3-2B8B-FBAF-AE51-FDC5E96281AD}"/>
              </a:ext>
            </a:extLst>
          </p:cNvPr>
          <p:cNvSpPr txBox="1"/>
          <p:nvPr/>
        </p:nvSpPr>
        <p:spPr>
          <a:xfrm>
            <a:off x="6508261" y="4689023"/>
            <a:ext cx="5247398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REPUTAÇÃO</a:t>
            </a:r>
            <a:endParaRPr lang="pt-PT" dirty="0"/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Gerir Expetativas | Gerar Satisfação (cliente)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Qualidade | Credibilidade | Impacto positivo</a:t>
            </a:r>
          </a:p>
          <a:p>
            <a:pPr marL="285750" indent="-285750">
              <a:buFont typeface="Calibri"/>
              <a:buChar char="-"/>
            </a:pPr>
            <a:r>
              <a:rPr lang="pt-PT" dirty="0">
                <a:cs typeface="Calibri"/>
              </a:rPr>
              <a:t>Confiança (cliente, parceiros, ...) | Valor  da marca</a:t>
            </a:r>
          </a:p>
        </p:txBody>
      </p:sp>
    </p:spTree>
    <p:extLst>
      <p:ext uri="{BB962C8B-B14F-4D97-AF65-F5344CB8AC3E}">
        <p14:creationId xmlns:p14="http://schemas.microsoft.com/office/powerpoint/2010/main" val="5871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2" ma:contentTypeDescription="Criar um novo documento." ma:contentTypeScope="" ma:versionID="5cba8e05e2502ccf0194f88bdba08dbc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d22868093bb7ec4318fa7ad3a0d57771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050D3-40A6-486F-99CD-692E12BE0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B9FCA3-27B2-438D-9A1F-403E90C188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5ECA4B-352E-477D-9A02-8E33223BF17E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565</Words>
  <Application>Microsoft Office PowerPoint</Application>
  <PresentationFormat>Personalizados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Aluno</cp:lastModifiedBy>
  <cp:revision>756</cp:revision>
  <dcterms:created xsi:type="dcterms:W3CDTF">2022-10-16T10:41:36Z</dcterms:created>
  <dcterms:modified xsi:type="dcterms:W3CDTF">2023-07-03T15:37:21Z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