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382" r:id="rId7"/>
    <p:sldId id="384" r:id="rId8"/>
    <p:sldId id="417" r:id="rId9"/>
    <p:sldId id="418" r:id="rId10"/>
    <p:sldId id="385" r:id="rId11"/>
    <p:sldId id="387" r:id="rId12"/>
    <p:sldId id="393" r:id="rId13"/>
    <p:sldId id="394" r:id="rId14"/>
    <p:sldId id="395" r:id="rId15"/>
    <p:sldId id="397" r:id="rId16"/>
    <p:sldId id="396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F5B59-E740-CBE3-DA2B-50FDC9293959}" v="18" dt="2023-07-02T14:11:28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838EE-F4E1-4CF6-B526-6D0E72537C2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C1044A74-32C6-46AA-8743-0D6A5B68E82F}">
      <dgm:prSet phldrT="[Texto]"/>
      <dgm:spPr/>
      <dgm:t>
        <a:bodyPr/>
        <a:lstStyle/>
        <a:p>
          <a:r>
            <a:rPr lang="pt-PT" dirty="0"/>
            <a:t>Fatores internos</a:t>
          </a:r>
        </a:p>
      </dgm:t>
    </dgm:pt>
    <dgm:pt modelId="{661ACCD6-CFF5-4D9B-A3C6-46F23E9A1E0B}" type="parTrans" cxnId="{1691E2CB-6074-4E15-BE0A-13B88DC20A98}">
      <dgm:prSet/>
      <dgm:spPr/>
      <dgm:t>
        <a:bodyPr/>
        <a:lstStyle/>
        <a:p>
          <a:endParaRPr lang="pt-PT"/>
        </a:p>
      </dgm:t>
    </dgm:pt>
    <dgm:pt modelId="{6ABE00F0-9533-40F9-ABD5-7632FE4D552F}" type="sibTrans" cxnId="{1691E2CB-6074-4E15-BE0A-13B88DC20A98}">
      <dgm:prSet/>
      <dgm:spPr/>
      <dgm:t>
        <a:bodyPr/>
        <a:lstStyle/>
        <a:p>
          <a:endParaRPr lang="pt-PT"/>
        </a:p>
      </dgm:t>
    </dgm:pt>
    <dgm:pt modelId="{64424BBC-32D1-4528-B9C1-549826E5062F}">
      <dgm:prSet phldrT="[Texto]"/>
      <dgm:spPr/>
      <dgm:t>
        <a:bodyPr/>
        <a:lstStyle/>
        <a:p>
          <a:r>
            <a:rPr lang="pt-PT" dirty="0"/>
            <a:t>Fatores externos</a:t>
          </a:r>
        </a:p>
      </dgm:t>
    </dgm:pt>
    <dgm:pt modelId="{AA15C15E-373C-4392-9B92-9268A01361A6}" type="parTrans" cxnId="{A779676A-6C23-4FBC-AFDB-AA765A598AA8}">
      <dgm:prSet/>
      <dgm:spPr/>
      <dgm:t>
        <a:bodyPr/>
        <a:lstStyle/>
        <a:p>
          <a:endParaRPr lang="pt-PT"/>
        </a:p>
      </dgm:t>
    </dgm:pt>
    <dgm:pt modelId="{B3ADD69E-4F34-4913-9512-D93B2EB87F5E}" type="sibTrans" cxnId="{A779676A-6C23-4FBC-AFDB-AA765A598AA8}">
      <dgm:prSet/>
      <dgm:spPr/>
      <dgm:t>
        <a:bodyPr/>
        <a:lstStyle/>
        <a:p>
          <a:endParaRPr lang="pt-PT"/>
        </a:p>
      </dgm:t>
    </dgm:pt>
    <dgm:pt modelId="{3BC38020-7250-423E-9A69-A5D4CF4AB183}">
      <dgm:prSet phldrT="[Texto]"/>
      <dgm:spPr/>
      <dgm:t>
        <a:bodyPr/>
        <a:lstStyle/>
        <a:p>
          <a:r>
            <a:rPr lang="pt-PT" dirty="0"/>
            <a:t>Projeto</a:t>
          </a:r>
        </a:p>
      </dgm:t>
    </dgm:pt>
    <dgm:pt modelId="{E48DF08B-A585-4D3A-A58B-4A53F207871A}" type="parTrans" cxnId="{C9A72BA3-365E-4B1A-B496-48449359BC2B}">
      <dgm:prSet/>
      <dgm:spPr/>
      <dgm:t>
        <a:bodyPr/>
        <a:lstStyle/>
        <a:p>
          <a:endParaRPr lang="pt-PT"/>
        </a:p>
      </dgm:t>
    </dgm:pt>
    <dgm:pt modelId="{E1CCF83F-9BA6-45D6-9047-D99EB8EA42FA}" type="sibTrans" cxnId="{C9A72BA3-365E-4B1A-B496-48449359BC2B}">
      <dgm:prSet/>
      <dgm:spPr/>
      <dgm:t>
        <a:bodyPr/>
        <a:lstStyle/>
        <a:p>
          <a:endParaRPr lang="pt-PT"/>
        </a:p>
      </dgm:t>
    </dgm:pt>
    <dgm:pt modelId="{48567EB5-5CED-4618-8FAB-E32432A401CF}" type="pres">
      <dgm:prSet presAssocID="{3C1838EE-F4E1-4CF6-B526-6D0E72537C20}" presName="Name0" presStyleCnt="0">
        <dgm:presLayoutVars>
          <dgm:dir/>
          <dgm:resizeHandles val="exact"/>
        </dgm:presLayoutVars>
      </dgm:prSet>
      <dgm:spPr/>
    </dgm:pt>
    <dgm:pt modelId="{EC8B2A01-F15C-4827-A147-1F1E56F0617B}" type="pres">
      <dgm:prSet presAssocID="{3C1838EE-F4E1-4CF6-B526-6D0E72537C20}" presName="vNodes" presStyleCnt="0"/>
      <dgm:spPr/>
    </dgm:pt>
    <dgm:pt modelId="{740A4B11-E6F8-4DAF-97C6-FE946FBD3479}" type="pres">
      <dgm:prSet presAssocID="{C1044A74-32C6-46AA-8743-0D6A5B68E8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19490CE-4300-423A-814E-E51E53B5432E}" type="pres">
      <dgm:prSet presAssocID="{6ABE00F0-9533-40F9-ABD5-7632FE4D552F}" presName="spacerT" presStyleCnt="0"/>
      <dgm:spPr/>
    </dgm:pt>
    <dgm:pt modelId="{9A2B4581-246A-40A4-B637-E72CC9FF3CC3}" type="pres">
      <dgm:prSet presAssocID="{6ABE00F0-9533-40F9-ABD5-7632FE4D552F}" presName="sibTrans" presStyleLbl="sibTrans2D1" presStyleIdx="0" presStyleCnt="2"/>
      <dgm:spPr/>
      <dgm:t>
        <a:bodyPr/>
        <a:lstStyle/>
        <a:p>
          <a:endParaRPr lang="pt-PT"/>
        </a:p>
      </dgm:t>
    </dgm:pt>
    <dgm:pt modelId="{A5E0C6ED-71B8-4FD3-8911-24F0315A62D8}" type="pres">
      <dgm:prSet presAssocID="{6ABE00F0-9533-40F9-ABD5-7632FE4D552F}" presName="spacerB" presStyleCnt="0"/>
      <dgm:spPr/>
    </dgm:pt>
    <dgm:pt modelId="{76F24509-FEBF-4BB8-827F-F6E0442FFC40}" type="pres">
      <dgm:prSet presAssocID="{64424BBC-32D1-4528-B9C1-549826E506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53BB49-D2DC-4A90-B681-A0C67A7C6917}" type="pres">
      <dgm:prSet presAssocID="{3C1838EE-F4E1-4CF6-B526-6D0E72537C20}" presName="sibTransLast" presStyleLbl="sibTrans2D1" presStyleIdx="1" presStyleCnt="2"/>
      <dgm:spPr/>
      <dgm:t>
        <a:bodyPr/>
        <a:lstStyle/>
        <a:p>
          <a:endParaRPr lang="pt-PT"/>
        </a:p>
      </dgm:t>
    </dgm:pt>
    <dgm:pt modelId="{8C99E2AB-6ED3-4F44-A824-9949879F15BA}" type="pres">
      <dgm:prSet presAssocID="{3C1838EE-F4E1-4CF6-B526-6D0E72537C20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0BD44355-BA7D-4543-8435-027CF0B8BB03}" type="pres">
      <dgm:prSet presAssocID="{3C1838EE-F4E1-4CF6-B526-6D0E72537C2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8072620-7A85-4E2D-B043-266A3F54B260}" type="presOf" srcId="{C1044A74-32C6-46AA-8743-0D6A5B68E82F}" destId="{740A4B11-E6F8-4DAF-97C6-FE946FBD3479}" srcOrd="0" destOrd="0" presId="urn:microsoft.com/office/officeart/2005/8/layout/equation2"/>
    <dgm:cxn modelId="{E92DD9C6-CC16-4840-A1B4-32685AAECFB1}" type="presOf" srcId="{3C1838EE-F4E1-4CF6-B526-6D0E72537C20}" destId="{48567EB5-5CED-4618-8FAB-E32432A401CF}" srcOrd="0" destOrd="0" presId="urn:microsoft.com/office/officeart/2005/8/layout/equation2"/>
    <dgm:cxn modelId="{87BEFE1F-D7D9-4CF3-9F1A-FA0D1E64ABB8}" type="presOf" srcId="{6ABE00F0-9533-40F9-ABD5-7632FE4D552F}" destId="{9A2B4581-246A-40A4-B637-E72CC9FF3CC3}" srcOrd="0" destOrd="0" presId="urn:microsoft.com/office/officeart/2005/8/layout/equation2"/>
    <dgm:cxn modelId="{1691E2CB-6074-4E15-BE0A-13B88DC20A98}" srcId="{3C1838EE-F4E1-4CF6-B526-6D0E72537C20}" destId="{C1044A74-32C6-46AA-8743-0D6A5B68E82F}" srcOrd="0" destOrd="0" parTransId="{661ACCD6-CFF5-4D9B-A3C6-46F23E9A1E0B}" sibTransId="{6ABE00F0-9533-40F9-ABD5-7632FE4D552F}"/>
    <dgm:cxn modelId="{0CC52C9A-8D10-4AD7-8DCC-B888EB38D759}" type="presOf" srcId="{3BC38020-7250-423E-9A69-A5D4CF4AB183}" destId="{0BD44355-BA7D-4543-8435-027CF0B8BB03}" srcOrd="0" destOrd="0" presId="urn:microsoft.com/office/officeart/2005/8/layout/equation2"/>
    <dgm:cxn modelId="{8A3E6FA3-225D-4D46-A44A-683E8B1699BD}" type="presOf" srcId="{64424BBC-32D1-4528-B9C1-549826E5062F}" destId="{76F24509-FEBF-4BB8-827F-F6E0442FFC40}" srcOrd="0" destOrd="0" presId="urn:microsoft.com/office/officeart/2005/8/layout/equation2"/>
    <dgm:cxn modelId="{5BFB9CEF-3C38-4BB8-BAE3-B356BC6CFECF}" type="presOf" srcId="{B3ADD69E-4F34-4913-9512-D93B2EB87F5E}" destId="{E353BB49-D2DC-4A90-B681-A0C67A7C6917}" srcOrd="0" destOrd="0" presId="urn:microsoft.com/office/officeart/2005/8/layout/equation2"/>
    <dgm:cxn modelId="{A779676A-6C23-4FBC-AFDB-AA765A598AA8}" srcId="{3C1838EE-F4E1-4CF6-B526-6D0E72537C20}" destId="{64424BBC-32D1-4528-B9C1-549826E5062F}" srcOrd="1" destOrd="0" parTransId="{AA15C15E-373C-4392-9B92-9268A01361A6}" sibTransId="{B3ADD69E-4F34-4913-9512-D93B2EB87F5E}"/>
    <dgm:cxn modelId="{76EEA2E3-F3C8-4498-B390-F36E9EA7B0AB}" type="presOf" srcId="{B3ADD69E-4F34-4913-9512-D93B2EB87F5E}" destId="{8C99E2AB-6ED3-4F44-A824-9949879F15BA}" srcOrd="1" destOrd="0" presId="urn:microsoft.com/office/officeart/2005/8/layout/equation2"/>
    <dgm:cxn modelId="{C9A72BA3-365E-4B1A-B496-48449359BC2B}" srcId="{3C1838EE-F4E1-4CF6-B526-6D0E72537C20}" destId="{3BC38020-7250-423E-9A69-A5D4CF4AB183}" srcOrd="2" destOrd="0" parTransId="{E48DF08B-A585-4D3A-A58B-4A53F207871A}" sibTransId="{E1CCF83F-9BA6-45D6-9047-D99EB8EA42FA}"/>
    <dgm:cxn modelId="{31895AED-BAB5-4932-83D1-16A1577F8B58}" type="presParOf" srcId="{48567EB5-5CED-4618-8FAB-E32432A401CF}" destId="{EC8B2A01-F15C-4827-A147-1F1E56F0617B}" srcOrd="0" destOrd="0" presId="urn:microsoft.com/office/officeart/2005/8/layout/equation2"/>
    <dgm:cxn modelId="{683A24D3-20CF-47C5-A95B-40BA6ABFEACF}" type="presParOf" srcId="{EC8B2A01-F15C-4827-A147-1F1E56F0617B}" destId="{740A4B11-E6F8-4DAF-97C6-FE946FBD3479}" srcOrd="0" destOrd="0" presId="urn:microsoft.com/office/officeart/2005/8/layout/equation2"/>
    <dgm:cxn modelId="{10C3B9B2-6CBA-4EDF-8BF3-FA8B5D3AD8CC}" type="presParOf" srcId="{EC8B2A01-F15C-4827-A147-1F1E56F0617B}" destId="{019490CE-4300-423A-814E-E51E53B5432E}" srcOrd="1" destOrd="0" presId="urn:microsoft.com/office/officeart/2005/8/layout/equation2"/>
    <dgm:cxn modelId="{F65E3A70-A85B-4BFC-B3A7-FC6A286A9A98}" type="presParOf" srcId="{EC8B2A01-F15C-4827-A147-1F1E56F0617B}" destId="{9A2B4581-246A-40A4-B637-E72CC9FF3CC3}" srcOrd="2" destOrd="0" presId="urn:microsoft.com/office/officeart/2005/8/layout/equation2"/>
    <dgm:cxn modelId="{9757BEE8-0362-4AF4-A474-7C88D27109C7}" type="presParOf" srcId="{EC8B2A01-F15C-4827-A147-1F1E56F0617B}" destId="{A5E0C6ED-71B8-4FD3-8911-24F0315A62D8}" srcOrd="3" destOrd="0" presId="urn:microsoft.com/office/officeart/2005/8/layout/equation2"/>
    <dgm:cxn modelId="{BA1CDEA4-D27E-4189-AEDA-D6609FFC3109}" type="presParOf" srcId="{EC8B2A01-F15C-4827-A147-1F1E56F0617B}" destId="{76F24509-FEBF-4BB8-827F-F6E0442FFC40}" srcOrd="4" destOrd="0" presId="urn:microsoft.com/office/officeart/2005/8/layout/equation2"/>
    <dgm:cxn modelId="{EBB6E8EE-7228-4F1D-B79B-59A8AB91CC90}" type="presParOf" srcId="{48567EB5-5CED-4618-8FAB-E32432A401CF}" destId="{E353BB49-D2DC-4A90-B681-A0C67A7C6917}" srcOrd="1" destOrd="0" presId="urn:microsoft.com/office/officeart/2005/8/layout/equation2"/>
    <dgm:cxn modelId="{4419F5A4-A046-4ACE-94D5-16370795CECC}" type="presParOf" srcId="{E353BB49-D2DC-4A90-B681-A0C67A7C6917}" destId="{8C99E2AB-6ED3-4F44-A824-9949879F15BA}" srcOrd="0" destOrd="0" presId="urn:microsoft.com/office/officeart/2005/8/layout/equation2"/>
    <dgm:cxn modelId="{98D859D4-E776-47B7-8998-E4ABF470992B}" type="presParOf" srcId="{48567EB5-5CED-4618-8FAB-E32432A401CF}" destId="{0BD44355-BA7D-4543-8435-027CF0B8BB0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A4B11-E6F8-4DAF-97C6-FE946FBD3479}">
      <dsp:nvSpPr>
        <dsp:cNvPr id="0" name=""/>
        <dsp:cNvSpPr/>
      </dsp:nvSpPr>
      <dsp:spPr>
        <a:xfrm>
          <a:off x="121722" y="2307"/>
          <a:ext cx="1311791" cy="1311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/>
            <a:t>Fatores internos</a:t>
          </a:r>
        </a:p>
      </dsp:txBody>
      <dsp:txXfrm>
        <a:off x="313829" y="194414"/>
        <a:ext cx="927577" cy="927577"/>
      </dsp:txXfrm>
    </dsp:sp>
    <dsp:sp modelId="{9A2B4581-246A-40A4-B637-E72CC9FF3CC3}">
      <dsp:nvSpPr>
        <dsp:cNvPr id="0" name=""/>
        <dsp:cNvSpPr/>
      </dsp:nvSpPr>
      <dsp:spPr>
        <a:xfrm>
          <a:off x="397198" y="1420617"/>
          <a:ext cx="760839" cy="76083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>
        <a:off x="498047" y="1711562"/>
        <a:ext cx="559141" cy="178949"/>
      </dsp:txXfrm>
    </dsp:sp>
    <dsp:sp modelId="{76F24509-FEBF-4BB8-827F-F6E0442FFC40}">
      <dsp:nvSpPr>
        <dsp:cNvPr id="0" name=""/>
        <dsp:cNvSpPr/>
      </dsp:nvSpPr>
      <dsp:spPr>
        <a:xfrm>
          <a:off x="121722" y="2287974"/>
          <a:ext cx="1311791" cy="1311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/>
            <a:t>Fatores externos</a:t>
          </a:r>
        </a:p>
      </dsp:txBody>
      <dsp:txXfrm>
        <a:off x="313829" y="2480081"/>
        <a:ext cx="927577" cy="927577"/>
      </dsp:txXfrm>
    </dsp:sp>
    <dsp:sp modelId="{E353BB49-D2DC-4A90-B681-A0C67A7C6917}">
      <dsp:nvSpPr>
        <dsp:cNvPr id="0" name=""/>
        <dsp:cNvSpPr/>
      </dsp:nvSpPr>
      <dsp:spPr>
        <a:xfrm>
          <a:off x="1630283" y="1557043"/>
          <a:ext cx="417149" cy="487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>
        <a:off x="1630283" y="1654640"/>
        <a:ext cx="292004" cy="292792"/>
      </dsp:txXfrm>
    </dsp:sp>
    <dsp:sp modelId="{0BD44355-BA7D-4543-8435-027CF0B8BB03}">
      <dsp:nvSpPr>
        <dsp:cNvPr id="0" name=""/>
        <dsp:cNvSpPr/>
      </dsp:nvSpPr>
      <dsp:spPr>
        <a:xfrm>
          <a:off x="2220589" y="489245"/>
          <a:ext cx="2623583" cy="2623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600" kern="1200" dirty="0"/>
            <a:t>Projeto</a:t>
          </a:r>
        </a:p>
      </dsp:txBody>
      <dsp:txXfrm>
        <a:off x="2604804" y="873460"/>
        <a:ext cx="1855153" cy="1855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arvalho@dge.mec.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stao.sousa@degeste.mec.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ixaDeTexto 1"/>
          <p:cNvSpPr txBox="1"/>
          <p:nvPr/>
        </p:nvSpPr>
        <p:spPr>
          <a:xfrm>
            <a:off x="1406236" y="3923253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Formadores:</a:t>
            </a:r>
          </a:p>
          <a:p>
            <a:r>
              <a:rPr lang="pt-PT" dirty="0" smtClean="0"/>
              <a:t>José Carvalho &amp; Gastão de Sousa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2: 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4C54A914-20BF-6110-5C43-86A22ECBB89A}"/>
              </a:ext>
            </a:extLst>
          </p:cNvPr>
          <p:cNvGrpSpPr/>
          <p:nvPr/>
        </p:nvGrpSpPr>
        <p:grpSpPr>
          <a:xfrm>
            <a:off x="4612455" y="1811213"/>
            <a:ext cx="7296343" cy="4954168"/>
            <a:chOff x="2240191" y="1710572"/>
            <a:chExt cx="7296343" cy="4954168"/>
          </a:xfrm>
        </p:grpSpPr>
        <p:pic>
          <p:nvPicPr>
            <p:cNvPr id="6" name="Imagem 6" descr="Uma imagem com círculo, Gráficos, símbolo, Saturação de cores&#10;&#10;Descrição gerada automaticamente">
              <a:extLst>
                <a:ext uri="{FF2B5EF4-FFF2-40B4-BE49-F238E27FC236}">
                  <a16:creationId xmlns:a16="http://schemas.microsoft.com/office/drawing/2014/main" xmlns="" id="{C8071738-04EC-1194-9BB0-D56DD01D0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8249" y="3006305"/>
              <a:ext cx="1305465" cy="1305465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4FAEE8A-617F-7E02-BD8A-ACC123DC6D34}"/>
                </a:ext>
              </a:extLst>
            </p:cNvPr>
            <p:cNvSpPr/>
            <p:nvPr/>
          </p:nvSpPr>
          <p:spPr>
            <a:xfrm>
              <a:off x="7006119" y="2552817"/>
              <a:ext cx="2530415" cy="20847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51EB0C5E-3431-8026-36D0-EDABE1B51E88}"/>
                </a:ext>
              </a:extLst>
            </p:cNvPr>
            <p:cNvSpPr txBox="1"/>
            <p:nvPr/>
          </p:nvSpPr>
          <p:spPr>
            <a:xfrm>
              <a:off x="7057611" y="3277034"/>
              <a:ext cx="243211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PT" b="1" dirty="0">
                  <a:solidFill>
                    <a:schemeClr val="bg1"/>
                  </a:solidFill>
                  <a:cs typeface="Calibri"/>
                </a:rPr>
                <a:t>PESSOAS</a:t>
              </a:r>
              <a:endParaRPr lang="pt-PT" b="1" dirty="0"/>
            </a:p>
            <a:p>
              <a:pPr algn="ctr"/>
              <a:r>
                <a:rPr lang="pt-PT" b="1" dirty="0">
                  <a:solidFill>
                    <a:schemeClr val="bg1"/>
                  </a:solidFill>
                  <a:cs typeface="Calibri"/>
                </a:rPr>
                <a:t>RECURSOS HUMANOS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D7B355A-CC2A-6C84-62AA-57B685D3F965}"/>
                </a:ext>
              </a:extLst>
            </p:cNvPr>
            <p:cNvSpPr/>
            <p:nvPr/>
          </p:nvSpPr>
          <p:spPr>
            <a:xfrm>
              <a:off x="2376609" y="2236515"/>
              <a:ext cx="2530415" cy="20847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AF431EED-68CD-756A-F8A9-5A7CE44D06B9}"/>
                </a:ext>
              </a:extLst>
            </p:cNvPr>
            <p:cNvSpPr txBox="1"/>
            <p:nvPr/>
          </p:nvSpPr>
          <p:spPr>
            <a:xfrm>
              <a:off x="2370592" y="2759448"/>
              <a:ext cx="2432113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PT" b="1" dirty="0">
                  <a:solidFill>
                    <a:schemeClr val="bg1"/>
                  </a:solidFill>
                  <a:cs typeface="Calibri"/>
                </a:rPr>
                <a:t>PROCESSOS</a:t>
              </a:r>
            </a:p>
            <a:p>
              <a:pPr algn="ctr"/>
              <a:r>
                <a:rPr lang="pt-PT" b="1" dirty="0">
                  <a:solidFill>
                    <a:schemeClr val="bg1"/>
                  </a:solidFill>
                  <a:cs typeface="Calibri"/>
                </a:rPr>
                <a:t>(PRODUTIVIDADE &amp; DESEMPENHO)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8EF569EB-AA67-59DB-347E-1988DEEAF2EF}"/>
                </a:ext>
              </a:extLst>
            </p:cNvPr>
            <p:cNvSpPr/>
            <p:nvPr/>
          </p:nvSpPr>
          <p:spPr>
            <a:xfrm>
              <a:off x="4605099" y="4580024"/>
              <a:ext cx="2530415" cy="20847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CF56C785-AEB1-297B-83FF-805CA0CAEF35}"/>
                </a:ext>
              </a:extLst>
            </p:cNvPr>
            <p:cNvSpPr txBox="1"/>
            <p:nvPr/>
          </p:nvSpPr>
          <p:spPr>
            <a:xfrm>
              <a:off x="4699724" y="4930429"/>
              <a:ext cx="2432113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PT" b="1" dirty="0">
                  <a:solidFill>
                    <a:schemeClr val="bg1"/>
                  </a:solidFill>
                  <a:cs typeface="Calibri"/>
                </a:rPr>
                <a:t>CLIENTES </a:t>
              </a:r>
              <a:endParaRPr lang="pt-PT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pt-PT" b="1" dirty="0">
                  <a:solidFill>
                    <a:schemeClr val="bg1"/>
                  </a:solidFill>
                  <a:cs typeface="Calibri"/>
                </a:rPr>
                <a:t>UTENTES</a:t>
              </a:r>
              <a:endParaRPr lang="pt-PT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pt-PT" b="1" dirty="0">
                  <a:solidFill>
                    <a:schemeClr val="bg1"/>
                  </a:solidFill>
                  <a:cs typeface="Calibri"/>
                </a:rPr>
                <a:t>CONSUMIDORES</a:t>
              </a:r>
            </a:p>
            <a:p>
              <a:pPr algn="ctr"/>
              <a:r>
                <a:rPr lang="pt-PT" b="1" dirty="0">
                  <a:solidFill>
                    <a:schemeClr val="bg1"/>
                  </a:solidFill>
                  <a:cs typeface="Calibri"/>
                </a:rPr>
                <a:t>(ALUNOS + PAIS E EE)</a:t>
              </a:r>
              <a:endParaRPr lang="pt-PT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4" name="Seta: Curvada Para Cima 13">
              <a:extLst>
                <a:ext uri="{FF2B5EF4-FFF2-40B4-BE49-F238E27FC236}">
                  <a16:creationId xmlns:a16="http://schemas.microsoft.com/office/drawing/2014/main" xmlns="" id="{82CADA21-4432-74E6-6D9A-D860DCBBE8F4}"/>
                </a:ext>
              </a:extLst>
            </p:cNvPr>
            <p:cNvSpPr/>
            <p:nvPr/>
          </p:nvSpPr>
          <p:spPr>
            <a:xfrm flipH="1" flipV="1">
              <a:off x="4342297" y="1710572"/>
              <a:ext cx="3378678" cy="704491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5" name="Seta: Curvada Para Cima 14">
              <a:extLst>
                <a:ext uri="{FF2B5EF4-FFF2-40B4-BE49-F238E27FC236}">
                  <a16:creationId xmlns:a16="http://schemas.microsoft.com/office/drawing/2014/main" xmlns="" id="{477BD71B-AE75-FB6F-74D9-C93C882E6AE8}"/>
                </a:ext>
              </a:extLst>
            </p:cNvPr>
            <p:cNvSpPr/>
            <p:nvPr/>
          </p:nvSpPr>
          <p:spPr>
            <a:xfrm rot="2580000">
              <a:off x="2240191" y="5006180"/>
              <a:ext cx="2300378" cy="690113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6" name="Seta: Curvada Para Cima 15">
              <a:extLst>
                <a:ext uri="{FF2B5EF4-FFF2-40B4-BE49-F238E27FC236}">
                  <a16:creationId xmlns:a16="http://schemas.microsoft.com/office/drawing/2014/main" xmlns="" id="{9DA3C6A2-93E0-285C-4B64-CC0FD3E96850}"/>
                </a:ext>
              </a:extLst>
            </p:cNvPr>
            <p:cNvSpPr/>
            <p:nvPr/>
          </p:nvSpPr>
          <p:spPr>
            <a:xfrm rot="19140000">
              <a:off x="7128493" y="5279349"/>
              <a:ext cx="2300378" cy="690113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7092481-49E9-B96F-F5D1-C1D07415B665}"/>
              </a:ext>
            </a:extLst>
          </p:cNvPr>
          <p:cNvSpPr txBox="1"/>
          <p:nvPr/>
        </p:nvSpPr>
        <p:spPr>
          <a:xfrm>
            <a:off x="82251" y="4225605"/>
            <a:ext cx="441284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dirty="0">
                <a:cs typeface="Calibri"/>
              </a:rPr>
              <a:t>O SUCESSO DA ESTRATÉGIA DEPENDE DA INTERDEPENDÊNCIA ENTRE OS FACTORES:</a:t>
            </a:r>
          </a:p>
          <a:p>
            <a:endParaRPr lang="pt-PT" sz="2000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pt-PT" sz="2000" dirty="0">
                <a:cs typeface="Calibri"/>
              </a:rPr>
              <a:t>HUMANO (PESSOAS)</a:t>
            </a:r>
          </a:p>
          <a:p>
            <a:pPr marL="285750" indent="-285750">
              <a:buFont typeface="Calibri"/>
              <a:buChar char="-"/>
            </a:pPr>
            <a:r>
              <a:rPr lang="pt-PT" sz="2000" dirty="0">
                <a:cs typeface="Calibri"/>
              </a:rPr>
              <a:t>PROCESSO (DESENVOLVIMENTO)</a:t>
            </a:r>
          </a:p>
          <a:p>
            <a:pPr marL="285750" indent="-285750">
              <a:buFont typeface="Calibri"/>
              <a:buChar char="-"/>
            </a:pPr>
            <a:r>
              <a:rPr lang="pt-PT" sz="2000" dirty="0">
                <a:cs typeface="Calibri"/>
              </a:rPr>
              <a:t>RESULTADOS (SATISFAÇÃO)</a:t>
            </a:r>
          </a:p>
        </p:txBody>
      </p:sp>
    </p:spTree>
    <p:extLst>
      <p:ext uri="{BB962C8B-B14F-4D97-AF65-F5344CB8AC3E}">
        <p14:creationId xmlns:p14="http://schemas.microsoft.com/office/powerpoint/2010/main" val="307926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2: 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pic>
        <p:nvPicPr>
          <p:cNvPr id="2" name="Imagem 3" descr="Uma imagem com texto, captura de ecrã, Tipo de letra, número&#10;&#10;Descrição gerada automaticamente">
            <a:extLst>
              <a:ext uri="{FF2B5EF4-FFF2-40B4-BE49-F238E27FC236}">
                <a16:creationId xmlns:a16="http://schemas.microsoft.com/office/drawing/2014/main" xmlns="" id="{9D357092-9C1D-529A-2A5E-D605A47C7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7" t="75498" r="27323" b="494"/>
          <a:stretch/>
        </p:blipFill>
        <p:spPr>
          <a:xfrm>
            <a:off x="3272287" y="2505568"/>
            <a:ext cx="7707105" cy="265805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2F8CB8E-8EE6-49AC-8038-25162AB1880C}"/>
              </a:ext>
            </a:extLst>
          </p:cNvPr>
          <p:cNvSpPr/>
          <p:nvPr/>
        </p:nvSpPr>
        <p:spPr>
          <a:xfrm>
            <a:off x="148119" y="1905835"/>
            <a:ext cx="2530415" cy="20847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2FBC3DF8-47DD-0077-26FB-1C5C986099F0}"/>
              </a:ext>
            </a:extLst>
          </p:cNvPr>
          <p:cNvSpPr txBox="1"/>
          <p:nvPr/>
        </p:nvSpPr>
        <p:spPr>
          <a:xfrm>
            <a:off x="199611" y="2630052"/>
            <a:ext cx="24321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Calibri"/>
              </a:rPr>
              <a:t>PESSOAS</a:t>
            </a:r>
            <a:endParaRPr lang="pt-PT" b="1" dirty="0"/>
          </a:p>
          <a:p>
            <a:pPr algn="ctr"/>
            <a:r>
              <a:rPr lang="pt-PT" b="1" dirty="0">
                <a:solidFill>
                  <a:schemeClr val="bg1"/>
                </a:solidFill>
                <a:cs typeface="Calibri"/>
              </a:rPr>
              <a:t>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134457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2: 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pic>
        <p:nvPicPr>
          <p:cNvPr id="2" name="Imagem 3" descr="Uma imagem com texto, captura de ecrã, Tipo de letra, número&#10;&#10;Descrição gerada automaticamente">
            <a:extLst>
              <a:ext uri="{FF2B5EF4-FFF2-40B4-BE49-F238E27FC236}">
                <a16:creationId xmlns:a16="http://schemas.microsoft.com/office/drawing/2014/main" xmlns="" id="{9D357092-9C1D-529A-2A5E-D605A47C7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0" t="54951" r="30130" b="25136"/>
          <a:stretch/>
        </p:blipFill>
        <p:spPr>
          <a:xfrm>
            <a:off x="3506991" y="2390550"/>
            <a:ext cx="7034384" cy="215952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2FBC3DF8-47DD-0077-26FB-1C5C986099F0}"/>
              </a:ext>
            </a:extLst>
          </p:cNvPr>
          <p:cNvSpPr txBox="1"/>
          <p:nvPr/>
        </p:nvSpPr>
        <p:spPr>
          <a:xfrm>
            <a:off x="199611" y="2630052"/>
            <a:ext cx="24321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Calibri"/>
              </a:rPr>
              <a:t>PESSOAS</a:t>
            </a:r>
            <a:endParaRPr lang="pt-PT" b="1" dirty="0"/>
          </a:p>
          <a:p>
            <a:pPr algn="ctr"/>
            <a:r>
              <a:rPr lang="pt-PT" b="1" dirty="0">
                <a:solidFill>
                  <a:schemeClr val="bg1"/>
                </a:solidFill>
                <a:cs typeface="Calibri"/>
              </a:rPr>
              <a:t>RECURSOS HUMANOS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8ACDFF6-75A8-7286-C34B-7E452193A63A}"/>
              </a:ext>
            </a:extLst>
          </p:cNvPr>
          <p:cNvSpPr/>
          <p:nvPr/>
        </p:nvSpPr>
        <p:spPr>
          <a:xfrm>
            <a:off x="90609" y="1862703"/>
            <a:ext cx="2530415" cy="20847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5D2465E-2E5C-EF00-DDAC-342B43313817}"/>
              </a:ext>
            </a:extLst>
          </p:cNvPr>
          <p:cNvSpPr txBox="1"/>
          <p:nvPr/>
        </p:nvSpPr>
        <p:spPr>
          <a:xfrm>
            <a:off x="84592" y="2385636"/>
            <a:ext cx="24321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Calibri"/>
              </a:rPr>
              <a:t>PROCESSOS</a:t>
            </a:r>
          </a:p>
          <a:p>
            <a:pPr algn="ctr"/>
            <a:r>
              <a:rPr lang="pt-PT" b="1" dirty="0">
                <a:solidFill>
                  <a:schemeClr val="bg1"/>
                </a:solidFill>
                <a:cs typeface="Calibri"/>
              </a:rPr>
              <a:t>(PRODUTIVIDADE &amp; DESEMPENHO)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158BD69-5753-1824-7417-4705046A061D}"/>
              </a:ext>
            </a:extLst>
          </p:cNvPr>
          <p:cNvSpPr txBox="1"/>
          <p:nvPr/>
        </p:nvSpPr>
        <p:spPr>
          <a:xfrm>
            <a:off x="889000" y="4778375"/>
            <a:ext cx="42545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PROCESSOS EFICIENTES</a:t>
            </a:r>
          </a:p>
          <a:p>
            <a:r>
              <a:rPr lang="pt-PT" dirty="0">
                <a:cs typeface="Calibri"/>
              </a:rPr>
              <a:t>GESTÃO DE TEMPO EFICIENTE</a:t>
            </a:r>
          </a:p>
          <a:p>
            <a:endParaRPr lang="pt-PT" dirty="0">
              <a:cs typeface="Calibri"/>
            </a:endParaRPr>
          </a:p>
          <a:p>
            <a:r>
              <a:rPr lang="pt-PT" dirty="0">
                <a:solidFill>
                  <a:srgbClr val="002060"/>
                </a:solidFill>
                <a:cs typeface="Calibri"/>
              </a:rPr>
              <a:t>+ INOVAÇÃO</a:t>
            </a:r>
          </a:p>
          <a:p>
            <a:r>
              <a:rPr lang="pt-PT" dirty="0">
                <a:solidFill>
                  <a:srgbClr val="002060"/>
                </a:solidFill>
                <a:cs typeface="Calibri"/>
              </a:rPr>
              <a:t>+ COMPETITIVIDADE</a:t>
            </a:r>
          </a:p>
          <a:p>
            <a:r>
              <a:rPr lang="pt-PT" dirty="0">
                <a:solidFill>
                  <a:srgbClr val="002060"/>
                </a:solidFill>
                <a:cs typeface="Calibri"/>
              </a:rPr>
              <a:t>+ MENOS CUSTOS + RENTABILIDADE</a:t>
            </a:r>
          </a:p>
        </p:txBody>
      </p:sp>
    </p:spTree>
    <p:extLst>
      <p:ext uri="{BB962C8B-B14F-4D97-AF65-F5344CB8AC3E}">
        <p14:creationId xmlns:p14="http://schemas.microsoft.com/office/powerpoint/2010/main" val="121973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2: 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pic>
        <p:nvPicPr>
          <p:cNvPr id="4" name="Imagem 3" descr="Uma imagem com texto, captura de ecrã, Tipo de letra, número&#10;&#10;Descrição gerada automaticamente">
            <a:extLst>
              <a:ext uri="{FF2B5EF4-FFF2-40B4-BE49-F238E27FC236}">
                <a16:creationId xmlns:a16="http://schemas.microsoft.com/office/drawing/2014/main" xmlns="" id="{00DA0238-90F4-0F4F-9A2F-C620C4B2E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0" r="34426" b="45521"/>
          <a:stretch/>
        </p:blipFill>
        <p:spPr>
          <a:xfrm>
            <a:off x="3444816" y="2239141"/>
            <a:ext cx="8035059" cy="186765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59DC86F3-608F-69DB-C4D1-84CAB20911DF}"/>
              </a:ext>
            </a:extLst>
          </p:cNvPr>
          <p:cNvSpPr/>
          <p:nvPr/>
        </p:nvSpPr>
        <p:spPr>
          <a:xfrm>
            <a:off x="148118" y="1934589"/>
            <a:ext cx="2530415" cy="208471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7314777-C731-E0C0-5556-DB6A704FFBC3}"/>
              </a:ext>
            </a:extLst>
          </p:cNvPr>
          <p:cNvSpPr txBox="1"/>
          <p:nvPr/>
        </p:nvSpPr>
        <p:spPr>
          <a:xfrm>
            <a:off x="242743" y="2284995"/>
            <a:ext cx="243211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Calibri"/>
              </a:rPr>
              <a:t>CLIENTES </a:t>
            </a:r>
            <a:endParaRPr lang="pt-PT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pt-PT" b="1" dirty="0">
                <a:solidFill>
                  <a:schemeClr val="bg1"/>
                </a:solidFill>
                <a:cs typeface="Calibri"/>
              </a:rPr>
              <a:t>UTENTES</a:t>
            </a:r>
            <a:endParaRPr lang="pt-PT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pt-PT" b="1" dirty="0">
                <a:solidFill>
                  <a:schemeClr val="bg1"/>
                </a:solidFill>
                <a:cs typeface="Calibri"/>
              </a:rPr>
              <a:t>CONSUMIDORES</a:t>
            </a:r>
          </a:p>
          <a:p>
            <a:pPr algn="ctr"/>
            <a:r>
              <a:rPr lang="pt-PT" b="1" dirty="0">
                <a:solidFill>
                  <a:schemeClr val="bg1"/>
                </a:solidFill>
                <a:cs typeface="Calibri"/>
              </a:rPr>
              <a:t>(ALUNOS + PAIS E EE)</a:t>
            </a:r>
            <a:endParaRPr lang="pt-PT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796F1A4-E9BE-B2E3-EEC0-8B10C76F3C3C}"/>
              </a:ext>
            </a:extLst>
          </p:cNvPr>
          <p:cNvSpPr txBox="1"/>
          <p:nvPr/>
        </p:nvSpPr>
        <p:spPr>
          <a:xfrm>
            <a:off x="2369868" y="3886979"/>
            <a:ext cx="42545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CLIENTES / CONSUMIDORES </a:t>
            </a:r>
          </a:p>
          <a:p>
            <a:r>
              <a:rPr lang="pt-PT" dirty="0">
                <a:cs typeface="Calibri"/>
              </a:rPr>
              <a:t>ALUNOS + PAIS e EE </a:t>
            </a:r>
            <a:r>
              <a:rPr lang="pt-PT" b="1" dirty="0">
                <a:solidFill>
                  <a:srgbClr val="FF0000"/>
                </a:solidFill>
                <a:cs typeface="Calibri"/>
              </a:rPr>
              <a:t> = SATISFEITOS</a:t>
            </a:r>
          </a:p>
          <a:p>
            <a:endParaRPr lang="pt-PT" b="1" dirty="0">
              <a:cs typeface="Calibri"/>
            </a:endParaRPr>
          </a:p>
          <a:p>
            <a:r>
              <a:rPr lang="pt-PT" b="1" dirty="0">
                <a:solidFill>
                  <a:srgbClr val="000000"/>
                </a:solidFill>
                <a:cs typeface="Calibri"/>
              </a:rPr>
              <a:t>RESULTADOS POSITIVOS</a:t>
            </a:r>
          </a:p>
          <a:p>
            <a:r>
              <a:rPr lang="pt-PT" dirty="0">
                <a:solidFill>
                  <a:srgbClr val="000000"/>
                </a:solidFill>
                <a:cs typeface="Calibri"/>
              </a:rPr>
              <a:t>CRESCIMENTO (+ ALUNOS / PRATICANTES)</a:t>
            </a:r>
          </a:p>
          <a:p>
            <a:endParaRPr lang="pt-PT" dirty="0">
              <a:solidFill>
                <a:srgbClr val="000000"/>
              </a:solidFill>
              <a:cs typeface="Calibri"/>
            </a:endParaRPr>
          </a:p>
          <a:p>
            <a:r>
              <a:rPr lang="pt-PT" dirty="0">
                <a:solidFill>
                  <a:srgbClr val="000000"/>
                </a:solidFill>
                <a:cs typeface="Calibri"/>
              </a:rPr>
              <a:t>+ ENVOLVIMENTO</a:t>
            </a:r>
          </a:p>
          <a:p>
            <a:r>
              <a:rPr lang="pt-PT" dirty="0">
                <a:solidFill>
                  <a:srgbClr val="000000"/>
                </a:solidFill>
                <a:cs typeface="Calibri"/>
              </a:rPr>
              <a:t>+ PARTICIPAÇÃO</a:t>
            </a:r>
          </a:p>
          <a:p>
            <a:r>
              <a:rPr lang="pt-PT" dirty="0">
                <a:solidFill>
                  <a:srgbClr val="000000"/>
                </a:solidFill>
                <a:cs typeface="Calibri"/>
              </a:rPr>
              <a:t>+ RETORNO</a:t>
            </a:r>
          </a:p>
          <a:p>
            <a:r>
              <a:rPr lang="pt-PT" dirty="0">
                <a:solidFill>
                  <a:srgbClr val="000000"/>
                </a:solidFill>
                <a:cs typeface="Calibri"/>
              </a:rPr>
              <a:t>+ RECONHECIMENTO / + REPUTAÇÃO</a:t>
            </a:r>
          </a:p>
        </p:txBody>
      </p:sp>
    </p:spTree>
    <p:extLst>
      <p:ext uri="{BB962C8B-B14F-4D97-AF65-F5344CB8AC3E}">
        <p14:creationId xmlns:p14="http://schemas.microsoft.com/office/powerpoint/2010/main" val="97356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 descr="A red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6587C8B6-15A8-F747-BE4C-E92B64A5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A6BBBF-C83C-8BA7-A432-B7F9A1C1463F}"/>
              </a:ext>
            </a:extLst>
          </p:cNvPr>
          <p:cNvSpPr txBox="1"/>
          <p:nvPr/>
        </p:nvSpPr>
        <p:spPr>
          <a:xfrm>
            <a:off x="9803190" y="5565338"/>
            <a:ext cx="3088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José Carvalho </a:t>
            </a:r>
            <a:r>
              <a:rPr lang="pt-PT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jose.carvalho@dge.mec.pt</a:t>
            </a:r>
            <a:endParaRPr lang="pt-PT" sz="1200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Gastão Sousa</a:t>
            </a:r>
          </a:p>
          <a:p>
            <a:r>
              <a:rPr lang="pt-PT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gastao.sousa@degeste.mec.pt</a:t>
            </a:r>
            <a:endParaRPr lang="pt-PT" sz="12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70267DA-D20F-C9B7-14C7-3BD0638462BE}"/>
              </a:ext>
            </a:extLst>
          </p:cNvPr>
          <p:cNvSpPr txBox="1"/>
          <p:nvPr/>
        </p:nvSpPr>
        <p:spPr>
          <a:xfrm>
            <a:off x="91440" y="5133702"/>
            <a:ext cx="3866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FF0000"/>
                </a:solidFill>
                <a:latin typeface="Impact" panose="020B0806030902050204" pitchFamily="34" charset="0"/>
              </a:rPr>
              <a:t>Módulo 2</a:t>
            </a:r>
          </a:p>
          <a:p>
            <a:r>
              <a:rPr lang="pt-PT" sz="2400" dirty="0">
                <a:solidFill>
                  <a:srgbClr val="FF0000"/>
                </a:solidFill>
                <a:latin typeface="Impact" panose="020B0806030902050204" pitchFamily="34" charset="0"/>
              </a:rPr>
              <a:t>FATORES DE DESENVOLVIMENTO E DINÂMICAS DE SUCESSO NA IMPLEMENTAÇÃO ESTRATÉGICA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2: </a:t>
            </a:r>
            <a:r>
              <a:rPr lang="pt-PT" sz="2000" b="1" dirty="0">
                <a:solidFill>
                  <a:srgbClr val="FFFFFF"/>
                </a:solidFill>
              </a:rPr>
              <a:t>Módulo 2: 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15D3B08-EA91-457C-CF36-F29840DA2546}"/>
              </a:ext>
            </a:extLst>
          </p:cNvPr>
          <p:cNvSpPr txBox="1"/>
          <p:nvPr/>
        </p:nvSpPr>
        <p:spPr>
          <a:xfrm>
            <a:off x="214993" y="1939939"/>
            <a:ext cx="4630845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2.1. A compreensão das dinâmicas internas e externas </a:t>
            </a:r>
          </a:p>
        </p:txBody>
      </p:sp>
      <p:pic>
        <p:nvPicPr>
          <p:cNvPr id="7" name="Imagem 7" descr="Uma imagem com círculo&#10;&#10;Descrição gerada automaticamente">
            <a:extLst>
              <a:ext uri="{FF2B5EF4-FFF2-40B4-BE49-F238E27FC236}">
                <a16:creationId xmlns:a16="http://schemas.microsoft.com/office/drawing/2014/main" xmlns="" id="{56B191C4-3FCB-E1BF-E43D-ED892A2CD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382" y="2261349"/>
            <a:ext cx="8436633" cy="42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3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2: </a:t>
            </a:r>
            <a:r>
              <a:rPr lang="pt-PT" sz="2000" b="1" dirty="0">
                <a:solidFill>
                  <a:srgbClr val="FFFFFF"/>
                </a:solidFill>
              </a:rPr>
              <a:t>Módulo 2: 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FD15C0F-BD3A-9E97-4946-C1C521042717}"/>
              </a:ext>
            </a:extLst>
          </p:cNvPr>
          <p:cNvSpPr txBox="1"/>
          <p:nvPr/>
        </p:nvSpPr>
        <p:spPr>
          <a:xfrm>
            <a:off x="920220" y="2487588"/>
            <a:ext cx="9861452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2800" dirty="0"/>
              <a:t>Os projetos existem e operam em ambientes </a:t>
            </a:r>
            <a:r>
              <a:rPr lang="pt-PT" sz="2800" b="1" dirty="0"/>
              <a:t>internos</a:t>
            </a:r>
            <a:r>
              <a:rPr lang="pt-PT" sz="2800" dirty="0"/>
              <a:t> e </a:t>
            </a:r>
            <a:r>
              <a:rPr lang="pt-PT" sz="2800" b="1" dirty="0"/>
              <a:t>externos</a:t>
            </a:r>
            <a:r>
              <a:rPr lang="pt-PT" sz="2800" dirty="0"/>
              <a:t> que possuem graus variados de influência na entrega de valor. Os ambientes interno e externo podem influenciar o planeamento e outras atividades do projeto. Essas influências podem ter um impacto favorável, desfavorável ou neutro nas caraterísticas do projeto, nos </a:t>
            </a:r>
            <a:r>
              <a:rPr lang="pt-PT" sz="2800" i="1" err="1"/>
              <a:t>stakeholders</a:t>
            </a:r>
            <a:r>
              <a:rPr lang="pt-PT" sz="2800" dirty="0"/>
              <a:t> ou nas equipas de projeto </a:t>
            </a:r>
            <a:r>
              <a:rPr lang="en-US" sz="2800" dirty="0"/>
              <a:t>(Project Management Institute, 2021)</a:t>
            </a:r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D2351C7-76D2-08A7-BA07-ABAEA4A10695}"/>
              </a:ext>
            </a:extLst>
          </p:cNvPr>
          <p:cNvSpPr txBox="1"/>
          <p:nvPr/>
        </p:nvSpPr>
        <p:spPr>
          <a:xfrm>
            <a:off x="1531729" y="1641213"/>
            <a:ext cx="986145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2.1. A compreensão das dinâmicas internas e externas </a:t>
            </a:r>
          </a:p>
        </p:txBody>
      </p:sp>
    </p:spTree>
    <p:extLst>
      <p:ext uri="{BB962C8B-B14F-4D97-AF65-F5344CB8AC3E}">
        <p14:creationId xmlns:p14="http://schemas.microsoft.com/office/powerpoint/2010/main" val="119188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2: </a:t>
            </a:r>
            <a:r>
              <a:rPr lang="pt-PT" sz="2000" b="1" dirty="0">
                <a:solidFill>
                  <a:srgbClr val="FFFFFF"/>
                </a:solidFill>
              </a:rPr>
              <a:t>Módulo 2: 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D2351C7-76D2-08A7-BA07-ABAEA4A10695}"/>
              </a:ext>
            </a:extLst>
          </p:cNvPr>
          <p:cNvSpPr txBox="1"/>
          <p:nvPr/>
        </p:nvSpPr>
        <p:spPr>
          <a:xfrm>
            <a:off x="1531729" y="1641213"/>
            <a:ext cx="986145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2.1. A compreensão das dinâmicas internas e externas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665E595-E11F-C556-AD38-8A402943A558}"/>
              </a:ext>
            </a:extLst>
          </p:cNvPr>
          <p:cNvSpPr txBox="1"/>
          <p:nvPr/>
        </p:nvSpPr>
        <p:spPr>
          <a:xfrm>
            <a:off x="1531729" y="2396133"/>
            <a:ext cx="9861452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800" b="1" dirty="0"/>
              <a:t>AMBIENTE INTERNO </a:t>
            </a:r>
            <a:endParaRPr lang="pt-PT" sz="2800" dirty="0"/>
          </a:p>
          <a:p>
            <a:endParaRPr lang="pt-PT" sz="2800" b="1" dirty="0"/>
          </a:p>
          <a:p>
            <a:pPr algn="just"/>
            <a:r>
              <a:rPr lang="pt-PT" sz="2800" dirty="0"/>
              <a:t>Fatores internos à organização podem incluir um portfólio, um programa, outro projeto ou uma combinação deles. Estes elementos abarcam serviços, práticas ou conhecimento já existente na organização. O conhecimento inclui lições aprendidas, bem como instrumentos concluídos de projetos anteriores.</a:t>
            </a:r>
            <a:endParaRPr lang="pt-PT" sz="2800" dirty="0">
              <a:cs typeface="Calibri" panose="020F0502020204030204"/>
            </a:endParaRP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944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2: </a:t>
            </a:r>
            <a:r>
              <a:rPr lang="pt-PT" sz="2000" b="1" dirty="0">
                <a:solidFill>
                  <a:srgbClr val="FFFFFF"/>
                </a:solidFill>
              </a:rPr>
              <a:t>Módulo 2: 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D2351C7-76D2-08A7-BA07-ABAEA4A10695}"/>
              </a:ext>
            </a:extLst>
          </p:cNvPr>
          <p:cNvSpPr txBox="1"/>
          <p:nvPr/>
        </p:nvSpPr>
        <p:spPr>
          <a:xfrm>
            <a:off x="1531729" y="1641213"/>
            <a:ext cx="986145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2.1. A compreensão das dinâmicas internas e externas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36136D3-96B2-9747-1D7C-058AE80A9A11}"/>
              </a:ext>
            </a:extLst>
          </p:cNvPr>
          <p:cNvSpPr txBox="1"/>
          <p:nvPr/>
        </p:nvSpPr>
        <p:spPr>
          <a:xfrm>
            <a:off x="1531729" y="2440520"/>
            <a:ext cx="9861452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3200" b="1" dirty="0"/>
              <a:t>AMBIENTE EXTERNO</a:t>
            </a:r>
            <a:r>
              <a:rPr lang="pt-PT" sz="3200" dirty="0"/>
              <a:t> </a:t>
            </a:r>
          </a:p>
          <a:p>
            <a:endParaRPr lang="pt-PT" sz="3200" dirty="0"/>
          </a:p>
          <a:p>
            <a:r>
              <a:rPr lang="pt-PT" sz="3200" dirty="0"/>
              <a:t>Fatores externos à organização podem aumentar, restringir ou ter uma influência neutra nos resultados do projeto.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668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2: </a:t>
            </a:r>
            <a:r>
              <a:rPr lang="pt-PT" sz="2000" b="1" dirty="0">
                <a:solidFill>
                  <a:srgbClr val="FFFFFF"/>
                </a:solidFill>
              </a:rPr>
              <a:t>Módulo 2: 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65F4A94A-6572-C542-EDE7-8BF283B94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54730"/>
              </p:ext>
            </p:extLst>
          </p:nvPr>
        </p:nvGraphicFramePr>
        <p:xfrm>
          <a:off x="3034666" y="2266014"/>
          <a:ext cx="4965896" cy="360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Conexão: Ângulo Reto 7">
            <a:extLst>
              <a:ext uri="{FF2B5EF4-FFF2-40B4-BE49-F238E27FC236}">
                <a16:creationId xmlns:a16="http://schemas.microsoft.com/office/drawing/2014/main" xmlns="" id="{1587FF97-97FA-6892-3F14-A47A0D59C32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8000562" y="4067051"/>
            <a:ext cx="158700" cy="1893112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xmlns="" id="{42AEC4A9-3B38-6365-97E1-0221021AFDD8}"/>
              </a:ext>
            </a:extLst>
          </p:cNvPr>
          <p:cNvCxnSpPr/>
          <p:nvPr/>
        </p:nvCxnSpPr>
        <p:spPr>
          <a:xfrm flipH="1">
            <a:off x="2307102" y="5957482"/>
            <a:ext cx="5852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xmlns="" id="{9FC59E52-A4C1-6F5A-6395-787E8C650349}"/>
              </a:ext>
            </a:extLst>
          </p:cNvPr>
          <p:cNvCxnSpPr/>
          <p:nvPr/>
        </p:nvCxnSpPr>
        <p:spPr>
          <a:xfrm flipV="1">
            <a:off x="2307102" y="4220308"/>
            <a:ext cx="0" cy="17371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xmlns="" id="{3452E3C0-FFC1-FB77-58C6-2889E2F62C1B}"/>
              </a:ext>
            </a:extLst>
          </p:cNvPr>
          <p:cNvCxnSpPr/>
          <p:nvPr/>
        </p:nvCxnSpPr>
        <p:spPr>
          <a:xfrm>
            <a:off x="2307102" y="4220308"/>
            <a:ext cx="5908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EC0A351-53F1-F087-6875-01714146F082}"/>
              </a:ext>
            </a:extLst>
          </p:cNvPr>
          <p:cNvSpPr txBox="1"/>
          <p:nvPr/>
        </p:nvSpPr>
        <p:spPr>
          <a:xfrm>
            <a:off x="1531729" y="1641213"/>
            <a:ext cx="986145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2.1. A compreensão das dinâmicas internas e externas </a:t>
            </a:r>
          </a:p>
        </p:txBody>
      </p:sp>
    </p:spTree>
    <p:extLst>
      <p:ext uri="{BB962C8B-B14F-4D97-AF65-F5344CB8AC3E}">
        <p14:creationId xmlns:p14="http://schemas.microsoft.com/office/powerpoint/2010/main" val="89675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2: 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15D3B08-EA91-457C-CF36-F29840DA2546}"/>
              </a:ext>
            </a:extLst>
          </p:cNvPr>
          <p:cNvSpPr txBox="1"/>
          <p:nvPr/>
        </p:nvSpPr>
        <p:spPr>
          <a:xfrm>
            <a:off x="315634" y="3233901"/>
            <a:ext cx="4630845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2.2. Fatores de sucesso para a implementação Estratégica</a:t>
            </a:r>
          </a:p>
        </p:txBody>
      </p:sp>
      <p:pic>
        <p:nvPicPr>
          <p:cNvPr id="2" name="Imagem 5" descr="Uma imagem com texto, escrita à mão, carta, pessoa&#10;&#10;Descrição gerada automaticamente">
            <a:extLst>
              <a:ext uri="{FF2B5EF4-FFF2-40B4-BE49-F238E27FC236}">
                <a16:creationId xmlns:a16="http://schemas.microsoft.com/office/drawing/2014/main" xmlns="" id="{90DD92C0-13F6-B65B-DB5F-2FB9BFA4B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156" y="1709989"/>
            <a:ext cx="7458972" cy="5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2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2: Fatores e dinâmicas de sucesso na implementação estratégica  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pic>
        <p:nvPicPr>
          <p:cNvPr id="2" name="Imagem 3" descr="Uma imagem com preto, escuridão&#10;&#10;Descrição gerada automaticamente">
            <a:extLst>
              <a:ext uri="{FF2B5EF4-FFF2-40B4-BE49-F238E27FC236}">
                <a16:creationId xmlns:a16="http://schemas.microsoft.com/office/drawing/2014/main" xmlns="" id="{9A488252-FC28-C4BB-16CD-0629F870D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19" y="1615312"/>
            <a:ext cx="8163462" cy="49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5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2" ma:contentTypeDescription="Criar um novo documento." ma:contentTypeScope="" ma:versionID="5cba8e05e2502ccf0194f88bdba08dbc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d22868093bb7ec4318fa7ad3a0d57771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050D3-40A6-486F-99CD-692E12BE0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B9FCA3-27B2-438D-9A1F-403E90C188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5ECA4B-352E-477D-9A02-8E33223BF17E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242</Words>
  <Application>Microsoft Office PowerPoint</Application>
  <PresentationFormat>Personalizados</PresentationFormat>
  <Paragraphs>74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Aluno</cp:lastModifiedBy>
  <cp:revision>760</cp:revision>
  <dcterms:created xsi:type="dcterms:W3CDTF">2022-10-16T10:41:36Z</dcterms:created>
  <dcterms:modified xsi:type="dcterms:W3CDTF">2023-07-03T15:37:30Z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