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400" r:id="rId7"/>
    <p:sldId id="365" r:id="rId8"/>
    <p:sldId id="352" r:id="rId9"/>
    <p:sldId id="388" r:id="rId10"/>
    <p:sldId id="261" r:id="rId11"/>
    <p:sldId id="403" r:id="rId12"/>
    <p:sldId id="406" r:id="rId13"/>
    <p:sldId id="410" r:id="rId14"/>
    <p:sldId id="407" r:id="rId15"/>
    <p:sldId id="416" r:id="rId16"/>
    <p:sldId id="413" r:id="rId17"/>
    <p:sldId id="412" r:id="rId18"/>
    <p:sldId id="418" r:id="rId19"/>
    <p:sldId id="419" r:id="rId20"/>
    <p:sldId id="417" r:id="rId21"/>
    <p:sldId id="423" r:id="rId22"/>
    <p:sldId id="421" r:id="rId23"/>
    <p:sldId id="422" r:id="rId24"/>
    <p:sldId id="425" r:id="rId25"/>
    <p:sldId id="426" r:id="rId26"/>
    <p:sldId id="427" r:id="rId27"/>
    <p:sldId id="424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4BD35-8F69-B7C8-7BB9-739BD9542D42}" v="1069" dt="2023-07-02T15:34:52.752"/>
    <p1510:client id="{1CC94BDE-C7A5-D58C-5F2B-4DCA38B68762}" v="3" dt="2023-07-02T17:06:20.668"/>
    <p1510:client id="{673E0BE6-08D1-1488-8564-02572F5B8075}" v="21" dt="2023-07-02T15:52:41.989"/>
    <p1510:client id="{A3EE08E3-1C89-77EF-41BF-F76746D2BA46}" v="563" dt="2023-07-02T23:38:01.711"/>
    <p1510:client id="{F09EC43E-E703-4D5F-AA63-81C8D6310D1C}" v="4" dt="2023-07-02T17:16:2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C497C-5E7A-45A3-8ECF-BC092ADBC54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FACAD79-6976-4BEB-85DA-8897866949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Alinhar a Equipa </a:t>
          </a:r>
          <a:b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</a:b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com a Estratégia</a:t>
          </a:r>
        </a:p>
      </dgm:t>
    </dgm:pt>
    <dgm:pt modelId="{1A5538D3-B220-4570-BEF4-D3C3B3901F70}" type="parTrans" cxnId="{1A93ABB7-7C49-490D-A3AB-DA3F66D47EA6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5428E851-D6F4-4BA2-BF24-0A1612E3069F}" type="sibTrans" cxnId="{1A93ABB7-7C49-490D-A3AB-DA3F66D47EA6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BE54D599-0194-4365-8908-C792916E29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Definir e Planear 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Programas de Ação</a:t>
          </a:r>
        </a:p>
      </dgm:t>
    </dgm:pt>
    <dgm:pt modelId="{2F58873A-1202-47E7-B219-54101F6EC3E9}" type="parTrans" cxnId="{72FB5113-C200-444A-86B6-F13D36894633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E02B3A31-FA2C-4127-B3FB-DD11FBED0E5A}" type="sibTrans" cxnId="{72FB5113-C200-444A-86B6-F13D36894633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C923EDA1-5868-4DF1-A874-C06A83448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Diagnóstico</a:t>
          </a:r>
        </a:p>
      </dgm:t>
    </dgm:pt>
    <dgm:pt modelId="{7F1FBFA6-C6EE-441F-8AE0-B757AC7DB1C5}" type="parTrans" cxnId="{C9B51577-245C-4593-9764-E590E3A3E2EB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3EEDA518-D2E0-4CAF-93B7-040D246B6D0A}" type="sibTrans" cxnId="{C9B51577-245C-4593-9764-E590E3A3E2EB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1497D202-F719-43BC-B407-91884E8C7D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Definir os Objetivos</a:t>
          </a:r>
        </a:p>
      </dgm:t>
    </dgm:pt>
    <dgm:pt modelId="{F2D36790-E716-4DBA-A79D-0CC5FD33A2A0}" type="parTrans" cxnId="{82B9DF0D-7BF2-4649-B13E-DFC162ED73CC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A334EE1A-0AEE-48C5-B294-494F5E05FE03}" type="sibTrans" cxnId="{82B9DF0D-7BF2-4649-B13E-DFC162ED73CC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583F84BA-9AF1-44F4-8EE4-7B96856AA2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Pensar a Estratégia</a:t>
          </a:r>
        </a:p>
      </dgm:t>
    </dgm:pt>
    <dgm:pt modelId="{81C57D61-445C-4D2D-9592-27100DBF0BC3}" type="parTrans" cxnId="{8EC18859-01B7-4C38-90A6-9038E189C2F0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F475CB7D-4F19-4846-B501-42B8E1BBF1FD}" type="sibTrans" cxnId="{8EC18859-01B7-4C38-90A6-9038E189C2F0}">
      <dgm:prSet/>
      <dgm:spPr/>
      <dgm:t>
        <a:bodyPr/>
        <a:lstStyle/>
        <a:p>
          <a:endParaRPr lang="pt-PT">
            <a:solidFill>
              <a:schemeClr val="bg1"/>
            </a:solidFill>
          </a:endParaRPr>
        </a:p>
      </dgm:t>
    </dgm:pt>
    <dgm:pt modelId="{A2C993FF-7D16-4605-AEBB-7CD2074A71B5}" type="pres">
      <dgm:prSet presAssocID="{06CC497C-5E7A-45A3-8ECF-BC092ADBC544}" presName="compositeShape" presStyleCnt="0">
        <dgm:presLayoutVars>
          <dgm:chMax val="7"/>
          <dgm:dir/>
          <dgm:resizeHandles val="exact"/>
        </dgm:presLayoutVars>
      </dgm:prSet>
      <dgm:spPr/>
    </dgm:pt>
    <dgm:pt modelId="{C242E448-93E0-4D9C-85C9-350CF474FBA5}" type="pres">
      <dgm:prSet presAssocID="{06CC497C-5E7A-45A3-8ECF-BC092ADBC544}" presName="wedge1" presStyleLbl="node1" presStyleIdx="0" presStyleCnt="5"/>
      <dgm:spPr/>
      <dgm:t>
        <a:bodyPr/>
        <a:lstStyle/>
        <a:p>
          <a:endParaRPr lang="pt-PT"/>
        </a:p>
      </dgm:t>
    </dgm:pt>
    <dgm:pt modelId="{B2E3A489-2C35-45FA-BCB3-B56D115A7173}" type="pres">
      <dgm:prSet presAssocID="{06CC497C-5E7A-45A3-8ECF-BC092ADBC544}" presName="dummy1a" presStyleCnt="0"/>
      <dgm:spPr/>
    </dgm:pt>
    <dgm:pt modelId="{9E99E7A1-B01D-4B25-9C3E-1D4C9AD57B3A}" type="pres">
      <dgm:prSet presAssocID="{06CC497C-5E7A-45A3-8ECF-BC092ADBC544}" presName="dummy1b" presStyleCnt="0"/>
      <dgm:spPr/>
    </dgm:pt>
    <dgm:pt modelId="{76C358B9-E84F-4B26-99EF-ACB8F828BEA1}" type="pres">
      <dgm:prSet presAssocID="{06CC497C-5E7A-45A3-8ECF-BC092ADBC5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88B728-4855-4A93-89B1-8438986F483D}" type="pres">
      <dgm:prSet presAssocID="{06CC497C-5E7A-45A3-8ECF-BC092ADBC544}" presName="wedge2" presStyleLbl="node1" presStyleIdx="1" presStyleCnt="5"/>
      <dgm:spPr/>
      <dgm:t>
        <a:bodyPr/>
        <a:lstStyle/>
        <a:p>
          <a:endParaRPr lang="pt-PT"/>
        </a:p>
      </dgm:t>
    </dgm:pt>
    <dgm:pt modelId="{0F0E13E5-C23D-4422-8A97-46E8BF85BC53}" type="pres">
      <dgm:prSet presAssocID="{06CC497C-5E7A-45A3-8ECF-BC092ADBC544}" presName="dummy2a" presStyleCnt="0"/>
      <dgm:spPr/>
    </dgm:pt>
    <dgm:pt modelId="{7C8FDD24-A3A3-4DE3-85E9-AA18357B04D7}" type="pres">
      <dgm:prSet presAssocID="{06CC497C-5E7A-45A3-8ECF-BC092ADBC544}" presName="dummy2b" presStyleCnt="0"/>
      <dgm:spPr/>
    </dgm:pt>
    <dgm:pt modelId="{797A7552-77E4-4A57-B037-0A8134440C81}" type="pres">
      <dgm:prSet presAssocID="{06CC497C-5E7A-45A3-8ECF-BC092ADBC5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80E127-5F9B-4522-BCF0-F53C971EF6AD}" type="pres">
      <dgm:prSet presAssocID="{06CC497C-5E7A-45A3-8ECF-BC092ADBC544}" presName="wedge3" presStyleLbl="node1" presStyleIdx="2" presStyleCnt="5"/>
      <dgm:spPr/>
      <dgm:t>
        <a:bodyPr/>
        <a:lstStyle/>
        <a:p>
          <a:endParaRPr lang="pt-PT"/>
        </a:p>
      </dgm:t>
    </dgm:pt>
    <dgm:pt modelId="{AB3BDA82-3481-47E2-9BFA-DCE03C15CEA0}" type="pres">
      <dgm:prSet presAssocID="{06CC497C-5E7A-45A3-8ECF-BC092ADBC544}" presName="dummy3a" presStyleCnt="0"/>
      <dgm:spPr/>
    </dgm:pt>
    <dgm:pt modelId="{11702162-7C19-4F2D-A379-2D40C132CA35}" type="pres">
      <dgm:prSet presAssocID="{06CC497C-5E7A-45A3-8ECF-BC092ADBC544}" presName="dummy3b" presStyleCnt="0"/>
      <dgm:spPr/>
    </dgm:pt>
    <dgm:pt modelId="{4F6328DD-44CD-48F6-83E0-773EC2BAA643}" type="pres">
      <dgm:prSet presAssocID="{06CC497C-5E7A-45A3-8ECF-BC092ADBC5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5F7764-0731-4F49-ACB5-2574429F1173}" type="pres">
      <dgm:prSet presAssocID="{06CC497C-5E7A-45A3-8ECF-BC092ADBC544}" presName="wedge4" presStyleLbl="node1" presStyleIdx="3" presStyleCnt="5"/>
      <dgm:spPr/>
      <dgm:t>
        <a:bodyPr/>
        <a:lstStyle/>
        <a:p>
          <a:endParaRPr lang="pt-PT"/>
        </a:p>
      </dgm:t>
    </dgm:pt>
    <dgm:pt modelId="{77319508-49CE-48AF-BC82-AC36D25D9B5E}" type="pres">
      <dgm:prSet presAssocID="{06CC497C-5E7A-45A3-8ECF-BC092ADBC544}" presName="dummy4a" presStyleCnt="0"/>
      <dgm:spPr/>
    </dgm:pt>
    <dgm:pt modelId="{441AA976-05EB-4472-BDBD-85F116276A7E}" type="pres">
      <dgm:prSet presAssocID="{06CC497C-5E7A-45A3-8ECF-BC092ADBC544}" presName="dummy4b" presStyleCnt="0"/>
      <dgm:spPr/>
    </dgm:pt>
    <dgm:pt modelId="{51EC29CF-C503-45B2-88A2-388EBECBB47B}" type="pres">
      <dgm:prSet presAssocID="{06CC497C-5E7A-45A3-8ECF-BC092ADBC5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123F20-5A4F-4508-89F9-264513B3BCB2}" type="pres">
      <dgm:prSet presAssocID="{06CC497C-5E7A-45A3-8ECF-BC092ADBC544}" presName="wedge5" presStyleLbl="node1" presStyleIdx="4" presStyleCnt="5"/>
      <dgm:spPr/>
      <dgm:t>
        <a:bodyPr/>
        <a:lstStyle/>
        <a:p>
          <a:endParaRPr lang="pt-PT"/>
        </a:p>
      </dgm:t>
    </dgm:pt>
    <dgm:pt modelId="{EBD21C97-2903-44AF-9A77-88EEB6A59A0D}" type="pres">
      <dgm:prSet presAssocID="{06CC497C-5E7A-45A3-8ECF-BC092ADBC544}" presName="dummy5a" presStyleCnt="0"/>
      <dgm:spPr/>
    </dgm:pt>
    <dgm:pt modelId="{EA7B1ED2-B802-43CE-9B03-44C1BAB37EC4}" type="pres">
      <dgm:prSet presAssocID="{06CC497C-5E7A-45A3-8ECF-BC092ADBC544}" presName="dummy5b" presStyleCnt="0"/>
      <dgm:spPr/>
    </dgm:pt>
    <dgm:pt modelId="{40CCA0B3-A53C-4263-B92D-6DA1CF1C50D0}" type="pres">
      <dgm:prSet presAssocID="{06CC497C-5E7A-45A3-8ECF-BC092ADBC5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8CB103-781F-44A4-B831-590B97CAA647}" type="pres">
      <dgm:prSet presAssocID="{5428E851-D6F4-4BA2-BF24-0A1612E3069F}" presName="arrowWedge1" presStyleLbl="fgSibTrans2D1" presStyleIdx="0" presStyleCnt="5"/>
      <dgm:spPr/>
    </dgm:pt>
    <dgm:pt modelId="{FDC9F10E-F9C5-4758-B0CA-8C250CA37FDA}" type="pres">
      <dgm:prSet presAssocID="{E02B3A31-FA2C-4127-B3FB-DD11FBED0E5A}" presName="arrowWedge2" presStyleLbl="fgSibTrans2D1" presStyleIdx="1" presStyleCnt="5"/>
      <dgm:spPr/>
    </dgm:pt>
    <dgm:pt modelId="{1E623192-FFB5-4CAB-BC0F-0ABC59539F95}" type="pres">
      <dgm:prSet presAssocID="{3EEDA518-D2E0-4CAF-93B7-040D246B6D0A}" presName="arrowWedge3" presStyleLbl="fgSibTrans2D1" presStyleIdx="2" presStyleCnt="5"/>
      <dgm:spPr/>
    </dgm:pt>
    <dgm:pt modelId="{A284936E-429E-419D-9D5B-E19D4208C7BB}" type="pres">
      <dgm:prSet presAssocID="{A334EE1A-0AEE-48C5-B294-494F5E05FE03}" presName="arrowWedge4" presStyleLbl="fgSibTrans2D1" presStyleIdx="3" presStyleCnt="5"/>
      <dgm:spPr/>
    </dgm:pt>
    <dgm:pt modelId="{A1E529BB-DAF8-42C2-A667-9ECBB60AA0CE}" type="pres">
      <dgm:prSet presAssocID="{F475CB7D-4F19-4846-B501-42B8E1BBF1FD}" presName="arrowWedge5" presStyleLbl="fgSibTrans2D1" presStyleIdx="4" presStyleCnt="5"/>
      <dgm:spPr/>
    </dgm:pt>
  </dgm:ptLst>
  <dgm:cxnLst>
    <dgm:cxn modelId="{1A93ABB7-7C49-490D-A3AB-DA3F66D47EA6}" srcId="{06CC497C-5E7A-45A3-8ECF-BC092ADBC544}" destId="{4FACAD79-6976-4BEB-85DA-889786694952}" srcOrd="0" destOrd="0" parTransId="{1A5538D3-B220-4570-BEF4-D3C3B3901F70}" sibTransId="{5428E851-D6F4-4BA2-BF24-0A1612E3069F}"/>
    <dgm:cxn modelId="{445CBAA9-F65A-4489-970D-DE284BB99F10}" type="presOf" srcId="{4FACAD79-6976-4BEB-85DA-889786694952}" destId="{76C358B9-E84F-4B26-99EF-ACB8F828BEA1}" srcOrd="1" destOrd="0" presId="urn:microsoft.com/office/officeart/2005/8/layout/cycle8"/>
    <dgm:cxn modelId="{C9B51577-245C-4593-9764-E590E3A3E2EB}" srcId="{06CC497C-5E7A-45A3-8ECF-BC092ADBC544}" destId="{C923EDA1-5868-4DF1-A874-C06A8344857B}" srcOrd="2" destOrd="0" parTransId="{7F1FBFA6-C6EE-441F-8AE0-B757AC7DB1C5}" sibTransId="{3EEDA518-D2E0-4CAF-93B7-040D246B6D0A}"/>
    <dgm:cxn modelId="{7D76A1AD-A553-48E6-98A2-14C055BC3F8F}" type="presOf" srcId="{583F84BA-9AF1-44F4-8EE4-7B96856AA21B}" destId="{D0123F20-5A4F-4508-89F9-264513B3BCB2}" srcOrd="0" destOrd="0" presId="urn:microsoft.com/office/officeart/2005/8/layout/cycle8"/>
    <dgm:cxn modelId="{9BF145D3-71B3-463A-8E5C-DB6FAB2573A3}" type="presOf" srcId="{C923EDA1-5868-4DF1-A874-C06A8344857B}" destId="{4F6328DD-44CD-48F6-83E0-773EC2BAA643}" srcOrd="1" destOrd="0" presId="urn:microsoft.com/office/officeart/2005/8/layout/cycle8"/>
    <dgm:cxn modelId="{8EC18859-01B7-4C38-90A6-9038E189C2F0}" srcId="{06CC497C-5E7A-45A3-8ECF-BC092ADBC544}" destId="{583F84BA-9AF1-44F4-8EE4-7B96856AA21B}" srcOrd="4" destOrd="0" parTransId="{81C57D61-445C-4D2D-9592-27100DBF0BC3}" sibTransId="{F475CB7D-4F19-4846-B501-42B8E1BBF1FD}"/>
    <dgm:cxn modelId="{48B5C3D5-A4E7-4E23-A31A-5B191F2ECE3C}" type="presOf" srcId="{C923EDA1-5868-4DF1-A874-C06A8344857B}" destId="{5080E127-5F9B-4522-BCF0-F53C971EF6AD}" srcOrd="0" destOrd="0" presId="urn:microsoft.com/office/officeart/2005/8/layout/cycle8"/>
    <dgm:cxn modelId="{F468B7F6-7E47-4C6F-88BC-1A163EE19FF4}" type="presOf" srcId="{1497D202-F719-43BC-B407-91884E8C7DFB}" destId="{51EC29CF-C503-45B2-88A2-388EBECBB47B}" srcOrd="1" destOrd="0" presId="urn:microsoft.com/office/officeart/2005/8/layout/cycle8"/>
    <dgm:cxn modelId="{22D9605C-08B9-44C3-9AF0-5873C4AE6562}" type="presOf" srcId="{BE54D599-0194-4365-8908-C792916E29E3}" destId="{797A7552-77E4-4A57-B037-0A8134440C81}" srcOrd="1" destOrd="0" presId="urn:microsoft.com/office/officeart/2005/8/layout/cycle8"/>
    <dgm:cxn modelId="{29DEEC17-5618-42C6-9EDA-B0D330FB75E7}" type="presOf" srcId="{583F84BA-9AF1-44F4-8EE4-7B96856AA21B}" destId="{40CCA0B3-A53C-4263-B92D-6DA1CF1C50D0}" srcOrd="1" destOrd="0" presId="urn:microsoft.com/office/officeart/2005/8/layout/cycle8"/>
    <dgm:cxn modelId="{E015BC5E-8A5F-46E6-AE00-E8B35CF6C536}" type="presOf" srcId="{1497D202-F719-43BC-B407-91884E8C7DFB}" destId="{155F7764-0731-4F49-ACB5-2574429F1173}" srcOrd="0" destOrd="0" presId="urn:microsoft.com/office/officeart/2005/8/layout/cycle8"/>
    <dgm:cxn modelId="{8110364D-12D0-4E6E-805D-3318FB163C43}" type="presOf" srcId="{BE54D599-0194-4365-8908-C792916E29E3}" destId="{9B88B728-4855-4A93-89B1-8438986F483D}" srcOrd="0" destOrd="0" presId="urn:microsoft.com/office/officeart/2005/8/layout/cycle8"/>
    <dgm:cxn modelId="{4555D470-5FC8-43D0-98F9-D2DAC0F488C9}" type="presOf" srcId="{06CC497C-5E7A-45A3-8ECF-BC092ADBC544}" destId="{A2C993FF-7D16-4605-AEBB-7CD2074A71B5}" srcOrd="0" destOrd="0" presId="urn:microsoft.com/office/officeart/2005/8/layout/cycle8"/>
    <dgm:cxn modelId="{72FB5113-C200-444A-86B6-F13D36894633}" srcId="{06CC497C-5E7A-45A3-8ECF-BC092ADBC544}" destId="{BE54D599-0194-4365-8908-C792916E29E3}" srcOrd="1" destOrd="0" parTransId="{2F58873A-1202-47E7-B219-54101F6EC3E9}" sibTransId="{E02B3A31-FA2C-4127-B3FB-DD11FBED0E5A}"/>
    <dgm:cxn modelId="{6F7E898B-4566-451C-9844-ED7C7DAD0E3C}" type="presOf" srcId="{4FACAD79-6976-4BEB-85DA-889786694952}" destId="{C242E448-93E0-4D9C-85C9-350CF474FBA5}" srcOrd="0" destOrd="0" presId="urn:microsoft.com/office/officeart/2005/8/layout/cycle8"/>
    <dgm:cxn modelId="{82B9DF0D-7BF2-4649-B13E-DFC162ED73CC}" srcId="{06CC497C-5E7A-45A3-8ECF-BC092ADBC544}" destId="{1497D202-F719-43BC-B407-91884E8C7DFB}" srcOrd="3" destOrd="0" parTransId="{F2D36790-E716-4DBA-A79D-0CC5FD33A2A0}" sibTransId="{A334EE1A-0AEE-48C5-B294-494F5E05FE03}"/>
    <dgm:cxn modelId="{D89AB765-83C6-4F41-9B33-02098CAC4A9E}" type="presParOf" srcId="{A2C993FF-7D16-4605-AEBB-7CD2074A71B5}" destId="{C242E448-93E0-4D9C-85C9-350CF474FBA5}" srcOrd="0" destOrd="0" presId="urn:microsoft.com/office/officeart/2005/8/layout/cycle8"/>
    <dgm:cxn modelId="{807100EE-61CC-47F6-A615-0E8167D622E7}" type="presParOf" srcId="{A2C993FF-7D16-4605-AEBB-7CD2074A71B5}" destId="{B2E3A489-2C35-45FA-BCB3-B56D115A7173}" srcOrd="1" destOrd="0" presId="urn:microsoft.com/office/officeart/2005/8/layout/cycle8"/>
    <dgm:cxn modelId="{CC8BDEAA-0DFA-453E-B670-B810002CAE41}" type="presParOf" srcId="{A2C993FF-7D16-4605-AEBB-7CD2074A71B5}" destId="{9E99E7A1-B01D-4B25-9C3E-1D4C9AD57B3A}" srcOrd="2" destOrd="0" presId="urn:microsoft.com/office/officeart/2005/8/layout/cycle8"/>
    <dgm:cxn modelId="{0C41403C-4C32-4DB0-B69C-7BFA9E050ECA}" type="presParOf" srcId="{A2C993FF-7D16-4605-AEBB-7CD2074A71B5}" destId="{76C358B9-E84F-4B26-99EF-ACB8F828BEA1}" srcOrd="3" destOrd="0" presId="urn:microsoft.com/office/officeart/2005/8/layout/cycle8"/>
    <dgm:cxn modelId="{36AC1007-4BE2-43F9-9A8B-8A766189DFA0}" type="presParOf" srcId="{A2C993FF-7D16-4605-AEBB-7CD2074A71B5}" destId="{9B88B728-4855-4A93-89B1-8438986F483D}" srcOrd="4" destOrd="0" presId="urn:microsoft.com/office/officeart/2005/8/layout/cycle8"/>
    <dgm:cxn modelId="{E6A563E0-FA00-4408-AC98-F4FEEC85DF8C}" type="presParOf" srcId="{A2C993FF-7D16-4605-AEBB-7CD2074A71B5}" destId="{0F0E13E5-C23D-4422-8A97-46E8BF85BC53}" srcOrd="5" destOrd="0" presId="urn:microsoft.com/office/officeart/2005/8/layout/cycle8"/>
    <dgm:cxn modelId="{07497DF9-277E-4021-A8FE-8C875234AE1A}" type="presParOf" srcId="{A2C993FF-7D16-4605-AEBB-7CD2074A71B5}" destId="{7C8FDD24-A3A3-4DE3-85E9-AA18357B04D7}" srcOrd="6" destOrd="0" presId="urn:microsoft.com/office/officeart/2005/8/layout/cycle8"/>
    <dgm:cxn modelId="{0060390B-94DB-41D6-AF99-EE4303F30106}" type="presParOf" srcId="{A2C993FF-7D16-4605-AEBB-7CD2074A71B5}" destId="{797A7552-77E4-4A57-B037-0A8134440C81}" srcOrd="7" destOrd="0" presId="urn:microsoft.com/office/officeart/2005/8/layout/cycle8"/>
    <dgm:cxn modelId="{1373466A-2DB2-44C3-9B91-77A6D9B1A83C}" type="presParOf" srcId="{A2C993FF-7D16-4605-AEBB-7CD2074A71B5}" destId="{5080E127-5F9B-4522-BCF0-F53C971EF6AD}" srcOrd="8" destOrd="0" presId="urn:microsoft.com/office/officeart/2005/8/layout/cycle8"/>
    <dgm:cxn modelId="{8DAFB2F2-14CF-4938-B031-7CF77F221D12}" type="presParOf" srcId="{A2C993FF-7D16-4605-AEBB-7CD2074A71B5}" destId="{AB3BDA82-3481-47E2-9BFA-DCE03C15CEA0}" srcOrd="9" destOrd="0" presId="urn:microsoft.com/office/officeart/2005/8/layout/cycle8"/>
    <dgm:cxn modelId="{0410AFAF-C48B-4C8A-B22D-A0FA93B4B81A}" type="presParOf" srcId="{A2C993FF-7D16-4605-AEBB-7CD2074A71B5}" destId="{11702162-7C19-4F2D-A379-2D40C132CA35}" srcOrd="10" destOrd="0" presId="urn:microsoft.com/office/officeart/2005/8/layout/cycle8"/>
    <dgm:cxn modelId="{7AC80044-B207-4A28-AF13-F3A3B8809B9B}" type="presParOf" srcId="{A2C993FF-7D16-4605-AEBB-7CD2074A71B5}" destId="{4F6328DD-44CD-48F6-83E0-773EC2BAA643}" srcOrd="11" destOrd="0" presId="urn:microsoft.com/office/officeart/2005/8/layout/cycle8"/>
    <dgm:cxn modelId="{4F2A0130-ADBC-46E4-A6ED-33419D4B48C7}" type="presParOf" srcId="{A2C993FF-7D16-4605-AEBB-7CD2074A71B5}" destId="{155F7764-0731-4F49-ACB5-2574429F1173}" srcOrd="12" destOrd="0" presId="urn:microsoft.com/office/officeart/2005/8/layout/cycle8"/>
    <dgm:cxn modelId="{64656D9C-5E9D-4751-BA8C-9B3342601A96}" type="presParOf" srcId="{A2C993FF-7D16-4605-AEBB-7CD2074A71B5}" destId="{77319508-49CE-48AF-BC82-AC36D25D9B5E}" srcOrd="13" destOrd="0" presId="urn:microsoft.com/office/officeart/2005/8/layout/cycle8"/>
    <dgm:cxn modelId="{1C48DEB0-AD04-47E5-B622-D03E45E737BE}" type="presParOf" srcId="{A2C993FF-7D16-4605-AEBB-7CD2074A71B5}" destId="{441AA976-05EB-4472-BDBD-85F116276A7E}" srcOrd="14" destOrd="0" presId="urn:microsoft.com/office/officeart/2005/8/layout/cycle8"/>
    <dgm:cxn modelId="{85DB7344-2EA6-4027-8E7E-416D5E95837F}" type="presParOf" srcId="{A2C993FF-7D16-4605-AEBB-7CD2074A71B5}" destId="{51EC29CF-C503-45B2-88A2-388EBECBB47B}" srcOrd="15" destOrd="0" presId="urn:microsoft.com/office/officeart/2005/8/layout/cycle8"/>
    <dgm:cxn modelId="{AC5B425C-2A88-4D57-BE26-D2B21A2318A5}" type="presParOf" srcId="{A2C993FF-7D16-4605-AEBB-7CD2074A71B5}" destId="{D0123F20-5A4F-4508-89F9-264513B3BCB2}" srcOrd="16" destOrd="0" presId="urn:microsoft.com/office/officeart/2005/8/layout/cycle8"/>
    <dgm:cxn modelId="{5AD23EE5-5734-499F-9096-082C3E4FC962}" type="presParOf" srcId="{A2C993FF-7D16-4605-AEBB-7CD2074A71B5}" destId="{EBD21C97-2903-44AF-9A77-88EEB6A59A0D}" srcOrd="17" destOrd="0" presId="urn:microsoft.com/office/officeart/2005/8/layout/cycle8"/>
    <dgm:cxn modelId="{EAA72E6F-AC58-4B5B-969D-38472DACEE1A}" type="presParOf" srcId="{A2C993FF-7D16-4605-AEBB-7CD2074A71B5}" destId="{EA7B1ED2-B802-43CE-9B03-44C1BAB37EC4}" srcOrd="18" destOrd="0" presId="urn:microsoft.com/office/officeart/2005/8/layout/cycle8"/>
    <dgm:cxn modelId="{E9F855BC-0A3D-43C8-896A-3EC71B0AFD98}" type="presParOf" srcId="{A2C993FF-7D16-4605-AEBB-7CD2074A71B5}" destId="{40CCA0B3-A53C-4263-B92D-6DA1CF1C50D0}" srcOrd="19" destOrd="0" presId="urn:microsoft.com/office/officeart/2005/8/layout/cycle8"/>
    <dgm:cxn modelId="{FABADFFA-0EFB-4E47-B518-5F2C246D288D}" type="presParOf" srcId="{A2C993FF-7D16-4605-AEBB-7CD2074A71B5}" destId="{F18CB103-781F-44A4-B831-590B97CAA647}" srcOrd="20" destOrd="0" presId="urn:microsoft.com/office/officeart/2005/8/layout/cycle8"/>
    <dgm:cxn modelId="{435BFE3F-CB59-4201-B2C7-0769FD139D91}" type="presParOf" srcId="{A2C993FF-7D16-4605-AEBB-7CD2074A71B5}" destId="{FDC9F10E-F9C5-4758-B0CA-8C250CA37FDA}" srcOrd="21" destOrd="0" presId="urn:microsoft.com/office/officeart/2005/8/layout/cycle8"/>
    <dgm:cxn modelId="{271C291E-032C-4FA5-ABBB-4145027BB93B}" type="presParOf" srcId="{A2C993FF-7D16-4605-AEBB-7CD2074A71B5}" destId="{1E623192-FFB5-4CAB-BC0F-0ABC59539F95}" srcOrd="22" destOrd="0" presId="urn:microsoft.com/office/officeart/2005/8/layout/cycle8"/>
    <dgm:cxn modelId="{F7677EB5-2CD1-4353-8C28-76BAC18D81C6}" type="presParOf" srcId="{A2C993FF-7D16-4605-AEBB-7CD2074A71B5}" destId="{A284936E-429E-419D-9D5B-E19D4208C7BB}" srcOrd="23" destOrd="0" presId="urn:microsoft.com/office/officeart/2005/8/layout/cycle8"/>
    <dgm:cxn modelId="{26A294FF-C2E1-4D0B-8FDF-8A7B36D2AA35}" type="presParOf" srcId="{A2C993FF-7D16-4605-AEBB-7CD2074A71B5}" destId="{A1E529BB-DAF8-42C2-A667-9ECBB60AA0C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2E448-93E0-4D9C-85C9-350CF474FBA5}">
      <dsp:nvSpPr>
        <dsp:cNvPr id="0" name=""/>
        <dsp:cNvSpPr/>
      </dsp:nvSpPr>
      <dsp:spPr>
        <a:xfrm>
          <a:off x="3420231" y="315450"/>
          <a:ext cx="4280748" cy="4280748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Alinhar a Equipa </a:t>
          </a:r>
          <a:b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</a:b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com a Estratégia</a:t>
          </a:r>
        </a:p>
      </dsp:txBody>
      <dsp:txXfrm>
        <a:off x="5653355" y="1035023"/>
        <a:ext cx="1375954" cy="917303"/>
      </dsp:txXfrm>
    </dsp:sp>
    <dsp:sp modelId="{9B88B728-4855-4A93-89B1-8438986F483D}">
      <dsp:nvSpPr>
        <dsp:cNvPr id="0" name=""/>
        <dsp:cNvSpPr/>
      </dsp:nvSpPr>
      <dsp:spPr>
        <a:xfrm>
          <a:off x="3456923" y="429603"/>
          <a:ext cx="4280748" cy="4280748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Definir e Planear 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Programas de Ação</a:t>
          </a:r>
        </a:p>
      </dsp:txBody>
      <dsp:txXfrm>
        <a:off x="6213929" y="2385497"/>
        <a:ext cx="1274032" cy="1019225"/>
      </dsp:txXfrm>
    </dsp:sp>
    <dsp:sp modelId="{5080E127-5F9B-4522-BCF0-F53C971EF6AD}">
      <dsp:nvSpPr>
        <dsp:cNvPr id="0" name=""/>
        <dsp:cNvSpPr/>
      </dsp:nvSpPr>
      <dsp:spPr>
        <a:xfrm>
          <a:off x="3360097" y="499930"/>
          <a:ext cx="4280748" cy="4280748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Diagnóstico</a:t>
          </a:r>
        </a:p>
      </dsp:txBody>
      <dsp:txXfrm>
        <a:off x="4888936" y="3506646"/>
        <a:ext cx="1223070" cy="1121148"/>
      </dsp:txXfrm>
    </dsp:sp>
    <dsp:sp modelId="{155F7764-0731-4F49-ACB5-2574429F1173}">
      <dsp:nvSpPr>
        <dsp:cNvPr id="0" name=""/>
        <dsp:cNvSpPr/>
      </dsp:nvSpPr>
      <dsp:spPr>
        <a:xfrm>
          <a:off x="3263270" y="429603"/>
          <a:ext cx="4280748" cy="428074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Definir os Objetivos</a:t>
          </a:r>
        </a:p>
      </dsp:txBody>
      <dsp:txXfrm>
        <a:off x="3512981" y="2385497"/>
        <a:ext cx="1274032" cy="1019225"/>
      </dsp:txXfrm>
    </dsp:sp>
    <dsp:sp modelId="{D0123F20-5A4F-4508-89F9-264513B3BCB2}">
      <dsp:nvSpPr>
        <dsp:cNvPr id="0" name=""/>
        <dsp:cNvSpPr/>
      </dsp:nvSpPr>
      <dsp:spPr>
        <a:xfrm>
          <a:off x="3299962" y="315450"/>
          <a:ext cx="4280748" cy="428074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PT" sz="11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 Pro"/>
            </a:rPr>
            <a:t>Pensar a Estratégia</a:t>
          </a:r>
        </a:p>
      </dsp:txBody>
      <dsp:txXfrm>
        <a:off x="3971632" y="1035023"/>
        <a:ext cx="1375954" cy="917303"/>
      </dsp:txXfrm>
    </dsp:sp>
    <dsp:sp modelId="{F18CB103-781F-44A4-B831-590B97CAA647}">
      <dsp:nvSpPr>
        <dsp:cNvPr id="0" name=""/>
        <dsp:cNvSpPr/>
      </dsp:nvSpPr>
      <dsp:spPr>
        <a:xfrm>
          <a:off x="3155031" y="50451"/>
          <a:ext cx="4810745" cy="481074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9F10E-F9C5-4758-B0CA-8C250CA37FDA}">
      <dsp:nvSpPr>
        <dsp:cNvPr id="0" name=""/>
        <dsp:cNvSpPr/>
      </dsp:nvSpPr>
      <dsp:spPr>
        <a:xfrm>
          <a:off x="3192220" y="164567"/>
          <a:ext cx="4810745" cy="481074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23192-FFB5-4CAB-BC0F-0ABC59539F95}">
      <dsp:nvSpPr>
        <dsp:cNvPr id="0" name=""/>
        <dsp:cNvSpPr/>
      </dsp:nvSpPr>
      <dsp:spPr>
        <a:xfrm>
          <a:off x="3095098" y="235108"/>
          <a:ext cx="4810745" cy="481074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4936E-429E-419D-9D5B-E19D4208C7BB}">
      <dsp:nvSpPr>
        <dsp:cNvPr id="0" name=""/>
        <dsp:cNvSpPr/>
      </dsp:nvSpPr>
      <dsp:spPr>
        <a:xfrm>
          <a:off x="2997976" y="164567"/>
          <a:ext cx="4810745" cy="481074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529BB-DAF8-42C2-A667-9ECBB60AA0CE}">
      <dsp:nvSpPr>
        <dsp:cNvPr id="0" name=""/>
        <dsp:cNvSpPr/>
      </dsp:nvSpPr>
      <dsp:spPr>
        <a:xfrm>
          <a:off x="3035165" y="50451"/>
          <a:ext cx="4810745" cy="481074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1586346" y="3867835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9A4A7-DAF9-53FA-E30B-EE12961FC421}"/>
              </a:ext>
            </a:extLst>
          </p:cNvPr>
          <p:cNvSpPr txBox="1"/>
          <p:nvPr/>
        </p:nvSpPr>
        <p:spPr>
          <a:xfrm>
            <a:off x="315634" y="3233901"/>
            <a:ext cx="463084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3.3. Matriz Estratégica (SWOT)</a:t>
            </a:r>
          </a:p>
        </p:txBody>
      </p:sp>
      <p:pic>
        <p:nvPicPr>
          <p:cNvPr id="6" name="Imagem 6" descr="Uma imagem com texto, vestuário, clipart, captura de ecrã&#10;&#10;Descrição gerada automaticamente">
            <a:extLst>
              <a:ext uri="{FF2B5EF4-FFF2-40B4-BE49-F238E27FC236}">
                <a16:creationId xmlns:a16="http://schemas.microsoft.com/office/drawing/2014/main" xmlns="" id="{9E0B6EE6-DF0B-6B07-B196-52368E9EB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65" y="2152988"/>
            <a:ext cx="7458972" cy="31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 Etapas do processo de formulação estratégica</a:t>
            </a:r>
            <a:r>
              <a:rPr lang="pt-PT" sz="2000" dirty="0">
                <a:solidFill>
                  <a:srgbClr val="FFFFFF"/>
                </a:solidFill>
              </a:rPr>
              <a:t> </a:t>
            </a:r>
            <a:endParaRPr lang="pt-PT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6AA555B-9C3C-DEA8-65DC-B4617BAA7A34}"/>
              </a:ext>
            </a:extLst>
          </p:cNvPr>
          <p:cNvSpPr txBox="1"/>
          <p:nvPr/>
        </p:nvSpPr>
        <p:spPr>
          <a:xfrm>
            <a:off x="869231" y="918053"/>
            <a:ext cx="1058832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cs typeface="Calibri"/>
              </a:rPr>
              <a:t>EXERCÍCIO 4.</a:t>
            </a:r>
          </a:p>
          <a:p>
            <a:endParaRPr lang="pt-PT" dirty="0">
              <a:cs typeface="Calibri"/>
            </a:endParaRPr>
          </a:p>
          <a:p>
            <a:r>
              <a:rPr lang="pt-PT" sz="2000" dirty="0">
                <a:cs typeface="Calibri"/>
              </a:rPr>
              <a:t>CADA GRUPO DISCUTE E ELABORA A MATRIZ ESTRATÉGICA (SWOT), RESPEITANDO OS CRITÉRIOS E METODOLOGIA INDICADA PARA O EFEITO, IDENTIFICANDO AS MEDIDAS ESTRATÉGICAS.</a:t>
            </a:r>
          </a:p>
          <a:p>
            <a:endParaRPr lang="pt-PT" sz="2000" dirty="0">
              <a:cs typeface="Calibri"/>
            </a:endParaRP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NOTA – PREENCHIMENTO DA FICHA DE TRABALHO (DOCUMENTO PROPOSTA DE PROPOSTA ESTRATÉGICA)</a:t>
            </a:r>
          </a:p>
        </p:txBody>
      </p:sp>
    </p:spTree>
    <p:extLst>
      <p:ext uri="{BB962C8B-B14F-4D97-AF65-F5344CB8AC3E}">
        <p14:creationId xmlns:p14="http://schemas.microsoft.com/office/powerpoint/2010/main" val="337607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9A4A7-DAF9-53FA-E30B-EE12961FC421}"/>
              </a:ext>
            </a:extLst>
          </p:cNvPr>
          <p:cNvSpPr txBox="1"/>
          <p:nvPr/>
        </p:nvSpPr>
        <p:spPr>
          <a:xfrm>
            <a:off x="344389" y="2471901"/>
            <a:ext cx="4630845" cy="224676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3.3. Dos Eixos de desenvolvimento à construção das Medidas Estratégicas e dos objetivos operacionais</a:t>
            </a:r>
          </a:p>
        </p:txBody>
      </p:sp>
      <p:pic>
        <p:nvPicPr>
          <p:cNvPr id="2" name="Imagem 6" descr="Uma imagem com Papel para montagens&#10;&#10;Descrição gerada automaticamente">
            <a:extLst>
              <a:ext uri="{FF2B5EF4-FFF2-40B4-BE49-F238E27FC236}">
                <a16:creationId xmlns:a16="http://schemas.microsoft.com/office/drawing/2014/main" xmlns="" id="{4DAE268F-DACB-CA20-E37F-C736BDF3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15" y="1772407"/>
            <a:ext cx="6567577" cy="41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057AEDC7-7BF9-A8C9-C056-E62B6527CAC3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831B47B-E548-9DA0-CECC-297DC6954DB1}"/>
              </a:ext>
            </a:extLst>
          </p:cNvPr>
          <p:cNvSpPr txBox="1"/>
          <p:nvPr/>
        </p:nvSpPr>
        <p:spPr>
          <a:xfrm>
            <a:off x="222250" y="1952624"/>
            <a:ext cx="1195237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cs typeface="Calibri"/>
              </a:rPr>
              <a:t>Critérios a ter em conta para a construção das medidas estratégicas e dos respetivos objetivos operacionais </a:t>
            </a:r>
            <a:endParaRPr lang="pt-PT" sz="20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19CED34-DC52-3C11-AAFB-B37796D75B65}"/>
              </a:ext>
            </a:extLst>
          </p:cNvPr>
          <p:cNvSpPr txBox="1"/>
          <p:nvPr/>
        </p:nvSpPr>
        <p:spPr>
          <a:xfrm>
            <a:off x="1127125" y="2599606"/>
            <a:ext cx="1051284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PT" sz="2000" b="1" dirty="0">
                <a:cs typeface="Calibri" panose="020F0502020204030204"/>
              </a:rPr>
              <a:t>Alinhamento e coerência</a:t>
            </a:r>
            <a:r>
              <a:rPr lang="pt-PT" sz="2000" dirty="0">
                <a:cs typeface="Calibri" panose="020F0502020204030204"/>
              </a:rPr>
              <a:t> com os Eixos de desenvolvimento estratégico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E51199E-AC74-1F1F-F932-DEE711EEDD8B}"/>
              </a:ext>
            </a:extLst>
          </p:cNvPr>
          <p:cNvSpPr txBox="1"/>
          <p:nvPr/>
        </p:nvSpPr>
        <p:spPr>
          <a:xfrm>
            <a:off x="1127124" y="3246587"/>
            <a:ext cx="1051284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PT" sz="2000" b="1" dirty="0">
                <a:cs typeface="Calibri" panose="020F0502020204030204"/>
              </a:rPr>
              <a:t>Resposta à necessidade / problema </a:t>
            </a:r>
            <a:endParaRPr lang="pt-PT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8B99CD0-95D1-466C-6C7A-81616E81E76A}"/>
              </a:ext>
            </a:extLst>
          </p:cNvPr>
          <p:cNvSpPr txBox="1"/>
          <p:nvPr/>
        </p:nvSpPr>
        <p:spPr>
          <a:xfrm>
            <a:off x="1127123" y="3821681"/>
            <a:ext cx="1051284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PT" sz="2000" b="1" dirty="0">
                <a:cs typeface="Calibri"/>
              </a:rPr>
              <a:t>Assegurar criação de Impactos Positivos </a:t>
            </a:r>
            <a:endParaRPr lang="pt-PT" dirty="0">
              <a:cs typeface="Calibri"/>
            </a:endParaRPr>
          </a:p>
          <a:p>
            <a:r>
              <a:rPr lang="pt-PT" sz="2000" dirty="0">
                <a:cs typeface="Calibri"/>
              </a:rPr>
              <a:t>     Crescimento | Aumento | Valor | Desenvolvimento | Reconhecimento | Satisfação | Melhoria</a:t>
            </a:r>
            <a:endParaRPr lang="pt-PT" dirty="0"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3DEC977-177C-15FC-0B9D-D1B394EA7756}"/>
              </a:ext>
            </a:extLst>
          </p:cNvPr>
          <p:cNvSpPr txBox="1"/>
          <p:nvPr/>
        </p:nvSpPr>
        <p:spPr>
          <a:xfrm>
            <a:off x="1127124" y="4741832"/>
            <a:ext cx="1051284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PT" sz="2000" b="1" dirty="0">
                <a:cs typeface="Calibri"/>
              </a:rPr>
              <a:t>Estabelecimento das medidas e dos objetivos deve ser mensurada </a:t>
            </a:r>
            <a:r>
              <a:rPr lang="pt-PT" sz="2000" dirty="0">
                <a:cs typeface="Calibri"/>
              </a:rPr>
              <a:t>(quantitativamente – Tempo, Espaço - Número; e/ou qualitativamente- satisfação, qualidade, expetativa)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C2753F3-9A80-0B46-415C-28622ACC3540}"/>
              </a:ext>
            </a:extLst>
          </p:cNvPr>
          <p:cNvSpPr txBox="1"/>
          <p:nvPr/>
        </p:nvSpPr>
        <p:spPr>
          <a:xfrm>
            <a:off x="1127124" y="5661983"/>
            <a:ext cx="1051284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PT" sz="2000" dirty="0">
                <a:cs typeface="Calibri" panose="020F0502020204030204"/>
              </a:rPr>
              <a:t>Medidas e objetivos </a:t>
            </a:r>
            <a:r>
              <a:rPr lang="pt-PT" sz="2000" b="1" dirty="0">
                <a:cs typeface="Calibri" panose="020F0502020204030204"/>
              </a:rPr>
              <a:t>realistas, concretizáveis e credíveis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7E795DC-7E25-2597-D1EC-E6411201A9FC}"/>
              </a:ext>
            </a:extLst>
          </p:cNvPr>
          <p:cNvSpPr txBox="1"/>
          <p:nvPr/>
        </p:nvSpPr>
        <p:spPr>
          <a:xfrm>
            <a:off x="1141501" y="6308964"/>
            <a:ext cx="1051284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t-PT" sz="2000" b="1" dirty="0">
                <a:cs typeface="Calibri" panose="020F0502020204030204"/>
              </a:rPr>
              <a:t>Simplicidade e objetividade</a:t>
            </a:r>
            <a:r>
              <a:rPr lang="pt-PT" sz="2000" dirty="0">
                <a:cs typeface="Calibri" panose="020F0502020204030204"/>
              </a:rPr>
              <a:t> |</a:t>
            </a:r>
            <a:r>
              <a:rPr lang="pt-PT" sz="2000" b="1" dirty="0">
                <a:cs typeface="Calibri" panose="020F0502020204030204"/>
              </a:rPr>
              <a:t> Priorização percetível </a:t>
            </a:r>
            <a:endParaRPr lang="pt-PT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5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 Etapas do processo de formulação estratégica</a:t>
            </a:r>
            <a:r>
              <a:rPr lang="pt-PT" sz="2000" dirty="0">
                <a:solidFill>
                  <a:srgbClr val="FFFFFF"/>
                </a:solidFill>
              </a:rPr>
              <a:t> </a:t>
            </a:r>
            <a:endParaRPr lang="pt-PT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6AA555B-9C3C-DEA8-65DC-B4617BAA7A34}"/>
              </a:ext>
            </a:extLst>
          </p:cNvPr>
          <p:cNvSpPr txBox="1"/>
          <p:nvPr/>
        </p:nvSpPr>
        <p:spPr>
          <a:xfrm>
            <a:off x="869231" y="918053"/>
            <a:ext cx="10588325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cs typeface="Calibri"/>
              </a:rPr>
              <a:t>EXERCÍCIO 5.</a:t>
            </a:r>
          </a:p>
          <a:p>
            <a:endParaRPr lang="pt-PT" dirty="0">
              <a:cs typeface="Calibri"/>
            </a:endParaRPr>
          </a:p>
          <a:p>
            <a:r>
              <a:rPr lang="pt-PT" sz="2000" dirty="0">
                <a:cs typeface="Calibri"/>
              </a:rPr>
              <a:t>CADA GRUPO DISCUTE E ELABORA A CONSTRUÇÃO DAS MEDIDAS E DOS OBJETIVOS OPERACIONAIS </a:t>
            </a:r>
            <a:endParaRPr lang="en-US" sz="2000" dirty="0">
              <a:cs typeface="Calibri"/>
            </a:endParaRPr>
          </a:p>
          <a:p>
            <a:endParaRPr lang="pt-PT" sz="2000" dirty="0">
              <a:cs typeface="Calibri"/>
            </a:endParaRPr>
          </a:p>
          <a:p>
            <a:endParaRPr lang="pt-PT" sz="2000" dirty="0">
              <a:cs typeface="Calibri"/>
            </a:endParaRP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NOTA – PREENCHIMENTO DA FICHA DE TRABALHO (DOCUMENTO PROPOSTA DE PROPOSTA ESTRATÉGICA)</a:t>
            </a:r>
            <a:endParaRPr lang="en-US" sz="2000" dirty="0">
              <a:cs typeface="Calibri"/>
            </a:endParaRPr>
          </a:p>
          <a:p>
            <a:endParaRPr lang="pt-P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14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9A4A7-DAF9-53FA-E30B-EE12961FC421}"/>
              </a:ext>
            </a:extLst>
          </p:cNvPr>
          <p:cNvSpPr txBox="1"/>
          <p:nvPr/>
        </p:nvSpPr>
        <p:spPr>
          <a:xfrm>
            <a:off x="344389" y="2471901"/>
            <a:ext cx="4630845" cy="18158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3.4. Plano Operacional (relação entre as medidas estratégicas e os objetivos operacionais) </a:t>
            </a:r>
          </a:p>
        </p:txBody>
      </p:sp>
      <p:pic>
        <p:nvPicPr>
          <p:cNvPr id="7" name="Imagem 7" descr="Uma imagem com texto, logótipo, Tipo de letra, círculo&#10;&#10;Descrição gerada automaticamente">
            <a:extLst>
              <a:ext uri="{FF2B5EF4-FFF2-40B4-BE49-F238E27FC236}">
                <a16:creationId xmlns:a16="http://schemas.microsoft.com/office/drawing/2014/main" xmlns="" id="{101AB9A2-8DE2-D325-5B1C-0BA183EC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55" y="1889763"/>
            <a:ext cx="5676181" cy="46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3134A82-CAAA-B8C6-9BB3-A6C002DB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DA7FB17-4E30-6A75-8F7B-674EFF7A0176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B7DBF45D-8AC7-01BE-1EEA-093EC1F0B217}"/>
              </a:ext>
            </a:extLst>
          </p:cNvPr>
          <p:cNvCxnSpPr/>
          <p:nvPr/>
        </p:nvCxnSpPr>
        <p:spPr>
          <a:xfrm>
            <a:off x="8600536" y="2713008"/>
            <a:ext cx="1043796" cy="23866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B695DA5-4A33-342F-F1AB-01B7C49DB686}"/>
              </a:ext>
            </a:extLst>
          </p:cNvPr>
          <p:cNvSpPr/>
          <p:nvPr/>
        </p:nvSpPr>
        <p:spPr>
          <a:xfrm>
            <a:off x="8930345" y="2900883"/>
            <a:ext cx="2070339" cy="10639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2" descr="Uma imagem com texto, Tipo de letra, círculo, design&#10;&#10;Descrição gerada automaticamente">
            <a:extLst>
              <a:ext uri="{FF2B5EF4-FFF2-40B4-BE49-F238E27FC236}">
                <a16:creationId xmlns:a16="http://schemas.microsoft.com/office/drawing/2014/main" xmlns="" id="{79A26B99-38AE-DFC6-D214-B1A1CCC6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703" y="1719186"/>
            <a:ext cx="10032519" cy="51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7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3134A82-CAAA-B8C6-9BB3-A6C002DB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Imagem 6" descr="Uma imagem com texto, Tipo de letra, captura de ecrã, diagrama&#10;&#10;Descrição gerada automaticamente">
            <a:extLst>
              <a:ext uri="{FF2B5EF4-FFF2-40B4-BE49-F238E27FC236}">
                <a16:creationId xmlns:a16="http://schemas.microsoft.com/office/drawing/2014/main" xmlns="" id="{41750610-3C52-AE78-4B53-3B2062B60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7" r="140" b="272"/>
          <a:stretch/>
        </p:blipFill>
        <p:spPr>
          <a:xfrm>
            <a:off x="971911" y="1823712"/>
            <a:ext cx="10233812" cy="49221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DA7FB17-4E30-6A75-8F7B-674EFF7A0176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B7DBF45D-8AC7-01BE-1EEA-093EC1F0B217}"/>
              </a:ext>
            </a:extLst>
          </p:cNvPr>
          <p:cNvCxnSpPr/>
          <p:nvPr/>
        </p:nvCxnSpPr>
        <p:spPr>
          <a:xfrm>
            <a:off x="8600536" y="2713008"/>
            <a:ext cx="1043796" cy="23866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B695DA5-4A33-342F-F1AB-01B7C49DB686}"/>
              </a:ext>
            </a:extLst>
          </p:cNvPr>
          <p:cNvSpPr/>
          <p:nvPr/>
        </p:nvSpPr>
        <p:spPr>
          <a:xfrm>
            <a:off x="8930345" y="2900883"/>
            <a:ext cx="2070339" cy="10639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59BEF91-B342-6F77-420F-7C6F106DED51}"/>
              </a:ext>
            </a:extLst>
          </p:cNvPr>
          <p:cNvSpPr txBox="1"/>
          <p:nvPr/>
        </p:nvSpPr>
        <p:spPr>
          <a:xfrm>
            <a:off x="9453948" y="3242930"/>
            <a:ext cx="11695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i="1" dirty="0">
                <a:solidFill>
                  <a:srgbClr val="FFFFFF"/>
                </a:solidFill>
                <a:cs typeface="Calibri"/>
              </a:rPr>
              <a:t> </a:t>
            </a:r>
            <a:r>
              <a:rPr lang="pt-PT" i="1" dirty="0">
                <a:solidFill>
                  <a:schemeClr val="bg1">
                    <a:lumMod val="85000"/>
                  </a:schemeClr>
                </a:solidFill>
                <a:cs typeface="Calibri"/>
              </a:rPr>
              <a:t>Gestão de  Tempo</a:t>
            </a:r>
          </a:p>
        </p:txBody>
      </p:sp>
    </p:spTree>
    <p:extLst>
      <p:ext uri="{BB962C8B-B14F-4D97-AF65-F5344CB8AC3E}">
        <p14:creationId xmlns:p14="http://schemas.microsoft.com/office/powerpoint/2010/main" val="425287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xmlns="" id="{E913BB33-1934-84AF-B4C3-0E020498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80" y="270834"/>
            <a:ext cx="10923916" cy="61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9A4A7-DAF9-53FA-E30B-EE12961FC421}"/>
              </a:ext>
            </a:extLst>
          </p:cNvPr>
          <p:cNvSpPr txBox="1"/>
          <p:nvPr/>
        </p:nvSpPr>
        <p:spPr>
          <a:xfrm>
            <a:off x="344389" y="2471901"/>
            <a:ext cx="463084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3.5. Medidas de Performance e Alinhamento Estratégico</a:t>
            </a:r>
          </a:p>
        </p:txBody>
      </p:sp>
      <p:pic>
        <p:nvPicPr>
          <p:cNvPr id="2" name="Imagem 5" descr="Uma imagem com texto, pessoa, fato, vestuário&#10;&#10;Descrição gerada automaticamente">
            <a:extLst>
              <a:ext uri="{FF2B5EF4-FFF2-40B4-BE49-F238E27FC236}">
                <a16:creationId xmlns:a16="http://schemas.microsoft.com/office/drawing/2014/main" xmlns="" id="{F791D4D0-B0D0-AFC9-0431-9D3EF7E9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46" y="2074962"/>
            <a:ext cx="5805577" cy="36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2EE235F-133D-E81F-352D-11D786BBAF2F}"/>
              </a:ext>
            </a:extLst>
          </p:cNvPr>
          <p:cNvSpPr txBox="1"/>
          <p:nvPr/>
        </p:nvSpPr>
        <p:spPr>
          <a:xfrm>
            <a:off x="364236" y="4892112"/>
            <a:ext cx="3317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FF0000"/>
                </a:solidFill>
                <a:latin typeface="Impact" panose="020B0806030902050204" pitchFamily="34" charset="0"/>
              </a:rPr>
              <a:t>Módulo 3</a:t>
            </a:r>
          </a:p>
          <a:p>
            <a:r>
              <a:rPr lang="pt-PT" sz="2800" dirty="0">
                <a:solidFill>
                  <a:srgbClr val="FF0000"/>
                </a:solidFill>
                <a:latin typeface="Impact" panose="020B0806030902050204" pitchFamily="34" charset="0"/>
              </a:rPr>
              <a:t>ETAPAS DO PROCESSO DE FORMULAÇÃO ESTRATÉGICA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3134A82-CAAA-B8C6-9BB3-A6C002DB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DA7FB17-4E30-6A75-8F7B-674EFF7A0176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xmlns="" id="{B7DBF45D-8AC7-01BE-1EEA-093EC1F0B217}"/>
              </a:ext>
            </a:extLst>
          </p:cNvPr>
          <p:cNvCxnSpPr/>
          <p:nvPr/>
        </p:nvCxnSpPr>
        <p:spPr>
          <a:xfrm>
            <a:off x="8600536" y="2713008"/>
            <a:ext cx="1043796" cy="23866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xmlns="" id="{D496AD1C-9FBF-12B5-AED2-550016F6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391" y="1721124"/>
            <a:ext cx="6323161" cy="51410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23FF3BA-C5D1-40F8-0B73-F1E42CA6B35A}"/>
              </a:ext>
            </a:extLst>
          </p:cNvPr>
          <p:cNvSpPr txBox="1"/>
          <p:nvPr/>
        </p:nvSpPr>
        <p:spPr>
          <a:xfrm>
            <a:off x="6449683" y="3013495"/>
            <a:ext cx="535987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dirty="0"/>
              <a:t>Alinhamento estratégico é o ajuste entre os </a:t>
            </a:r>
            <a:r>
              <a:rPr lang="pt-PT" sz="2400" b="1" u="sng" dirty="0"/>
              <a:t>objetivos globais da organização e os objetivos de cada unidade</a:t>
            </a:r>
            <a:r>
              <a:rPr lang="pt-PT" sz="2400" b="1" dirty="0"/>
              <a:t> que contribui para o alcance dos objetivos globais.</a:t>
            </a:r>
            <a:endParaRPr lang="pt-PT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77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4E81785-2DD7-BDF9-52D6-5ADBDEADB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m 4" descr="Uma imagem com texto, círculo, captura de ecrã, diagrama&#10;&#10;Descrição gerada automaticamente">
            <a:extLst>
              <a:ext uri="{FF2B5EF4-FFF2-40B4-BE49-F238E27FC236}">
                <a16:creationId xmlns:a16="http://schemas.microsoft.com/office/drawing/2014/main" xmlns="" id="{A70F5306-A906-6737-1969-6EC9B62CF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5" r="4587" b="6887"/>
          <a:stretch/>
        </p:blipFill>
        <p:spPr>
          <a:xfrm>
            <a:off x="2625307" y="1424629"/>
            <a:ext cx="7344089" cy="54302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816BB1C-6B39-C4D9-6B8A-251F51FAE69D}"/>
              </a:ext>
            </a:extLst>
          </p:cNvPr>
          <p:cNvSpPr txBox="1"/>
          <p:nvPr/>
        </p:nvSpPr>
        <p:spPr>
          <a:xfrm>
            <a:off x="-92017" y="1173193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2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4E81785-2DD7-BDF9-52D6-5ADBDEADB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-128114"/>
            <a:ext cx="12191980" cy="685671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816BB1C-6B39-C4D9-6B8A-251F51FAE69D}"/>
              </a:ext>
            </a:extLst>
          </p:cNvPr>
          <p:cNvSpPr txBox="1"/>
          <p:nvPr/>
        </p:nvSpPr>
        <p:spPr>
          <a:xfrm>
            <a:off x="-92017" y="1173193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C5E5473-345C-1DED-7F52-1024FECA0B98}"/>
              </a:ext>
            </a:extLst>
          </p:cNvPr>
          <p:cNvSpPr txBox="1"/>
          <p:nvPr/>
        </p:nvSpPr>
        <p:spPr>
          <a:xfrm>
            <a:off x="513907" y="1949302"/>
            <a:ext cx="39340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dirty="0">
                <a:cs typeface="Calibri"/>
              </a:rPr>
              <a:t>Na gestão da performance precisamos de MEDIR.... </a:t>
            </a:r>
            <a:endParaRPr lang="pt-PT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BEE5EC5-F8AC-33DA-FEF5-47FFC74072F1}"/>
              </a:ext>
            </a:extLst>
          </p:cNvPr>
          <p:cNvSpPr txBox="1"/>
          <p:nvPr/>
        </p:nvSpPr>
        <p:spPr>
          <a:xfrm>
            <a:off x="1116418" y="3349255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  <a:cs typeface="Calibri"/>
              </a:rPr>
              <a:t>OBJETIVO</a:t>
            </a:r>
            <a:endParaRPr lang="pt-PT" sz="3200" dirty="0">
              <a:solidFill>
                <a:srgbClr val="FF0000"/>
              </a:solidFill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xmlns="" id="{C372EE8B-5837-B3DC-5939-0E4796B8A577}"/>
              </a:ext>
            </a:extLst>
          </p:cNvPr>
          <p:cNvSpPr/>
          <p:nvPr/>
        </p:nvSpPr>
        <p:spPr>
          <a:xfrm>
            <a:off x="3313814" y="3561906"/>
            <a:ext cx="833886" cy="2875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3EFC8033-80E5-313A-5364-33C3C648B2CE}"/>
              </a:ext>
            </a:extLst>
          </p:cNvPr>
          <p:cNvSpPr txBox="1"/>
          <p:nvPr/>
        </p:nvSpPr>
        <p:spPr>
          <a:xfrm>
            <a:off x="4897662" y="3392386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200" dirty="0">
                <a:solidFill>
                  <a:srgbClr val="00B050"/>
                </a:solidFill>
                <a:cs typeface="Calibri"/>
              </a:rPr>
              <a:t>META</a:t>
            </a:r>
            <a:endParaRPr lang="pt-PT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xmlns="" id="{53CEA100-409E-995A-7E0B-EF915B77D552}"/>
              </a:ext>
            </a:extLst>
          </p:cNvPr>
          <p:cNvSpPr/>
          <p:nvPr/>
        </p:nvSpPr>
        <p:spPr>
          <a:xfrm>
            <a:off x="7238832" y="3561905"/>
            <a:ext cx="2285999" cy="2875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BB11623-4616-74D2-4DE7-DE136CB35ACC}"/>
              </a:ext>
            </a:extLst>
          </p:cNvPr>
          <p:cNvSpPr txBox="1"/>
          <p:nvPr/>
        </p:nvSpPr>
        <p:spPr>
          <a:xfrm>
            <a:off x="9512794" y="3406763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3200" dirty="0">
                <a:solidFill>
                  <a:srgbClr val="0070C0"/>
                </a:solidFill>
                <a:cs typeface="Calibri"/>
              </a:rPr>
              <a:t>Indicador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0BF58B26-3877-460E-1265-8AA32662B7BE}"/>
              </a:ext>
            </a:extLst>
          </p:cNvPr>
          <p:cNvSpPr/>
          <p:nvPr/>
        </p:nvSpPr>
        <p:spPr>
          <a:xfrm>
            <a:off x="1222744" y="4093535"/>
            <a:ext cx="1754037" cy="6182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8E3DE976-3275-A381-ABBC-2AF00BCC6C31}"/>
              </a:ext>
            </a:extLst>
          </p:cNvPr>
          <p:cNvSpPr txBox="1"/>
          <p:nvPr/>
        </p:nvSpPr>
        <p:spPr>
          <a:xfrm>
            <a:off x="1173927" y="4686348"/>
            <a:ext cx="187507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dirty="0">
                <a:solidFill>
                  <a:srgbClr val="FF0000"/>
                </a:solidFill>
                <a:cs typeface="Calibri"/>
              </a:rPr>
              <a:t>Claro</a:t>
            </a:r>
            <a:endParaRPr lang="pt-PT"/>
          </a:p>
          <a:p>
            <a:pPr algn="ctr"/>
            <a:r>
              <a:rPr lang="pt-PT" sz="2800" dirty="0">
                <a:solidFill>
                  <a:srgbClr val="FF0000"/>
                </a:solidFill>
                <a:cs typeface="Calibri"/>
              </a:rPr>
              <a:t>Simples</a:t>
            </a:r>
          </a:p>
          <a:p>
            <a:pPr algn="ctr"/>
            <a:r>
              <a:rPr lang="pt-PT" sz="2800" dirty="0">
                <a:solidFill>
                  <a:srgbClr val="FF0000"/>
                </a:solidFill>
                <a:cs typeface="Calibri"/>
              </a:rPr>
              <a:t>Mensurável</a:t>
            </a:r>
          </a:p>
          <a:p>
            <a:pPr algn="ctr"/>
            <a:r>
              <a:rPr lang="pt-PT" sz="2800" dirty="0">
                <a:solidFill>
                  <a:srgbClr val="FF0000"/>
                </a:solidFill>
                <a:cs typeface="Calibri"/>
              </a:rPr>
              <a:t>Realista</a:t>
            </a:r>
          </a:p>
          <a:p>
            <a:pPr algn="ctr"/>
            <a:r>
              <a:rPr lang="pt-PT" sz="2800" dirty="0">
                <a:solidFill>
                  <a:srgbClr val="FF0000"/>
                </a:solidFill>
                <a:cs typeface="Calibri"/>
              </a:rPr>
              <a:t>…..</a:t>
            </a:r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xmlns="" id="{7CDCE716-77D5-E228-7C63-254097909256}"/>
              </a:ext>
            </a:extLst>
          </p:cNvPr>
          <p:cNvSpPr/>
          <p:nvPr/>
        </p:nvSpPr>
        <p:spPr>
          <a:xfrm>
            <a:off x="5032743" y="3935384"/>
            <a:ext cx="1754037" cy="6182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2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xmlns="" id="{7AA1753B-8580-4CD4-8E60-F12CCB8A8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70" r="342" b="52221"/>
          <a:stretch/>
        </p:blipFill>
        <p:spPr>
          <a:xfrm>
            <a:off x="3732363" y="4712898"/>
            <a:ext cx="4554760" cy="76342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212C2FD0-20FA-3662-51A4-6ED8B05F9703}"/>
              </a:ext>
            </a:extLst>
          </p:cNvPr>
          <p:cNvSpPr txBox="1"/>
          <p:nvPr/>
        </p:nvSpPr>
        <p:spPr>
          <a:xfrm>
            <a:off x="6078279" y="5511208"/>
            <a:ext cx="10455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dirty="0">
                <a:cs typeface="Calibri"/>
              </a:rPr>
              <a:t>Nº</a:t>
            </a:r>
          </a:p>
          <a:p>
            <a:pPr algn="ctr"/>
            <a:r>
              <a:rPr lang="pt-PT" sz="1600" dirty="0">
                <a:cs typeface="Calibri"/>
              </a:rPr>
              <a:t>….</a:t>
            </a:r>
          </a:p>
          <a:p>
            <a:pPr algn="ctr"/>
            <a:r>
              <a:rPr lang="pt-PT" sz="2400" dirty="0">
                <a:cs typeface="Calibri"/>
              </a:rPr>
              <a:t>%</a:t>
            </a:r>
          </a:p>
          <a:p>
            <a:endParaRPr lang="pt-PT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4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4E81785-2DD7-BDF9-52D6-5ADBDEADB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816BB1C-6B39-C4D9-6B8A-251F51FAE69D}"/>
              </a:ext>
            </a:extLst>
          </p:cNvPr>
          <p:cNvSpPr txBox="1"/>
          <p:nvPr/>
        </p:nvSpPr>
        <p:spPr>
          <a:xfrm>
            <a:off x="-92017" y="1173193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3BF1664C-2963-3B85-9E5A-63B7BFFE8AD3}"/>
              </a:ext>
            </a:extLst>
          </p:cNvPr>
          <p:cNvGrpSpPr/>
          <p:nvPr/>
        </p:nvGrpSpPr>
        <p:grpSpPr>
          <a:xfrm>
            <a:off x="5026325" y="1567800"/>
            <a:ext cx="6553212" cy="5459111"/>
            <a:chOff x="5055080" y="1567800"/>
            <a:chExt cx="6553212" cy="5459111"/>
          </a:xfrm>
        </p:grpSpPr>
        <p:pic>
          <p:nvPicPr>
            <p:cNvPr id="2" name="Imagem 2" descr="Uma imagem com texto, captura de ecrã, Tipo de letra, design gráfico&#10;&#10;Descrição gerada automaticamente">
              <a:extLst>
                <a:ext uri="{FF2B5EF4-FFF2-40B4-BE49-F238E27FC236}">
                  <a16:creationId xmlns:a16="http://schemas.microsoft.com/office/drawing/2014/main" xmlns="" id="{4F9D3362-BD34-FB7B-A8EA-FEBF563A4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322" r="258" b="5685"/>
            <a:stretch/>
          </p:blipFill>
          <p:spPr>
            <a:xfrm>
              <a:off x="5055080" y="1705955"/>
              <a:ext cx="6553212" cy="5320956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C8CE3818-8CCE-DDE8-C0CE-3BB9D0B69B82}"/>
                </a:ext>
              </a:extLst>
            </p:cNvPr>
            <p:cNvSpPr/>
            <p:nvPr/>
          </p:nvSpPr>
          <p:spPr>
            <a:xfrm>
              <a:off x="5710486" y="1567800"/>
              <a:ext cx="4198187" cy="10064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BB4EC5-CB9F-F724-2FCE-02A321BAC034}"/>
              </a:ext>
            </a:extLst>
          </p:cNvPr>
          <p:cNvSpPr txBox="1"/>
          <p:nvPr/>
        </p:nvSpPr>
        <p:spPr>
          <a:xfrm>
            <a:off x="340041" y="3090463"/>
            <a:ext cx="18750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 dirty="0">
                <a:solidFill>
                  <a:srgbClr val="FF0000"/>
                </a:solidFill>
                <a:cs typeface="Calibri"/>
              </a:rPr>
              <a:t>OBJETIVO</a:t>
            </a:r>
            <a:endParaRPr lang="pt-PT" sz="3200" dirty="0">
              <a:solidFill>
                <a:srgbClr val="FF0000"/>
              </a:solidFill>
            </a:endParaRPr>
          </a:p>
        </p:txBody>
      </p:sp>
      <p:sp>
        <p:nvSpPr>
          <p:cNvPr id="8" name="Seta: Em Ângulo Reto Para Cima 7">
            <a:extLst>
              <a:ext uri="{FF2B5EF4-FFF2-40B4-BE49-F238E27FC236}">
                <a16:creationId xmlns:a16="http://schemas.microsoft.com/office/drawing/2014/main" xmlns="" id="{EE09733F-B463-8210-A59F-0D865BEEF4D6}"/>
              </a:ext>
            </a:extLst>
          </p:cNvPr>
          <p:cNvSpPr/>
          <p:nvPr/>
        </p:nvSpPr>
        <p:spPr>
          <a:xfrm rot="16200000" flipH="1" flipV="1">
            <a:off x="1078931" y="3572230"/>
            <a:ext cx="531962" cy="93452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7A0221-D31D-949C-5127-0E09DDB953EE}"/>
              </a:ext>
            </a:extLst>
          </p:cNvPr>
          <p:cNvSpPr txBox="1"/>
          <p:nvPr/>
        </p:nvSpPr>
        <p:spPr>
          <a:xfrm>
            <a:off x="1993437" y="3967481"/>
            <a:ext cx="121371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 dirty="0">
                <a:solidFill>
                  <a:srgbClr val="0070C0"/>
                </a:solidFill>
                <a:cs typeface="Calibri"/>
              </a:rPr>
              <a:t>META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11" name="Chaveta à esquerda 10">
            <a:extLst>
              <a:ext uri="{FF2B5EF4-FFF2-40B4-BE49-F238E27FC236}">
                <a16:creationId xmlns:a16="http://schemas.microsoft.com/office/drawing/2014/main" xmlns="" id="{1BDF6F9E-657E-DAFD-5289-0E727FFDB712}"/>
              </a:ext>
            </a:extLst>
          </p:cNvPr>
          <p:cNvSpPr/>
          <p:nvPr/>
        </p:nvSpPr>
        <p:spPr>
          <a:xfrm>
            <a:off x="4022650" y="2534092"/>
            <a:ext cx="503207" cy="38243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946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xmlns="" id="{ADEB40C2-F7CA-CF8A-BEAD-57F1E6BB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2" y="256457"/>
            <a:ext cx="10952671" cy="61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9A4A7-DAF9-53FA-E30B-EE12961FC421}"/>
              </a:ext>
            </a:extLst>
          </p:cNvPr>
          <p:cNvSpPr txBox="1"/>
          <p:nvPr/>
        </p:nvSpPr>
        <p:spPr>
          <a:xfrm>
            <a:off x="315634" y="3233901"/>
            <a:ext cx="4630845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3.1. As etapas do processo de formulação estratégica</a:t>
            </a:r>
          </a:p>
        </p:txBody>
      </p:sp>
      <p:pic>
        <p:nvPicPr>
          <p:cNvPr id="6" name="Imagem 6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xmlns="" id="{4BE495F4-F3F8-ABEA-5D20-4FE7740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57" y="1878111"/>
            <a:ext cx="6466935" cy="43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6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5B0FE4C-6B2A-12E2-1215-2DE117399E52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5D5ECA8-EBA3-078C-7110-05AF25588131}"/>
              </a:ext>
            </a:extLst>
          </p:cNvPr>
          <p:cNvSpPr txBox="1">
            <a:spLocks noChangeArrowheads="1"/>
          </p:cNvSpPr>
          <p:nvPr/>
        </p:nvSpPr>
        <p:spPr>
          <a:xfrm>
            <a:off x="8412384" y="1981629"/>
            <a:ext cx="34671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PT" sz="5400">
                <a:solidFill>
                  <a:schemeClr val="tx2"/>
                </a:solidFill>
              </a:rPr>
              <a:t>Como?</a:t>
            </a:r>
          </a:p>
        </p:txBody>
      </p:sp>
      <p:graphicFrame>
        <p:nvGraphicFramePr>
          <p:cNvPr id="7" name="Diagram 5">
            <a:extLst>
              <a:ext uri="{FF2B5EF4-FFF2-40B4-BE49-F238E27FC236}">
                <a16:creationId xmlns:a16="http://schemas.microsoft.com/office/drawing/2014/main" xmlns="" id="{7212BB1E-BA39-3AD4-4842-DADD67D0A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837633"/>
              </p:ext>
            </p:extLst>
          </p:nvPr>
        </p:nvGraphicFramePr>
        <p:xfrm>
          <a:off x="736548" y="1816052"/>
          <a:ext cx="11000943" cy="509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185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Oval 4">
            <a:extLst>
              <a:ext uri="{FF2B5EF4-FFF2-40B4-BE49-F238E27FC236}">
                <a16:creationId xmlns:a16="http://schemas.microsoft.com/office/drawing/2014/main" xmlns="" id="{9E3BAB84-AC0C-00FC-CAED-6F39B8EA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14" y="4282583"/>
            <a:ext cx="1377950" cy="6921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Estratégia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Ideal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xmlns="" id="{F3BC23B1-BDF4-DFBF-47A8-AA57FBF3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428" y="4282583"/>
            <a:ext cx="1379537" cy="6921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Plano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Estratégico</a:t>
            </a:r>
            <a:endParaRPr lang="pt-PT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5416ADB7-1619-20E5-D80D-92458641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952" y="1837833"/>
            <a:ext cx="1460500" cy="1290638"/>
          </a:xfrm>
          <a:prstGeom prst="downArrowCallout">
            <a:avLst>
              <a:gd name="adj1" fmla="val 28290"/>
              <a:gd name="adj2" fmla="val 28290"/>
              <a:gd name="adj3" fmla="val 16667"/>
              <a:gd name="adj4" fmla="val 768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0" tIns="61912" rIns="0" bIns="61912"/>
          <a:lstStyle/>
          <a:p>
            <a:pPr algn="ctr" defTabSz="1982788" eaLnBrk="0" hangingPunct="0">
              <a:lnSpc>
                <a:spcPct val="90000"/>
              </a:lnSpc>
              <a:defRPr/>
            </a:pPr>
            <a:r>
              <a:rPr lang="pt-PT" sz="1200">
                <a:latin typeface="Arial Black" pitchFamily="34" charset="0"/>
              </a:rPr>
              <a:t> Análise Externa</a:t>
            </a:r>
            <a:r>
              <a:rPr lang="pt-PT" sz="1000" b="1"/>
              <a:t> 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Análise estática e dinâmica do meio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Oportunidades e Ameaças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xmlns="" id="{59D75920-3D7E-F145-14A8-3903FDBB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952" y="1839422"/>
            <a:ext cx="1465262" cy="1309687"/>
          </a:xfrm>
          <a:prstGeom prst="downArrowCallout">
            <a:avLst>
              <a:gd name="adj1" fmla="val 27970"/>
              <a:gd name="adj2" fmla="val 27970"/>
              <a:gd name="adj3" fmla="val 16667"/>
              <a:gd name="adj4" fmla="val 7471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0" tIns="61912" rIns="0" bIns="61912"/>
          <a:lstStyle/>
          <a:p>
            <a:pPr algn="ctr" defTabSz="1982788" eaLnBrk="0" hangingPunct="0">
              <a:lnSpc>
                <a:spcPct val="90000"/>
              </a:lnSpc>
              <a:defRPr/>
            </a:pPr>
            <a:r>
              <a:rPr lang="pt-PT" sz="1200">
                <a:latin typeface="Arial Black" pitchFamily="34" charset="0"/>
              </a:rPr>
              <a:t>Análise Interna</a:t>
            </a:r>
            <a:r>
              <a:rPr lang="pt-PT" sz="1000" b="1"/>
              <a:t> 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Recursos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 Capacidades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Valores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372CB97C-507C-101D-BB3A-E7D2A8B1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816" y="5121947"/>
            <a:ext cx="1106072" cy="2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PT" sz="1400" b="1">
                <a:solidFill>
                  <a:srgbClr val="CC0000"/>
                </a:solidFill>
                <a:latin typeface="Verdana" pitchFamily="34" charset="0"/>
              </a:rPr>
              <a:t>Adequação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xmlns="" id="{E2BFAD9E-DB56-203F-681C-1715D1B65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564" y="1839422"/>
            <a:ext cx="1473200" cy="1309687"/>
          </a:xfrm>
          <a:prstGeom prst="downArrowCallout">
            <a:avLst>
              <a:gd name="adj1" fmla="val 28121"/>
              <a:gd name="adj2" fmla="val 28121"/>
              <a:gd name="adj3" fmla="val 16667"/>
              <a:gd name="adj4" fmla="val 7338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0" tIns="61912" rIns="0" bIns="61912"/>
          <a:lstStyle/>
          <a:p>
            <a:pPr algn="ctr" defTabSz="1982788" eaLnBrk="0" hangingPunct="0">
              <a:lnSpc>
                <a:spcPct val="90000"/>
              </a:lnSpc>
              <a:defRPr/>
            </a:pPr>
            <a:r>
              <a:rPr lang="pt-PT" sz="1200">
                <a:latin typeface="Arial Black" pitchFamily="34" charset="0"/>
              </a:rPr>
              <a:t>Decisão</a:t>
            </a:r>
            <a:endParaRPr lang="pt-PT" sz="1000" b="1"/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Consenso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Seleção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AA773BFD-5812-1A34-00AB-F1BD83684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214" y="4282583"/>
            <a:ext cx="1379538" cy="6921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Estratégia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Real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B248B3AC-1375-9595-3C69-40FBE3A2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77" y="5098929"/>
            <a:ext cx="1442703" cy="3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PT" sz="1400" b="1">
                <a:solidFill>
                  <a:srgbClr val="CC0000"/>
                </a:solidFill>
                <a:latin typeface="Verdana" pitchFamily="34" charset="0"/>
                <a:sym typeface="Wingdings" pitchFamily="2" charset="2"/>
              </a:rPr>
              <a:t>Σ </a:t>
            </a:r>
            <a:r>
              <a:rPr lang="pt-PT" sz="1400" b="1">
                <a:solidFill>
                  <a:srgbClr val="CC0000"/>
                </a:solidFill>
                <a:latin typeface="Verdana" pitchFamily="34" charset="0"/>
              </a:rPr>
              <a:t>Decisões do 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PT" sz="1400" b="1">
                <a:solidFill>
                  <a:srgbClr val="CC0000"/>
                </a:solidFill>
                <a:latin typeface="Verdana" pitchFamily="34" charset="0"/>
              </a:rPr>
              <a:t>dia-a-dia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xmlns="" id="{58363CE3-FF9D-411A-5969-240C50704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14" y="5885959"/>
            <a:ext cx="5056188" cy="538163"/>
          </a:xfrm>
          <a:prstGeom prst="homePlate">
            <a:avLst>
              <a:gd name="adj" fmla="val 39451"/>
            </a:avLst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3600" tIns="46800" rIns="93600" bIns="46800"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PT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Formulação da Estratégia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xmlns="" id="{956D4204-4CB3-8A82-5C3D-391E731B7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052" y="5885959"/>
            <a:ext cx="3573462" cy="538163"/>
          </a:xfrm>
          <a:prstGeom prst="chevron">
            <a:avLst>
              <a:gd name="adj" fmla="val 36674"/>
            </a:avLst>
          </a:prstGeom>
          <a:solidFill>
            <a:schemeClr val="accent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93600" tIns="46800" rIns="93600" bIns="46800" anchor="ctr"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t-PT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Implementação da Estratégia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xmlns="" id="{65E26CF1-6A17-FDBA-1F7E-D3C88309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202" y="1839422"/>
            <a:ext cx="1504950" cy="1309687"/>
          </a:xfrm>
          <a:prstGeom prst="downArrowCallout">
            <a:avLst>
              <a:gd name="adj1" fmla="val 28727"/>
              <a:gd name="adj2" fmla="val 28727"/>
              <a:gd name="adj3" fmla="val 16667"/>
              <a:gd name="adj4" fmla="val 7338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lIns="0" tIns="61912" rIns="0" bIns="61912"/>
          <a:lstStyle/>
          <a:p>
            <a:pPr algn="ctr" defTabSz="1982788" eaLnBrk="0" hangingPunct="0">
              <a:lnSpc>
                <a:spcPct val="90000"/>
              </a:lnSpc>
              <a:defRPr/>
            </a:pPr>
            <a:r>
              <a:rPr lang="pt-PT" sz="1200">
                <a:latin typeface="Arial Black" pitchFamily="34" charset="0"/>
              </a:rPr>
              <a:t>Indutores</a:t>
            </a:r>
            <a:endParaRPr lang="pt-PT" sz="1000" b="1"/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Ambiente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Orçamento</a:t>
            </a:r>
          </a:p>
          <a:p>
            <a:pPr algn="ctr" defTabSz="1982788" eaLnBrk="0" hangingPunct="0">
              <a:lnSpc>
                <a:spcPct val="90000"/>
              </a:lnSpc>
              <a:spcBef>
                <a:spcPct val="35000"/>
              </a:spcBef>
              <a:defRPr/>
            </a:pPr>
            <a:r>
              <a:rPr lang="pt-PT" sz="1000" b="1"/>
              <a:t>Objectivos Dptais.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xmlns="" id="{BB719BC3-7BD2-BB8C-85F8-349E5748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065" y="5055696"/>
            <a:ext cx="1376363" cy="69056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Estratégia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Possível 3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51EB11B2-7AE6-1194-96D3-4FA431AA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800" y="5188622"/>
            <a:ext cx="775853" cy="2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PT" sz="1400" b="1" dirty="0">
                <a:solidFill>
                  <a:srgbClr val="CC0000"/>
                </a:solidFill>
                <a:latin typeface="Verdana"/>
                <a:ea typeface="Verdana"/>
              </a:rPr>
              <a:t>Seleção</a:t>
            </a:r>
            <a:endParaRPr lang="pt-PT" sz="1400" b="1" dirty="0">
              <a:solidFill>
                <a:srgbClr val="CC0000"/>
              </a:solidFill>
              <a:latin typeface="Verdana" pitchFamily="34" charset="0"/>
              <a:ea typeface="Verdana"/>
            </a:endParaRP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xmlns="" id="{AABE175B-EA5F-CA48-9681-39F1A8D3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065" y="4282583"/>
            <a:ext cx="1376363" cy="6921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Estratégia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Possível 2</a:t>
            </a: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xmlns="" id="{A1698938-D05A-BDFF-4048-76B7A7FD1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065" y="3522171"/>
            <a:ext cx="1376363" cy="6921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Estratégia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pt-PT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Possível 1</a:t>
            </a: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xmlns="" id="{EF51F544-5858-DB56-2289-4BF83E5750A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18765" y="4471497"/>
            <a:ext cx="968375" cy="314325"/>
          </a:xfrm>
          <a:prstGeom prst="downArrow">
            <a:avLst>
              <a:gd name="adj1" fmla="val 50000"/>
              <a:gd name="adj2" fmla="val 44296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3600" tIns="46800" rIns="93600" bIns="46800" anchor="ctr"/>
          <a:lstStyle/>
          <a:p>
            <a:pPr>
              <a:defRPr/>
            </a:pPr>
            <a:endParaRPr lang="pt-PT"/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xmlns="" id="{12B52042-95BE-3CE4-5AB0-09090B1BA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277" y="4131772"/>
            <a:ext cx="1579562" cy="992187"/>
          </a:xfrm>
          <a:custGeom>
            <a:avLst/>
            <a:gdLst>
              <a:gd name="G0" fmla="+- 16513 0 0"/>
              <a:gd name="G1" fmla="+- 5392 0 0"/>
              <a:gd name="G2" fmla="+- 21600 0 5392"/>
              <a:gd name="G3" fmla="+- 10800 0 5392"/>
              <a:gd name="G4" fmla="+- 21600 0 16513"/>
              <a:gd name="G5" fmla="*/ G4 G3 10800"/>
              <a:gd name="G6" fmla="+- 21600 0 G5"/>
              <a:gd name="T0" fmla="*/ 16513 w 21600"/>
              <a:gd name="T1" fmla="*/ 0 h 21600"/>
              <a:gd name="T2" fmla="*/ 0 w 21600"/>
              <a:gd name="T3" fmla="*/ 10800 h 21600"/>
              <a:gd name="T4" fmla="*/ 1651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513" y="0"/>
                </a:moveTo>
                <a:lnTo>
                  <a:pt x="16513" y="5392"/>
                </a:lnTo>
                <a:lnTo>
                  <a:pt x="3375" y="5392"/>
                </a:lnTo>
                <a:lnTo>
                  <a:pt x="3375" y="16208"/>
                </a:lnTo>
                <a:lnTo>
                  <a:pt x="16513" y="16208"/>
                </a:lnTo>
                <a:lnTo>
                  <a:pt x="1651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392"/>
                </a:moveTo>
                <a:lnTo>
                  <a:pt x="1350" y="16208"/>
                </a:lnTo>
                <a:lnTo>
                  <a:pt x="2700" y="16208"/>
                </a:lnTo>
                <a:lnTo>
                  <a:pt x="2700" y="5392"/>
                </a:lnTo>
                <a:close/>
              </a:path>
              <a:path w="21600" h="21600">
                <a:moveTo>
                  <a:pt x="0" y="5392"/>
                </a:moveTo>
                <a:lnTo>
                  <a:pt x="0" y="16208"/>
                </a:lnTo>
                <a:lnTo>
                  <a:pt x="675" y="16208"/>
                </a:lnTo>
                <a:lnTo>
                  <a:pt x="675" y="5392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3600" tIns="46800" rIns="93600" bIns="46800" anchor="ctr"/>
          <a:lstStyle/>
          <a:p>
            <a:pPr>
              <a:defRPr/>
            </a:pPr>
            <a:endParaRPr lang="pt-PT"/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xmlns="" id="{D4DD7D7D-A356-36EA-8207-755880654A2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591559" y="4211940"/>
            <a:ext cx="509587" cy="812800"/>
          </a:xfrm>
          <a:prstGeom prst="doubleWave">
            <a:avLst>
              <a:gd name="adj1" fmla="val 4750"/>
              <a:gd name="adj2" fmla="val 0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3600" tIns="46800" rIns="93600" bIns="46800" anchor="ctr"/>
          <a:lstStyle/>
          <a:p>
            <a:pPr>
              <a:defRPr/>
            </a:pPr>
            <a:endParaRPr lang="pt-PT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A82D42B2-8149-313E-9E35-B226B2B38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853" y="3667797"/>
            <a:ext cx="932948" cy="2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46800" rIns="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PT" sz="1400" b="1">
                <a:solidFill>
                  <a:srgbClr val="CC0000"/>
                </a:solidFill>
                <a:latin typeface="Verdana" pitchFamily="34" charset="0"/>
              </a:rPr>
              <a:t>Distância</a:t>
            </a:r>
          </a:p>
        </p:txBody>
      </p:sp>
      <p:sp>
        <p:nvSpPr>
          <p:cNvPr id="30" name="AutoShape 23">
            <a:extLst>
              <a:ext uri="{FF2B5EF4-FFF2-40B4-BE49-F238E27FC236}">
                <a16:creationId xmlns:a16="http://schemas.microsoft.com/office/drawing/2014/main" xmlns="" id="{FDD062FF-B015-F74F-E380-BB5ADA2BEC9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98365" y="4471497"/>
            <a:ext cx="968375" cy="314325"/>
          </a:xfrm>
          <a:prstGeom prst="downArrow">
            <a:avLst>
              <a:gd name="adj1" fmla="val 50000"/>
              <a:gd name="adj2" fmla="val 44296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lIns="93600" tIns="46800" rIns="93600" bIns="46800" anchor="ctr"/>
          <a:lstStyle/>
          <a:p>
            <a:pPr>
              <a:defRPr/>
            </a:pPr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D553C9B-E9B5-EBA7-3213-A12AFD5A0C93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3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0D181527-2F4A-7DC7-1998-89CF52AC8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1B6E155-1A98-1E5B-CCE0-0A1018953079}"/>
              </a:ext>
            </a:extLst>
          </p:cNvPr>
          <p:cNvSpPr txBox="1">
            <a:spLocks noChangeArrowheads="1"/>
          </p:cNvSpPr>
          <p:nvPr/>
        </p:nvSpPr>
        <p:spPr>
          <a:xfrm>
            <a:off x="1470876" y="2385938"/>
            <a:ext cx="3369106" cy="779992"/>
          </a:xfrm>
          <a:prstGeom prst="rect">
            <a:avLst/>
          </a:prstGeom>
        </p:spPr>
        <p:txBody>
          <a:bodyPr lIns="78794" tIns="39397" rIns="78794" bIns="39397">
            <a:normAutofit lnSpcReduction="10000"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87938" fontAlgn="auto">
              <a:spcAft>
                <a:spcPts val="0"/>
              </a:spcAft>
              <a:defRPr/>
            </a:pPr>
            <a:r>
              <a:rPr lang="pt-PT" sz="47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no final?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xmlns="" id="{36569B91-8B40-4346-744C-52AF3D94F0BD}"/>
              </a:ext>
            </a:extLst>
          </p:cNvPr>
          <p:cNvSpPr txBox="1"/>
          <p:nvPr/>
        </p:nvSpPr>
        <p:spPr>
          <a:xfrm>
            <a:off x="2911036" y="5902717"/>
            <a:ext cx="5976664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Objetivos pessoais</a:t>
            </a:r>
          </a:p>
          <a:p>
            <a:pPr algn="ctr"/>
            <a:r>
              <a:rPr lang="pt-PT" sz="1200"/>
              <a:t>O que preciso fazer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CF133EFB-8895-CEAA-CE00-9DFE80A0FFD8}"/>
              </a:ext>
            </a:extLst>
          </p:cNvPr>
          <p:cNvSpPr txBox="1"/>
          <p:nvPr/>
        </p:nvSpPr>
        <p:spPr>
          <a:xfrm>
            <a:off x="3415092" y="5410274"/>
            <a:ext cx="4968552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Metas e iniciativas</a:t>
            </a:r>
          </a:p>
          <a:p>
            <a:pPr algn="ctr"/>
            <a:r>
              <a:rPr lang="pt-PT" sz="1200"/>
              <a:t>O que fazemos e quais os objetivos</a:t>
            </a: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xmlns="" id="{396D1396-5ABA-7FE4-071E-CF0F0AD7E824}"/>
              </a:ext>
            </a:extLst>
          </p:cNvPr>
          <p:cNvSpPr txBox="1"/>
          <p:nvPr/>
        </p:nvSpPr>
        <p:spPr>
          <a:xfrm>
            <a:off x="3775132" y="4915645"/>
            <a:ext cx="4176464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Performance do Clube</a:t>
            </a:r>
          </a:p>
          <a:p>
            <a:pPr algn="ctr"/>
            <a:r>
              <a:rPr lang="pt-PT" sz="1200"/>
              <a:t>Medição e foco na estratégia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xmlns="" id="{F70FD9A4-6BC3-13AC-EA30-512E5BF3270F}"/>
              </a:ext>
            </a:extLst>
          </p:cNvPr>
          <p:cNvSpPr txBox="1"/>
          <p:nvPr/>
        </p:nvSpPr>
        <p:spPr>
          <a:xfrm>
            <a:off x="3919148" y="4424849"/>
            <a:ext cx="3816424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Mapa Estratégico</a:t>
            </a:r>
          </a:p>
          <a:p>
            <a:pPr algn="ctr"/>
            <a:r>
              <a:rPr lang="pt-PT" sz="1200"/>
              <a:t>Permite visualizar a estratégia</a:t>
            </a:r>
          </a:p>
        </p:txBody>
      </p:sp>
      <p:sp>
        <p:nvSpPr>
          <p:cNvPr id="9" name="CaixaDeTexto 6">
            <a:extLst>
              <a:ext uri="{FF2B5EF4-FFF2-40B4-BE49-F238E27FC236}">
                <a16:creationId xmlns:a16="http://schemas.microsoft.com/office/drawing/2014/main" xmlns="" id="{D71238EE-4755-FD7A-3EC2-0597063DFD35}"/>
              </a:ext>
            </a:extLst>
          </p:cNvPr>
          <p:cNvSpPr txBox="1"/>
          <p:nvPr/>
        </p:nvSpPr>
        <p:spPr>
          <a:xfrm>
            <a:off x="4135172" y="3929917"/>
            <a:ext cx="3312368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Estratégia</a:t>
            </a:r>
          </a:p>
          <a:p>
            <a:pPr algn="ctr"/>
            <a:r>
              <a:rPr lang="pt-PT" sz="1200"/>
              <a:t>As nossas escolhas</a:t>
            </a:r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xmlns="" id="{0D16D7E7-0CE0-B2F5-E757-C9648B13EFB0}"/>
              </a:ext>
            </a:extLst>
          </p:cNvPr>
          <p:cNvSpPr txBox="1"/>
          <p:nvPr/>
        </p:nvSpPr>
        <p:spPr>
          <a:xfrm>
            <a:off x="4423204" y="3429572"/>
            <a:ext cx="2736304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Visão</a:t>
            </a:r>
          </a:p>
          <a:p>
            <a:pPr algn="ctr"/>
            <a:r>
              <a:rPr lang="pt-PT" sz="1200"/>
              <a:t>O que queremos ser</a:t>
            </a:r>
          </a:p>
        </p:txBody>
      </p:sp>
      <p:sp>
        <p:nvSpPr>
          <p:cNvPr id="11" name="CaixaDeTexto 8">
            <a:extLst>
              <a:ext uri="{FF2B5EF4-FFF2-40B4-BE49-F238E27FC236}">
                <a16:creationId xmlns:a16="http://schemas.microsoft.com/office/drawing/2014/main" xmlns="" id="{A8F4AD40-312F-D4F3-532D-D7E4E48E0103}"/>
              </a:ext>
            </a:extLst>
          </p:cNvPr>
          <p:cNvSpPr txBox="1"/>
          <p:nvPr/>
        </p:nvSpPr>
        <p:spPr>
          <a:xfrm>
            <a:off x="4711236" y="2931535"/>
            <a:ext cx="2160240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Valores</a:t>
            </a:r>
          </a:p>
          <a:p>
            <a:pPr algn="ctr"/>
            <a:r>
              <a:rPr lang="pt-PT" sz="1200"/>
              <a:t>O que é importante para nós</a:t>
            </a:r>
          </a:p>
        </p:txBody>
      </p:sp>
      <p:sp>
        <p:nvSpPr>
          <p:cNvPr id="12" name="CaixaDeTexto 9">
            <a:extLst>
              <a:ext uri="{FF2B5EF4-FFF2-40B4-BE49-F238E27FC236}">
                <a16:creationId xmlns:a16="http://schemas.microsoft.com/office/drawing/2014/main" xmlns="" id="{DEFFC340-EEFB-26FF-EEDF-D0AA03A6ABB5}"/>
              </a:ext>
            </a:extLst>
          </p:cNvPr>
          <p:cNvSpPr txBox="1"/>
          <p:nvPr/>
        </p:nvSpPr>
        <p:spPr>
          <a:xfrm>
            <a:off x="4983998" y="2439092"/>
            <a:ext cx="1671454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b="1"/>
              <a:t>Missão</a:t>
            </a:r>
          </a:p>
          <a:p>
            <a:pPr algn="ctr"/>
            <a:r>
              <a:rPr lang="pt-PT" sz="1200"/>
              <a:t>Porque existimos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C8930BC-DF74-B4BD-BC76-24D10884A355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0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4F7A52A5-6EB5-C947-8D70-7FB4296D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3FAF697B-1770-0C96-84C4-31A1DD954AA0}"/>
              </a:ext>
            </a:extLst>
          </p:cNvPr>
          <p:cNvSpPr txBox="1">
            <a:spLocks noChangeArrowheads="1"/>
          </p:cNvSpPr>
          <p:nvPr/>
        </p:nvSpPr>
        <p:spPr>
          <a:xfrm>
            <a:off x="1737946" y="4530469"/>
            <a:ext cx="2187750" cy="208589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393969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787938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181908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575877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PT" sz="3600">
                <a:solidFill>
                  <a:schemeClr val="tx2"/>
                </a:solidFill>
              </a:rPr>
              <a:t>Qual o produto final?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4EBB604-301B-A4DA-0ECE-9F4D1946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70" y="1658134"/>
            <a:ext cx="6492807" cy="520428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197FD31-D100-15BB-597A-D8340CF1A783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FD2C7CC7-280A-9428-69FB-A81035BBA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7523A76-3E4A-2789-E83B-C84D471026D9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Etapas do processo de formulação estratégica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FD9A4A7-DAF9-53FA-E30B-EE12961FC421}"/>
              </a:ext>
            </a:extLst>
          </p:cNvPr>
          <p:cNvSpPr txBox="1"/>
          <p:nvPr/>
        </p:nvSpPr>
        <p:spPr>
          <a:xfrm>
            <a:off x="315634" y="3233901"/>
            <a:ext cx="4630845" cy="13849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solidFill>
                  <a:srgbClr val="FFFF00"/>
                </a:solidFill>
                <a:cs typeface="Calibri"/>
              </a:rPr>
              <a:t>3.2. Analise de situação Interna e externa (diagnóstico)</a:t>
            </a:r>
          </a:p>
        </p:txBody>
      </p:sp>
      <p:pic>
        <p:nvPicPr>
          <p:cNvPr id="2" name="Imagem 6" descr="Uma imagem com desenho, ilustração, design&#10;&#10;Descrição gerada automaticamente">
            <a:extLst>
              <a:ext uri="{FF2B5EF4-FFF2-40B4-BE49-F238E27FC236}">
                <a16:creationId xmlns:a16="http://schemas.microsoft.com/office/drawing/2014/main" xmlns="" id="{7ACBD55A-9FD5-F227-6EF6-11590DD2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62" y="2192078"/>
            <a:ext cx="6625086" cy="363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7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8BF8E3-3D96-B708-7753-8B502411AF63}"/>
              </a:ext>
            </a:extLst>
          </p:cNvPr>
          <p:cNvSpPr txBox="1"/>
          <p:nvPr/>
        </p:nvSpPr>
        <p:spPr>
          <a:xfrm>
            <a:off x="-5752" y="310551"/>
            <a:ext cx="12203500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3:  Etapas do processo de formulação estratégica</a:t>
            </a:r>
            <a:r>
              <a:rPr lang="pt-PT" sz="2000" dirty="0">
                <a:solidFill>
                  <a:srgbClr val="FFFFFF"/>
                </a:solidFill>
              </a:rPr>
              <a:t> </a:t>
            </a:r>
            <a:endParaRPr lang="pt-PT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6AA555B-9C3C-DEA8-65DC-B4617BAA7A34}"/>
              </a:ext>
            </a:extLst>
          </p:cNvPr>
          <p:cNvSpPr txBox="1"/>
          <p:nvPr/>
        </p:nvSpPr>
        <p:spPr>
          <a:xfrm>
            <a:off x="869231" y="918053"/>
            <a:ext cx="10588325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 b="1" dirty="0">
                <a:cs typeface="Calibri"/>
              </a:rPr>
              <a:t>EXERCÍCIO 3.</a:t>
            </a:r>
          </a:p>
          <a:p>
            <a:endParaRPr lang="pt-PT" dirty="0">
              <a:cs typeface="Calibri"/>
            </a:endParaRPr>
          </a:p>
          <a:p>
            <a:r>
              <a:rPr lang="pt-PT" sz="2000" dirty="0">
                <a:cs typeface="Calibri"/>
              </a:rPr>
              <a:t>CADA GRUPO DISCUTE E REALIZA A ANÁLISE INTERNA E EXTERNA DA SITUAÇÃO (CONTEXTO DESPORTO ESCOLAR) EXISTENTE NA RESPETIVA ZONA GEOGRÁFICA, TENDO EM CONTA AS DIMENSÕES DE ANÁLISE INDICADAS PARA O EFEITO.</a:t>
            </a:r>
          </a:p>
          <a:p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CRITÉRIOS A TER EM CONTA: 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OBJETIVIDADE</a:t>
            </a:r>
            <a:endParaRPr lang="pt-PT" dirty="0"/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CLAREZA</a:t>
            </a:r>
          </a:p>
          <a:p>
            <a:pPr marL="742950" lvl="1" indent="-285750">
              <a:buFont typeface="Calibri"/>
              <a:buChar char="-"/>
            </a:pPr>
            <a:r>
              <a:rPr lang="pt-PT" sz="2000" dirty="0">
                <a:cs typeface="Calibri"/>
              </a:rPr>
              <a:t>TER EM CONTA OS CONTEXTOS REAIS</a:t>
            </a:r>
          </a:p>
          <a:p>
            <a:pPr marL="742950" lvl="1" indent="-285750">
              <a:buFont typeface="Calibri"/>
              <a:buChar char="-"/>
            </a:pPr>
            <a:endParaRPr lang="pt-PT" sz="2000" dirty="0">
              <a:cs typeface="Calibri"/>
            </a:endParaRPr>
          </a:p>
          <a:p>
            <a:r>
              <a:rPr lang="pt-PT" sz="2000" dirty="0">
                <a:cs typeface="Calibri"/>
              </a:rPr>
              <a:t>NOTA – PREENCHIMENTO DA FICHA DE TRABALHO (DOCUMENTO RASCUNHO DE PROPOSTA ESTRATÉGICA)</a:t>
            </a:r>
          </a:p>
        </p:txBody>
      </p:sp>
    </p:spTree>
    <p:extLst>
      <p:ext uri="{BB962C8B-B14F-4D97-AF65-F5344CB8AC3E}">
        <p14:creationId xmlns:p14="http://schemas.microsoft.com/office/powerpoint/2010/main" val="380386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B9FCA3-27B2-438D-9A1F-403E90C188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407</Words>
  <Application>Microsoft Office PowerPoint</Application>
  <PresentationFormat>Personalizados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1100</cp:revision>
  <dcterms:created xsi:type="dcterms:W3CDTF">2022-10-16T10:41:36Z</dcterms:created>
  <dcterms:modified xsi:type="dcterms:W3CDTF">2023-07-03T15:37:40Z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