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419" r:id="rId7"/>
    <p:sldId id="421" r:id="rId8"/>
    <p:sldId id="369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F7F4B-C64E-4546-B0DC-8ABAC443C622}" v="288" dt="2023-07-02T16:17:20.794"/>
    <p1510:client id="{35DE9191-2D31-496D-7D81-2A9FDDEDB8F7}" v="27" dt="2023-07-02T22:36:50.755"/>
    <p1510:client id="{4625ABC7-B3F7-EA6E-C4F8-0063A683D982}" v="1" dt="2023-07-02T17:19:56.550"/>
    <p1510:client id="{966972E2-4240-4A41-900B-FA941762C9AE}" v="9" dt="2023-07-02T18:45:36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x-none" smtClean="0"/>
              <a:t>03/07/2023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carvalho@dge.mec.p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astao.sousa@degeste.mec.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aixaDeTexto 1"/>
          <p:cNvSpPr txBox="1"/>
          <p:nvPr/>
        </p:nvSpPr>
        <p:spPr>
          <a:xfrm>
            <a:off x="1239982" y="4172635"/>
            <a:ext cx="386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Formadores:</a:t>
            </a:r>
          </a:p>
          <a:p>
            <a:r>
              <a:rPr lang="pt-PT" dirty="0" smtClean="0"/>
              <a:t>José Carvalho &amp; Gastão de Sousa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 descr="A red circle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6587C8B6-15A8-F747-BE4C-E92B64A5D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AA6BBBF-C83C-8BA7-A432-B7F9A1C1463F}"/>
              </a:ext>
            </a:extLst>
          </p:cNvPr>
          <p:cNvSpPr txBox="1"/>
          <p:nvPr/>
        </p:nvSpPr>
        <p:spPr>
          <a:xfrm>
            <a:off x="9803190" y="5565338"/>
            <a:ext cx="30884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José Carvalho </a:t>
            </a:r>
            <a:r>
              <a:rPr lang="pt-PT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jose.carvalho@dge.mec.pt</a:t>
            </a:r>
            <a:endParaRPr lang="pt-PT" sz="1200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Gastão Sousa</a:t>
            </a:r>
          </a:p>
          <a:p>
            <a:r>
              <a:rPr lang="pt-PT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gastao.sousa@degeste.mec.pt</a:t>
            </a:r>
            <a:endParaRPr lang="pt-PT" sz="12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72D8F73-5C8D-CC45-452C-A967F8D7CC55}"/>
              </a:ext>
            </a:extLst>
          </p:cNvPr>
          <p:cNvSpPr txBox="1"/>
          <p:nvPr/>
        </p:nvSpPr>
        <p:spPr>
          <a:xfrm>
            <a:off x="352696" y="4611189"/>
            <a:ext cx="37621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>
                <a:solidFill>
                  <a:srgbClr val="FF0000"/>
                </a:solidFill>
                <a:latin typeface="Impact" panose="020B0806030902050204" pitchFamily="34" charset="0"/>
              </a:rPr>
              <a:t>Módulo 5</a:t>
            </a:r>
          </a:p>
          <a:p>
            <a:r>
              <a:rPr lang="pt-PT" sz="2600" dirty="0">
                <a:solidFill>
                  <a:srgbClr val="FF0000"/>
                </a:solidFill>
                <a:latin typeface="Impact" panose="020B0806030902050204" pitchFamily="34" charset="0"/>
              </a:rPr>
              <a:t>MAPA ESTRATÉGICO REGIONAL E LOCAL – ALINHAMENTO A MONTANTE E A JUSANTE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B7EF9F49-FB9D-A824-942B-9317CEF6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9E43206-FB7A-690E-646A-7666567C984D}"/>
              </a:ext>
            </a:extLst>
          </p:cNvPr>
          <p:cNvSpPr txBox="1"/>
          <p:nvPr/>
        </p:nvSpPr>
        <p:spPr>
          <a:xfrm>
            <a:off x="-5752" y="1230702"/>
            <a:ext cx="122035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FFFFFF"/>
                </a:solidFill>
              </a:rPr>
              <a:t>        Módulo 5: Mapa estratégico regional e local – alinhamento a montante e a jusante </a:t>
            </a:r>
            <a:r>
              <a:rPr lang="pt-PT" sz="2000" dirty="0">
                <a:solidFill>
                  <a:srgbClr val="FFFFFF"/>
                </a:solidFill>
                <a:cs typeface="Calibri"/>
              </a:rPr>
              <a:t>​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5D17280-7AE1-5DB4-E1F1-79CB80406EF4}"/>
              </a:ext>
            </a:extLst>
          </p:cNvPr>
          <p:cNvSpPr txBox="1"/>
          <p:nvPr/>
        </p:nvSpPr>
        <p:spPr>
          <a:xfrm>
            <a:off x="3243532" y="1791419"/>
            <a:ext cx="5575539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/>
              <a:t>A estrutura do Mapa Estratégico. As diferentes perspetivas, os objetivos, a missão e visão.</a:t>
            </a:r>
            <a:r>
              <a:rPr lang="pt-PT" sz="2000" b="1" dirty="0">
                <a:ea typeface="Calibri"/>
                <a:cs typeface="Calibri"/>
              </a:rPr>
              <a:t>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3046442-D551-1427-FFD9-A2F5782AEAEF}"/>
              </a:ext>
            </a:extLst>
          </p:cNvPr>
          <p:cNvSpPr txBox="1"/>
          <p:nvPr/>
        </p:nvSpPr>
        <p:spPr>
          <a:xfrm>
            <a:off x="777575" y="3085741"/>
            <a:ext cx="11064275" cy="830997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O </a:t>
            </a:r>
            <a:r>
              <a:rPr lang="en-US" sz="2400" b="1" err="1"/>
              <a:t>mapa</a:t>
            </a:r>
            <a:r>
              <a:rPr lang="en-US" sz="2400" b="1" dirty="0"/>
              <a:t> </a:t>
            </a:r>
            <a:r>
              <a:rPr lang="en-US" sz="2400" b="1" err="1"/>
              <a:t>estratégico</a:t>
            </a:r>
            <a:r>
              <a:rPr lang="en-US" sz="2400" dirty="0"/>
              <a:t> é </a:t>
            </a:r>
            <a:r>
              <a:rPr lang="en-US" sz="2400" err="1"/>
              <a:t>uma</a:t>
            </a:r>
            <a:r>
              <a:rPr lang="en-US" sz="2400" dirty="0"/>
              <a:t> ferramenta de </a:t>
            </a:r>
            <a:r>
              <a:rPr lang="en-US" sz="2400" err="1"/>
              <a:t>gestão</a:t>
            </a:r>
            <a:r>
              <a:rPr lang="en-US" sz="2400" dirty="0"/>
              <a:t> que </a:t>
            </a:r>
            <a:r>
              <a:rPr lang="en-US" sz="2400" err="1"/>
              <a:t>apresenta</a:t>
            </a:r>
            <a:r>
              <a:rPr lang="en-US" sz="2400" dirty="0"/>
              <a:t> </a:t>
            </a:r>
            <a:r>
              <a:rPr lang="en-US" sz="2400" err="1"/>
              <a:t>visualmente</a:t>
            </a:r>
            <a:r>
              <a:rPr lang="en-US" sz="2400" dirty="0"/>
              <a:t> </a:t>
            </a:r>
            <a:r>
              <a:rPr lang="en-US" sz="2400" err="1"/>
              <a:t>como</a:t>
            </a:r>
            <a:r>
              <a:rPr lang="en-US" sz="2400" dirty="0"/>
              <a:t> </a:t>
            </a:r>
            <a:r>
              <a:rPr lang="en-US" sz="2400" err="1"/>
              <a:t>cada</a:t>
            </a:r>
            <a:r>
              <a:rPr lang="en-US" sz="2400" dirty="0"/>
              <a:t> </a:t>
            </a:r>
            <a:r>
              <a:rPr lang="en-US" sz="2400" err="1"/>
              <a:t>setor</a:t>
            </a:r>
            <a:r>
              <a:rPr lang="en-US" sz="2400" dirty="0"/>
              <a:t> se </a:t>
            </a:r>
            <a:r>
              <a:rPr lang="en-US" sz="2400" err="1"/>
              <a:t>relaciona</a:t>
            </a:r>
            <a:r>
              <a:rPr lang="en-US" sz="2400" dirty="0"/>
              <a:t> com </a:t>
            </a:r>
            <a:r>
              <a:rPr lang="en-US" sz="2400" err="1"/>
              <a:t>os</a:t>
            </a:r>
            <a:r>
              <a:rPr lang="en-US" sz="2400" dirty="0"/>
              <a:t> </a:t>
            </a:r>
            <a:r>
              <a:rPr lang="en-US" sz="2400" err="1"/>
              <a:t>demais</a:t>
            </a:r>
            <a:r>
              <a:rPr lang="en-US" sz="2400" dirty="0"/>
              <a:t> </a:t>
            </a:r>
            <a:r>
              <a:rPr lang="en-US" sz="2400" err="1"/>
              <a:t>setores</a:t>
            </a:r>
            <a:r>
              <a:rPr lang="en-US" sz="2400" dirty="0"/>
              <a:t> e com </a:t>
            </a:r>
            <a:r>
              <a:rPr lang="en-US" sz="2400" err="1"/>
              <a:t>os</a:t>
            </a:r>
            <a:r>
              <a:rPr lang="en-US" sz="2400" dirty="0"/>
              <a:t> </a:t>
            </a:r>
            <a:r>
              <a:rPr lang="en-US" sz="2400" err="1"/>
              <a:t>objetivos-chave</a:t>
            </a:r>
            <a:r>
              <a:rPr lang="en-US" sz="2400" dirty="0"/>
              <a:t> de </a:t>
            </a:r>
            <a:r>
              <a:rPr lang="en-US" sz="2400" err="1"/>
              <a:t>uma</a:t>
            </a:r>
            <a:r>
              <a:rPr lang="en-US" sz="2400" dirty="0"/>
              <a:t> </a:t>
            </a:r>
            <a:r>
              <a:rPr lang="en-US" sz="2400" err="1"/>
              <a:t>organização</a:t>
            </a:r>
            <a:endParaRPr lang="pt-PT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26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Uma imagem com texto, captura de ecrã, software, Ícone de computador&#10;&#10;Descrição gerada automaticamente">
            <a:extLst>
              <a:ext uri="{FF2B5EF4-FFF2-40B4-BE49-F238E27FC236}">
                <a16:creationId xmlns:a16="http://schemas.microsoft.com/office/drawing/2014/main" xmlns="" id="{7BA75F98-3B12-96E5-47D6-B0C6AABE0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3" t="32192" r="27132" b="8447"/>
          <a:stretch/>
        </p:blipFill>
        <p:spPr>
          <a:xfrm>
            <a:off x="526213" y="69928"/>
            <a:ext cx="10789064" cy="68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6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F0B8A7-3CAE-F4AA-45E7-C42E2877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ea typeface="Calibri Light"/>
                <a:cs typeface="Calibri Light"/>
              </a:rPr>
              <a:t>Exercício 10.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ABE347C-AB32-5E9B-3B66-9A884CA67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PT" sz="3600" dirty="0">
                <a:ea typeface="Calibri"/>
                <a:cs typeface="Calibri"/>
              </a:rPr>
              <a:t>Trabalho de grupo (elaboração do mapa estratégico) utilizando o </a:t>
            </a:r>
            <a:r>
              <a:rPr lang="pt-PT" sz="3600" i="1" dirty="0" err="1">
                <a:ea typeface="Calibri"/>
                <a:cs typeface="Calibri"/>
              </a:rPr>
              <a:t>template</a:t>
            </a:r>
            <a:r>
              <a:rPr lang="pt-PT" sz="3600" i="1" dirty="0">
                <a:ea typeface="Calibri"/>
                <a:cs typeface="Calibri"/>
              </a:rPr>
              <a:t> </a:t>
            </a:r>
            <a:r>
              <a:rPr lang="pt-PT" sz="3600" dirty="0">
                <a:ea typeface="Calibri"/>
                <a:cs typeface="Calibri"/>
              </a:rPr>
              <a:t>como suporte ao processo de raciocínio e aplicação de conhecimentos.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49446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2" ma:contentTypeDescription="Criar um novo documento." ma:contentTypeScope="" ma:versionID="5cba8e05e2502ccf0194f88bdba08dbc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d22868093bb7ec4318fa7ad3a0d57771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9050D3-40A6-486F-99CD-692E12BE04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5ECA4B-352E-477D-9A02-8E33223BF17E}">
  <ds:schemaRefs>
    <ds:schemaRef ds:uri="ad66a269-c768-4452-829d-7e6f949ca9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B9FCA3-27B2-438D-9A1F-403E90C188C6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d66a269-c768-4452-829d-7e6f949ca929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77</Words>
  <Application>Microsoft Office PowerPoint</Application>
  <PresentationFormat>Personalizados</PresentationFormat>
  <Paragraphs>12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Exercício 10.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Tiago</dc:creator>
  <cp:lastModifiedBy>Aluno</cp:lastModifiedBy>
  <cp:revision>844</cp:revision>
  <dcterms:created xsi:type="dcterms:W3CDTF">2022-10-16T10:41:36Z</dcterms:created>
  <dcterms:modified xsi:type="dcterms:W3CDTF">2023-07-03T15:38:00Z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