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sldIdLst>
    <p:sldId id="256" r:id="rId5"/>
    <p:sldId id="257" r:id="rId6"/>
    <p:sldId id="426" r:id="rId7"/>
    <p:sldId id="420" r:id="rId8"/>
    <p:sldId id="421" r:id="rId9"/>
    <p:sldId id="423" r:id="rId10"/>
    <p:sldId id="422" r:id="rId11"/>
    <p:sldId id="424" r:id="rId12"/>
    <p:sldId id="429" r:id="rId13"/>
    <p:sldId id="427" r:id="rId14"/>
    <p:sldId id="428" r:id="rId15"/>
    <p:sldId id="425" r:id="rId16"/>
    <p:sldId id="434" r:id="rId17"/>
    <p:sldId id="435" r:id="rId18"/>
    <p:sldId id="437" r:id="rId19"/>
    <p:sldId id="433" r:id="rId20"/>
    <p:sldId id="436" r:id="rId21"/>
  </p:sldIdLst>
  <p:sldSz cx="12192000" cy="6858000"/>
  <p:notesSz cx="6858000" cy="9144000"/>
  <p:defaultTextStyle>
    <a:defPPr>
      <a:defRPr lang="x-non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3818D97-D9FA-14C2-3627-7559C2C5BEA3}" v="1631" dt="2023-07-03T01:25:11.827"/>
    <p1510:client id="{EB96D702-7813-E330-F798-205A30E67329}" v="148" dt="2023-07-02T17:44:50.859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Destaqu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1" d="2"/>
          <a:sy n="1" d="2"/>
        </p:scale>
        <p:origin x="-1476" y="-49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microsoft.com/office/2015/10/relationships/revisionInfo" Target="revisionInfo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E3A0F6C-D45D-0E48-AD15-67E393CD10F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x-none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8B12F9BF-1E24-084B-A48C-B92322046C7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x-non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B30F0BCD-2F53-DA4B-99F3-0F0C1DF63C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39E56C-7FF2-1842-BB24-65CF787EC950}" type="datetimeFigureOut">
              <a:rPr lang="x-none" smtClean="0"/>
              <a:t>03/07/2023</a:t>
            </a:fld>
            <a:endParaRPr lang="x-non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FE28F10E-5BCB-D649-8A9C-E23D77F07D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276702D7-AD09-814B-9DA8-F08C548899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A2F5A3-AD25-5844-87EC-80CAA052C29F}" type="slidenum">
              <a:rPr lang="x-none" smtClean="0"/>
              <a:t>‹nº›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33663397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A46845D-CB62-CC4E-8A56-F0404C47AC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x-none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A4B19ECE-4FD5-0A45-9312-DDC281393B0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x-non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2329492E-9754-3E4C-9DBF-5205B7C2EB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39E56C-7FF2-1842-BB24-65CF787EC950}" type="datetimeFigureOut">
              <a:rPr lang="x-none" smtClean="0"/>
              <a:t>03/07/2023</a:t>
            </a:fld>
            <a:endParaRPr lang="x-non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09F76518-FEF8-E04B-8AD9-0825BBC745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E9401E8C-92DC-2A41-AA6D-D908355619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A2F5A3-AD25-5844-87EC-80CAA052C29F}" type="slidenum">
              <a:rPr lang="x-none" smtClean="0"/>
              <a:t>‹nº›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31321255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3375E048-9F1E-4C46-BAA0-FDC5EE54E38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x-none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5A35133B-EDD0-B343-B969-5B1F63F5FAB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x-non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647D1847-D78A-724B-A099-53DCCAFB1C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39E56C-7FF2-1842-BB24-65CF787EC950}" type="datetimeFigureOut">
              <a:rPr lang="x-none" smtClean="0"/>
              <a:t>03/07/2023</a:t>
            </a:fld>
            <a:endParaRPr lang="x-non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543FFB79-8DA1-C34A-9A9F-1314684FC9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CBE566D2-EE01-8145-A4F8-ECC7643B36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A2F5A3-AD25-5844-87EC-80CAA052C29F}" type="slidenum">
              <a:rPr lang="x-none" smtClean="0"/>
              <a:t>‹nº›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22650636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8BFA75C-112F-754B-A6D6-BAAA84F3AC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x-non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025AA72E-833B-DF4F-82FB-83374F180B5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x-non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702B78FF-9436-F540-A1B8-5A798866B9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39E56C-7FF2-1842-BB24-65CF787EC950}" type="datetimeFigureOut">
              <a:rPr lang="x-none" smtClean="0"/>
              <a:t>03/07/2023</a:t>
            </a:fld>
            <a:endParaRPr lang="x-non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941B4077-07A7-C94E-A81C-65E4B07570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47A35659-E507-AC4D-9512-1DF3A889FB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A2F5A3-AD25-5844-87EC-80CAA052C29F}" type="slidenum">
              <a:rPr lang="x-none" smtClean="0"/>
              <a:t>‹nº›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2078658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B76A4E7-7CB4-544F-A996-FD87BB966E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x-non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B5D75F06-B146-CE48-B233-7CA59CB019B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324104F8-247E-7844-BA47-17D2DFC382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39E56C-7FF2-1842-BB24-65CF787EC950}" type="datetimeFigureOut">
              <a:rPr lang="x-none" smtClean="0"/>
              <a:t>03/07/2023</a:t>
            </a:fld>
            <a:endParaRPr lang="x-non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A8020592-3F0D-F545-A8A2-9320A58CFA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CDFE7A06-4CD6-F14C-B9A6-7B95194E9C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A2F5A3-AD25-5844-87EC-80CAA052C29F}" type="slidenum">
              <a:rPr lang="x-none" smtClean="0"/>
              <a:t>‹nº›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29647990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B672976-15E6-2F4B-A197-50E9F4E8DC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x-non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FCEF3115-F74F-9A46-875E-5F7E17501B9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x-none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77571534-6053-D945-B0D3-6FB683F9A2B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x-none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B33A2AAB-DA7D-8B4E-A771-BAE5A3A89D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39E56C-7FF2-1842-BB24-65CF787EC950}" type="datetimeFigureOut">
              <a:rPr lang="x-none" smtClean="0"/>
              <a:t>03/07/2023</a:t>
            </a:fld>
            <a:endParaRPr lang="x-non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645A7008-A01B-8140-B47E-29A3A61097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F934438C-4C61-3743-9C2C-7A10DD9A94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A2F5A3-AD25-5844-87EC-80CAA052C29F}" type="slidenum">
              <a:rPr lang="x-none" smtClean="0"/>
              <a:t>‹nº›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18658767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D9191D7-CC91-A042-987B-B86E68619C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x-non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FF4D73FC-81D8-5C4A-89BC-81C37620213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0EC9B77F-6944-B942-BF11-98294C1A891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x-none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5F739CAD-9D48-C341-B85A-5CDE030E621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74D71F61-AB46-714A-8DCF-1AB1367D6A7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x-none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230D9670-239D-ED40-BE0A-EAA6351C4F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39E56C-7FF2-1842-BB24-65CF787EC950}" type="datetimeFigureOut">
              <a:rPr lang="x-none" smtClean="0"/>
              <a:t>03/07/2023</a:t>
            </a:fld>
            <a:endParaRPr lang="x-none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83DCD0D0-D6F4-D444-9A97-442A7F009A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487436DE-1ECC-D247-86EE-FE89FF1C64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A2F5A3-AD25-5844-87EC-80CAA052C29F}" type="slidenum">
              <a:rPr lang="x-none" smtClean="0"/>
              <a:t>‹nº›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17913861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03E91BE-4C17-D447-88CD-6E7CF3B3E3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x-none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4A057E01-BC19-DE44-A04F-DF4E70F410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39E56C-7FF2-1842-BB24-65CF787EC950}" type="datetimeFigureOut">
              <a:rPr lang="x-none" smtClean="0"/>
              <a:t>03/07/2023</a:t>
            </a:fld>
            <a:endParaRPr lang="x-none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18CADBD9-B2C1-064A-8AF9-4AF87ED7C1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DCAC5A7F-9170-BF4F-9120-56D5C910FF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A2F5A3-AD25-5844-87EC-80CAA052C29F}" type="slidenum">
              <a:rPr lang="x-none" smtClean="0"/>
              <a:t>‹nº›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26397213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4CB156CD-6C68-3D4B-BBB5-64337D8494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39E56C-7FF2-1842-BB24-65CF787EC950}" type="datetimeFigureOut">
              <a:rPr lang="x-none" smtClean="0"/>
              <a:t>03/07/2023</a:t>
            </a:fld>
            <a:endParaRPr lang="x-none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18EA1A96-2CA1-B347-ABB1-04DBCB1233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4CA21C7A-3BFA-4848-B32B-AEA55E0981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A2F5A3-AD25-5844-87EC-80CAA052C29F}" type="slidenum">
              <a:rPr lang="x-none" smtClean="0"/>
              <a:t>‹nº›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22363711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8D85483-198C-E14A-BB07-5B8D6D0A79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x-non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B5565E31-FB0D-CA4A-BC3A-34FD532CD2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x-none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A9535E3C-B15D-4D4A-BEF6-7018F9D09D4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7B36CC92-5042-744A-8E41-BC143E92D9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39E56C-7FF2-1842-BB24-65CF787EC950}" type="datetimeFigureOut">
              <a:rPr lang="x-none" smtClean="0"/>
              <a:t>03/07/2023</a:t>
            </a:fld>
            <a:endParaRPr lang="x-non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D834996D-1737-ED43-BE3C-FAFD190C04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9CAE68D6-622D-5345-9DFA-8836C8D9CD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A2F5A3-AD25-5844-87EC-80CAA052C29F}" type="slidenum">
              <a:rPr lang="x-none" smtClean="0"/>
              <a:t>‹nº›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6445660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9B3790F-6879-DA41-955C-9FF0CA94A4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x-none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6EE5AFC4-EC41-534E-A77B-0BE7771202C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x-none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B0FA3FB0-B11A-804D-99D2-9D8C93B1DF4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F76390ED-AE90-DF49-BFDA-7FDEF2DE24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39E56C-7FF2-1842-BB24-65CF787EC950}" type="datetimeFigureOut">
              <a:rPr lang="x-none" smtClean="0"/>
              <a:t>03/07/2023</a:t>
            </a:fld>
            <a:endParaRPr lang="x-non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29DFBAA7-DF1D-0B4C-A62B-6095C13B6A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325C547B-8BCD-9040-A4E5-0AB1FA6523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A2F5A3-AD25-5844-87EC-80CAA052C29F}" type="slidenum">
              <a:rPr lang="x-none" smtClean="0"/>
              <a:t>‹nº›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29792728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66D8F1B1-053D-DA48-B87B-A4EFCA3650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x-non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205A104B-F94D-824C-ACAB-06BD8BCB63C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x-non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60FA81C0-6E57-8640-9D7B-E088B0D8E8B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39E56C-7FF2-1842-BB24-65CF787EC950}" type="datetimeFigureOut">
              <a:rPr lang="x-none" smtClean="0"/>
              <a:t>03/07/2023</a:t>
            </a:fld>
            <a:endParaRPr lang="x-non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13970B69-6395-BC43-A1EE-B1E043B5B3E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x-non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A6F4E6F9-EA8C-3D43-8182-537AB4C18D5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A2F5A3-AD25-5844-87EC-80CAA052C29F}" type="slidenum">
              <a:rPr lang="x-none" smtClean="0"/>
              <a:t>‹nº›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9494482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x-non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mailto:jose.carvalho@dge.mec.pt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hyperlink" Target="mailto:gastao.sousa@degeste.mec.pt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tangle 28">
            <a:extLst>
              <a:ext uri="{FF2B5EF4-FFF2-40B4-BE49-F238E27FC236}">
                <a16:creationId xmlns:a16="http://schemas.microsoft.com/office/drawing/2014/main" xmlns="" id="{42A4FC2C-047E-45A5-965D-8E1E3BF09BC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3" name="Picture 2" descr="A picture containing text, graphic design, screenshot, graphics&#10;&#10;Description automatically generated">
            <a:extLst>
              <a:ext uri="{FF2B5EF4-FFF2-40B4-BE49-F238E27FC236}">
                <a16:creationId xmlns:a16="http://schemas.microsoft.com/office/drawing/2014/main" xmlns="" id="{7E6A3CF7-EBE8-BE4B-ACC4-809B724ED27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4" name="CaixaDeTexto 1"/>
          <p:cNvSpPr txBox="1"/>
          <p:nvPr/>
        </p:nvSpPr>
        <p:spPr>
          <a:xfrm>
            <a:off x="1458191" y="3808632"/>
            <a:ext cx="386541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x-none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PT" dirty="0" smtClean="0"/>
              <a:t>Formadores:</a:t>
            </a:r>
          </a:p>
          <a:p>
            <a:r>
              <a:rPr lang="pt-PT" dirty="0" smtClean="0"/>
              <a:t>José Carvalho &amp; Gastão de Sousa</a:t>
            </a:r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147339783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E83B05A1-0D15-C643-ABE0-98C4C292BD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dirty="0">
                <a:cs typeface="Calibri Light"/>
              </a:rPr>
              <a:t>EXERCÍCIO 11.</a:t>
            </a:r>
            <a:endParaRPr lang="pt-PT" dirty="0"/>
          </a:p>
        </p:txBody>
      </p:sp>
      <p:sp>
        <p:nvSpPr>
          <p:cNvPr id="3" name="Marcador de Posição de Conteúdo 2">
            <a:extLst>
              <a:ext uri="{FF2B5EF4-FFF2-40B4-BE49-F238E27FC236}">
                <a16:creationId xmlns:a16="http://schemas.microsoft.com/office/drawing/2014/main" xmlns="" id="{2BC0111F-77E4-1F30-5561-EC64A03CD54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endParaRPr lang="pt-PT" sz="900" dirty="0">
              <a:cs typeface="Calibri"/>
            </a:endParaRPr>
          </a:p>
          <a:p>
            <a:r>
              <a:rPr lang="pt-PT" sz="3200" dirty="0">
                <a:cs typeface="Calibri"/>
              </a:rPr>
              <a:t>Trabalho de grupo (discussão e criação de um projeto)</a:t>
            </a:r>
          </a:p>
          <a:p>
            <a:r>
              <a:rPr lang="pt-PT" sz="3200" dirty="0">
                <a:cs typeface="Calibri"/>
              </a:rPr>
              <a:t>Apresentação de resultado</a:t>
            </a:r>
            <a:endParaRPr lang="pt-PT" dirty="0"/>
          </a:p>
          <a:p>
            <a:endParaRPr lang="pt-PT" dirty="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14324604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5" descr="A picture containing text, screenshot, logo, design&#10;&#10;Description automatically generated">
            <a:extLst>
              <a:ext uri="{FF2B5EF4-FFF2-40B4-BE49-F238E27FC236}">
                <a16:creationId xmlns:a16="http://schemas.microsoft.com/office/drawing/2014/main" xmlns="" id="{FFF2A845-1896-0192-2666-FA97DAB095B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9"/>
          <a:stretch/>
        </p:blipFill>
        <p:spPr>
          <a:xfrm>
            <a:off x="20" y="0"/>
            <a:ext cx="12191980" cy="6856718"/>
          </a:xfrm>
          <a:prstGeom prst="rect">
            <a:avLst/>
          </a:prstGeom>
        </p:spPr>
      </p:pic>
      <p:sp>
        <p:nvSpPr>
          <p:cNvPr id="3" name="Marcador de Posição de Conteúdo 2">
            <a:extLst>
              <a:ext uri="{FF2B5EF4-FFF2-40B4-BE49-F238E27FC236}">
                <a16:creationId xmlns:a16="http://schemas.microsoft.com/office/drawing/2014/main" xmlns="" id="{BA72816F-3C6E-66CA-880B-F32B81E19E5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-10064" y="2587625"/>
            <a:ext cx="4088923" cy="1806546"/>
          </a:xfrm>
          <a:solidFill>
            <a:schemeClr val="accent2">
              <a:lumMod val="40000"/>
              <a:lumOff val="60000"/>
            </a:schemeClr>
          </a:solidFill>
        </p:spPr>
        <p:txBody>
          <a:bodyPr vert="horz" lIns="91440" tIns="45720" rIns="91440" bIns="45720" rtlCol="0" anchor="t">
            <a:normAutofit fontScale="85000" lnSpcReduction="20000"/>
          </a:bodyPr>
          <a:lstStyle/>
          <a:p>
            <a:pPr marL="0" indent="0">
              <a:buNone/>
            </a:pPr>
            <a:r>
              <a:rPr lang="pt-PT" b="1" dirty="0">
                <a:cs typeface="Calibri"/>
              </a:rPr>
              <a:t>6.2.</a:t>
            </a:r>
            <a:endParaRPr lang="pt-PT" dirty="0">
              <a:cs typeface="Calibri"/>
            </a:endParaRPr>
          </a:p>
          <a:p>
            <a:pPr marL="0" indent="0">
              <a:buNone/>
            </a:pPr>
            <a:r>
              <a:rPr lang="pt-PT" b="1" dirty="0">
                <a:cs typeface="Calibri"/>
              </a:rPr>
              <a:t>A definição de </a:t>
            </a:r>
            <a:r>
              <a:rPr lang="pt-PT" b="1" dirty="0" err="1">
                <a:cs typeface="Calibri"/>
              </a:rPr>
              <a:t>KPIs</a:t>
            </a:r>
            <a:r>
              <a:rPr lang="pt-PT" b="1" dirty="0">
                <a:cs typeface="Calibri"/>
              </a:rPr>
              <a:t> tangíveis e intangíveis e implementação de “</a:t>
            </a:r>
            <a:r>
              <a:rPr lang="pt-PT" b="1" dirty="0" err="1">
                <a:cs typeface="Calibri"/>
              </a:rPr>
              <a:t>dashboards</a:t>
            </a:r>
            <a:r>
              <a:rPr lang="pt-PT" b="1" dirty="0">
                <a:cs typeface="Calibri"/>
              </a:rPr>
              <a:t>”. Metodologias de acompanhamento</a:t>
            </a:r>
            <a:endParaRPr lang="pt-PT">
              <a:cs typeface="Calibri"/>
            </a:endParaRPr>
          </a:p>
        </p:txBody>
      </p:sp>
      <p:sp>
        <p:nvSpPr>
          <p:cNvPr id="11" name="CaixaDeTexto 10">
            <a:extLst>
              <a:ext uri="{FF2B5EF4-FFF2-40B4-BE49-F238E27FC236}">
                <a16:creationId xmlns:a16="http://schemas.microsoft.com/office/drawing/2014/main" xmlns="" id="{C92B87D2-4729-F054-8D8A-D15716C8CEF9}"/>
              </a:ext>
            </a:extLst>
          </p:cNvPr>
          <p:cNvSpPr txBox="1"/>
          <p:nvPr/>
        </p:nvSpPr>
        <p:spPr>
          <a:xfrm>
            <a:off x="-5752" y="1230702"/>
            <a:ext cx="12203500" cy="400110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pt-PT" sz="2000" b="1">
                <a:solidFill>
                  <a:srgbClr val="FFFFFF"/>
                </a:solidFill>
              </a:rPr>
              <a:t>        Módulo 6 - Ferramentas de operacionalização e acompanhamento de objetivos do Desporto Escolar </a:t>
            </a:r>
            <a:r>
              <a:rPr lang="pt-PT" sz="2000">
                <a:solidFill>
                  <a:srgbClr val="FFFFFF"/>
                </a:solidFill>
                <a:cs typeface="Calibri"/>
              </a:rPr>
              <a:t>​</a:t>
            </a:r>
            <a:endParaRPr lang="pt-PT" sz="2000">
              <a:solidFill>
                <a:srgbClr val="FFFFFF"/>
              </a:solidFill>
            </a:endParaRPr>
          </a:p>
        </p:txBody>
      </p:sp>
      <p:pic>
        <p:nvPicPr>
          <p:cNvPr id="2" name="Imagem 3" descr="Uma imagem com texto, captura de ecrã, Tipo de letra, design&#10;&#10;Descrição gerada automaticamente">
            <a:extLst>
              <a:ext uri="{FF2B5EF4-FFF2-40B4-BE49-F238E27FC236}">
                <a16:creationId xmlns:a16="http://schemas.microsoft.com/office/drawing/2014/main" xmlns="" id="{FC8939A4-F5C4-993C-9BD5-E04365DBA28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38777" y="1767415"/>
            <a:ext cx="6395049" cy="49334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02219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5" descr="A picture containing text, screenshot, logo, design&#10;&#10;Description automatically generated">
            <a:extLst>
              <a:ext uri="{FF2B5EF4-FFF2-40B4-BE49-F238E27FC236}">
                <a16:creationId xmlns:a16="http://schemas.microsoft.com/office/drawing/2014/main" xmlns="" id="{B7EF9F49-FB9D-A824-942B-9317CEF6560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9"/>
          <a:stretch/>
        </p:blipFill>
        <p:spPr>
          <a:xfrm>
            <a:off x="20" y="0"/>
            <a:ext cx="12191980" cy="6856718"/>
          </a:xfrm>
          <a:prstGeom prst="rect">
            <a:avLst/>
          </a:prstGeom>
        </p:spPr>
      </p:pic>
      <p:sp>
        <p:nvSpPr>
          <p:cNvPr id="2" name="CaixaDeTexto 1">
            <a:extLst>
              <a:ext uri="{FF2B5EF4-FFF2-40B4-BE49-F238E27FC236}">
                <a16:creationId xmlns:a16="http://schemas.microsoft.com/office/drawing/2014/main" xmlns="" id="{59E43206-FB7A-690E-646A-7666567C984D}"/>
              </a:ext>
            </a:extLst>
          </p:cNvPr>
          <p:cNvSpPr txBox="1"/>
          <p:nvPr/>
        </p:nvSpPr>
        <p:spPr>
          <a:xfrm>
            <a:off x="-5752" y="1230702"/>
            <a:ext cx="12203500" cy="400110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pt-PT" sz="2000" b="1">
                <a:solidFill>
                  <a:srgbClr val="FFFFFF"/>
                </a:solidFill>
              </a:rPr>
              <a:t>        Módulo 6 - Ferramentas de operacionalização e acompanhamento de objetivos do Desporto Escolar </a:t>
            </a:r>
            <a:r>
              <a:rPr lang="pt-PT" sz="2000">
                <a:solidFill>
                  <a:srgbClr val="FFFFFF"/>
                </a:solidFill>
                <a:cs typeface="Calibri"/>
              </a:rPr>
              <a:t>​</a:t>
            </a:r>
            <a:endParaRPr lang="pt-PT" sz="2000">
              <a:solidFill>
                <a:srgbClr val="FFFFFF"/>
              </a:solidFill>
            </a:endParaRP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xmlns="" id="{BE841794-84E1-15EA-96AD-A7F4711320D9}"/>
              </a:ext>
            </a:extLst>
          </p:cNvPr>
          <p:cNvSpPr txBox="1"/>
          <p:nvPr/>
        </p:nvSpPr>
        <p:spPr>
          <a:xfrm>
            <a:off x="396816" y="1777041"/>
            <a:ext cx="11542140" cy="954107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pt-PT" sz="2800" b="1" dirty="0"/>
              <a:t>Indicadores de desempenho</a:t>
            </a:r>
            <a:r>
              <a:rPr lang="pt-PT" sz="2800" dirty="0"/>
              <a:t>, também chamados de </a:t>
            </a:r>
            <a:r>
              <a:rPr lang="pt-PT" sz="2800" b="1" dirty="0"/>
              <a:t>indicadores de performance</a:t>
            </a:r>
            <a:r>
              <a:rPr lang="pt-PT" sz="2800" dirty="0"/>
              <a:t>, são índices que medem o sucesso da organização / Estratégia</a:t>
            </a:r>
            <a:endParaRPr lang="pt-PT" sz="2800" dirty="0">
              <a:cs typeface="Calibri"/>
            </a:endParaRP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xmlns="" id="{0C808481-3F5C-D37A-9701-8D13BEBCF1E2}"/>
              </a:ext>
            </a:extLst>
          </p:cNvPr>
          <p:cNvSpPr txBox="1"/>
          <p:nvPr/>
        </p:nvSpPr>
        <p:spPr>
          <a:xfrm>
            <a:off x="2452779" y="3200400"/>
            <a:ext cx="6740104" cy="341632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pt-PT" sz="2400" b="1" dirty="0">
                <a:solidFill>
                  <a:schemeClr val="bg1">
                    <a:lumMod val="65000"/>
                  </a:schemeClr>
                </a:solidFill>
              </a:rPr>
              <a:t>Para que servem os indicadores de performance?</a:t>
            </a:r>
            <a:endParaRPr lang="pt-PT" sz="2400" b="1" dirty="0">
              <a:solidFill>
                <a:schemeClr val="bg1">
                  <a:lumMod val="65000"/>
                </a:schemeClr>
              </a:solidFill>
              <a:cs typeface="Calibri"/>
            </a:endParaRPr>
          </a:p>
          <a:p>
            <a:endParaRPr lang="pt-PT" sz="2400" dirty="0">
              <a:solidFill>
                <a:schemeClr val="bg1">
                  <a:lumMod val="65000"/>
                </a:schemeClr>
              </a:solidFill>
              <a:cs typeface="Calibri"/>
            </a:endParaRPr>
          </a:p>
          <a:p>
            <a:r>
              <a:rPr lang="pt-PT" sz="2400" b="1" dirty="0"/>
              <a:t>1. Medir o desempenho </a:t>
            </a:r>
            <a:endParaRPr lang="pt-PT" sz="2400" dirty="0">
              <a:cs typeface="Calibri"/>
            </a:endParaRPr>
          </a:p>
          <a:p>
            <a:endParaRPr lang="pt-PT" sz="2400" dirty="0">
              <a:cs typeface="Calibri"/>
            </a:endParaRPr>
          </a:p>
          <a:p>
            <a:r>
              <a:rPr lang="pt-PT" sz="2400" b="1" dirty="0"/>
              <a:t>2. Melhorar a tomada de decisões </a:t>
            </a:r>
            <a:endParaRPr lang="pt-PT" sz="2400" b="1" dirty="0">
              <a:cs typeface="Calibri"/>
            </a:endParaRPr>
          </a:p>
          <a:p>
            <a:endParaRPr lang="pt-PT" sz="2400" b="1" dirty="0">
              <a:cs typeface="Calibri"/>
            </a:endParaRPr>
          </a:p>
          <a:p>
            <a:r>
              <a:rPr lang="pt-PT" sz="2400" b="1" dirty="0"/>
              <a:t>3. Alocar recursos </a:t>
            </a:r>
            <a:endParaRPr lang="pt-PT" sz="2400" dirty="0">
              <a:cs typeface="Calibri"/>
            </a:endParaRPr>
          </a:p>
          <a:p>
            <a:endParaRPr lang="pt-PT" sz="2400" dirty="0">
              <a:cs typeface="Calibri"/>
            </a:endParaRPr>
          </a:p>
          <a:p>
            <a:r>
              <a:rPr lang="pt-PT" sz="2400" b="1" dirty="0"/>
              <a:t>4. Acompanhar o progresso </a:t>
            </a:r>
            <a:endParaRPr lang="pt-PT" sz="2400" dirty="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3035876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5" descr="A picture containing text, screenshot, logo, design&#10;&#10;Description automatically generated">
            <a:extLst>
              <a:ext uri="{FF2B5EF4-FFF2-40B4-BE49-F238E27FC236}">
                <a16:creationId xmlns:a16="http://schemas.microsoft.com/office/drawing/2014/main" xmlns="" id="{B7EF9F49-FB9D-A824-942B-9317CEF6560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9"/>
          <a:stretch/>
        </p:blipFill>
        <p:spPr>
          <a:xfrm>
            <a:off x="20" y="0"/>
            <a:ext cx="12191980" cy="6856718"/>
          </a:xfrm>
          <a:prstGeom prst="rect">
            <a:avLst/>
          </a:prstGeom>
        </p:spPr>
      </p:pic>
      <p:sp>
        <p:nvSpPr>
          <p:cNvPr id="2" name="CaixaDeTexto 1">
            <a:extLst>
              <a:ext uri="{FF2B5EF4-FFF2-40B4-BE49-F238E27FC236}">
                <a16:creationId xmlns:a16="http://schemas.microsoft.com/office/drawing/2014/main" xmlns="" id="{59E43206-FB7A-690E-646A-7666567C984D}"/>
              </a:ext>
            </a:extLst>
          </p:cNvPr>
          <p:cNvSpPr txBox="1"/>
          <p:nvPr/>
        </p:nvSpPr>
        <p:spPr>
          <a:xfrm>
            <a:off x="-5752" y="1230702"/>
            <a:ext cx="12203500" cy="400110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pt-PT" sz="2000" b="1">
                <a:solidFill>
                  <a:srgbClr val="FFFFFF"/>
                </a:solidFill>
              </a:rPr>
              <a:t>        Módulo 6 - Ferramentas de operacionalização e acompanhamento de objetivos do Desporto Escolar </a:t>
            </a:r>
            <a:r>
              <a:rPr lang="pt-PT" sz="2000">
                <a:solidFill>
                  <a:srgbClr val="FFFFFF"/>
                </a:solidFill>
                <a:cs typeface="Calibri"/>
              </a:rPr>
              <a:t>​</a:t>
            </a:r>
            <a:endParaRPr lang="pt-PT" sz="2000">
              <a:solidFill>
                <a:srgbClr val="FFFFFF"/>
              </a:solidFill>
            </a:endParaRP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xmlns="" id="{99CE5FFC-CE69-2813-F4CB-84003EC9D569}"/>
              </a:ext>
            </a:extLst>
          </p:cNvPr>
          <p:cNvSpPr txBox="1"/>
          <p:nvPr/>
        </p:nvSpPr>
        <p:spPr>
          <a:xfrm>
            <a:off x="3516702" y="1719531"/>
            <a:ext cx="8436632" cy="529375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>
              <a:buAutoNum type="arabicPeriod"/>
            </a:pPr>
            <a:r>
              <a:rPr lang="en-US" sz="2000" b="1" err="1">
                <a:solidFill>
                  <a:srgbClr val="363636"/>
                </a:solidFill>
                <a:latin typeface="Inter"/>
              </a:rPr>
              <a:t>Indicadores</a:t>
            </a:r>
            <a:r>
              <a:rPr lang="en-US" sz="2000" b="1" dirty="0">
                <a:solidFill>
                  <a:srgbClr val="363636"/>
                </a:solidFill>
                <a:latin typeface="Inter"/>
              </a:rPr>
              <a:t> de </a:t>
            </a:r>
            <a:r>
              <a:rPr lang="en-US" sz="2000" b="1" err="1">
                <a:solidFill>
                  <a:srgbClr val="363636"/>
                </a:solidFill>
                <a:latin typeface="Inter"/>
              </a:rPr>
              <a:t>produtividade</a:t>
            </a:r>
            <a:r>
              <a:rPr lang="en-US" sz="2000" b="1" dirty="0">
                <a:solidFill>
                  <a:srgbClr val="363636"/>
                </a:solidFill>
                <a:latin typeface="Inter"/>
              </a:rPr>
              <a:t> (</a:t>
            </a:r>
            <a:r>
              <a:rPr lang="en-US" sz="2000" b="1" err="1">
                <a:solidFill>
                  <a:srgbClr val="363636"/>
                </a:solidFill>
                <a:latin typeface="Inter"/>
              </a:rPr>
              <a:t>processo</a:t>
            </a:r>
            <a:r>
              <a:rPr lang="en-US" sz="2000" b="1" dirty="0">
                <a:solidFill>
                  <a:srgbClr val="363636"/>
                </a:solidFill>
                <a:latin typeface="Inter"/>
              </a:rPr>
              <a:t>)</a:t>
            </a:r>
          </a:p>
          <a:p>
            <a:pPr>
              <a:buAutoNum type="arabicPeriod"/>
            </a:pPr>
            <a:endParaRPr lang="en-US" sz="2000" b="1" dirty="0">
              <a:solidFill>
                <a:srgbClr val="363636"/>
              </a:solidFill>
              <a:latin typeface="Inter"/>
            </a:endParaRPr>
          </a:p>
          <a:p>
            <a:pPr>
              <a:buAutoNum type="arabicPeriod"/>
            </a:pPr>
            <a:r>
              <a:rPr lang="en-US" sz="2000" b="1" err="1">
                <a:solidFill>
                  <a:srgbClr val="363636"/>
                </a:solidFill>
                <a:latin typeface="Inter"/>
              </a:rPr>
              <a:t>Indicadores</a:t>
            </a:r>
            <a:r>
              <a:rPr lang="en-US" sz="2000" b="1" dirty="0">
                <a:solidFill>
                  <a:srgbClr val="363636"/>
                </a:solidFill>
                <a:latin typeface="Inter"/>
              </a:rPr>
              <a:t> de </a:t>
            </a:r>
            <a:r>
              <a:rPr lang="en-US" sz="2000" b="1" err="1">
                <a:solidFill>
                  <a:srgbClr val="363636"/>
                </a:solidFill>
                <a:latin typeface="Inter"/>
              </a:rPr>
              <a:t>qualidade</a:t>
            </a:r>
            <a:r>
              <a:rPr lang="en-US" sz="2000" b="1" dirty="0">
                <a:solidFill>
                  <a:srgbClr val="363636"/>
                </a:solidFill>
                <a:latin typeface="Inter"/>
              </a:rPr>
              <a:t> (</a:t>
            </a:r>
            <a:r>
              <a:rPr lang="en-US" sz="2000" b="1" err="1">
                <a:solidFill>
                  <a:srgbClr val="363636"/>
                </a:solidFill>
                <a:latin typeface="Inter"/>
              </a:rPr>
              <a:t>processo</a:t>
            </a:r>
            <a:r>
              <a:rPr lang="en-US" sz="2000" b="1" dirty="0">
                <a:solidFill>
                  <a:srgbClr val="363636"/>
                </a:solidFill>
                <a:latin typeface="Inter"/>
              </a:rPr>
              <a:t> / </a:t>
            </a:r>
            <a:r>
              <a:rPr lang="en-US" sz="2000" b="1" err="1">
                <a:solidFill>
                  <a:srgbClr val="363636"/>
                </a:solidFill>
                <a:latin typeface="Inter"/>
              </a:rPr>
              <a:t>resultado</a:t>
            </a:r>
            <a:r>
              <a:rPr lang="en-US" sz="2000" b="1" dirty="0">
                <a:solidFill>
                  <a:srgbClr val="363636"/>
                </a:solidFill>
                <a:latin typeface="Inter"/>
              </a:rPr>
              <a:t>)</a:t>
            </a:r>
          </a:p>
          <a:p>
            <a:pPr>
              <a:buAutoNum type="arabicPeriod"/>
            </a:pPr>
            <a:endParaRPr lang="en-US" sz="2000" b="1" dirty="0">
              <a:solidFill>
                <a:srgbClr val="363636"/>
              </a:solidFill>
              <a:latin typeface="Inter"/>
            </a:endParaRPr>
          </a:p>
          <a:p>
            <a:pPr>
              <a:buAutoNum type="arabicPeriod"/>
            </a:pPr>
            <a:r>
              <a:rPr lang="en-US" sz="2000" b="1" err="1">
                <a:solidFill>
                  <a:srgbClr val="363636"/>
                </a:solidFill>
                <a:latin typeface="Inter"/>
              </a:rPr>
              <a:t>Indicadores</a:t>
            </a:r>
            <a:r>
              <a:rPr lang="en-US" sz="2000" b="1" dirty="0">
                <a:solidFill>
                  <a:srgbClr val="363636"/>
                </a:solidFill>
                <a:latin typeface="Inter"/>
              </a:rPr>
              <a:t> de </a:t>
            </a:r>
            <a:r>
              <a:rPr lang="en-US" sz="2000" b="1" err="1">
                <a:solidFill>
                  <a:srgbClr val="363636"/>
                </a:solidFill>
                <a:latin typeface="Inter"/>
              </a:rPr>
              <a:t>capacidade</a:t>
            </a:r>
            <a:r>
              <a:rPr lang="en-US" sz="2000" b="1" dirty="0">
                <a:solidFill>
                  <a:srgbClr val="363636"/>
                </a:solidFill>
                <a:latin typeface="Inter"/>
              </a:rPr>
              <a:t> de </a:t>
            </a:r>
            <a:r>
              <a:rPr lang="en-US" sz="2000" b="1" err="1">
                <a:solidFill>
                  <a:srgbClr val="363636"/>
                </a:solidFill>
                <a:latin typeface="Inter"/>
              </a:rPr>
              <a:t>resposta</a:t>
            </a:r>
            <a:r>
              <a:rPr lang="en-US" sz="2000" b="1" dirty="0">
                <a:solidFill>
                  <a:srgbClr val="363636"/>
                </a:solidFill>
                <a:latin typeface="Inter"/>
              </a:rPr>
              <a:t> (</a:t>
            </a:r>
            <a:r>
              <a:rPr lang="en-US" sz="2000" b="1" err="1">
                <a:solidFill>
                  <a:srgbClr val="363636"/>
                </a:solidFill>
                <a:latin typeface="Inter"/>
              </a:rPr>
              <a:t>processo</a:t>
            </a:r>
            <a:r>
              <a:rPr lang="en-US" sz="2000" b="1" dirty="0">
                <a:solidFill>
                  <a:srgbClr val="363636"/>
                </a:solidFill>
                <a:latin typeface="Inter"/>
              </a:rPr>
              <a:t>)</a:t>
            </a:r>
          </a:p>
          <a:p>
            <a:pPr>
              <a:buAutoNum type="arabicPeriod"/>
            </a:pPr>
            <a:endParaRPr lang="en-US" sz="2000" b="1" dirty="0">
              <a:solidFill>
                <a:srgbClr val="363636"/>
              </a:solidFill>
              <a:latin typeface="Inter"/>
            </a:endParaRPr>
          </a:p>
          <a:p>
            <a:pPr>
              <a:buAutoNum type="arabicPeriod"/>
            </a:pPr>
            <a:r>
              <a:rPr lang="en-US" sz="2000" b="1" err="1">
                <a:solidFill>
                  <a:srgbClr val="363636"/>
                </a:solidFill>
                <a:latin typeface="Inter"/>
              </a:rPr>
              <a:t>Indicadores</a:t>
            </a:r>
            <a:r>
              <a:rPr lang="en-US" sz="2000" b="1" dirty="0">
                <a:solidFill>
                  <a:srgbClr val="363636"/>
                </a:solidFill>
                <a:latin typeface="Inter"/>
              </a:rPr>
              <a:t> </a:t>
            </a:r>
            <a:r>
              <a:rPr lang="en-US" sz="2000" b="1" err="1">
                <a:solidFill>
                  <a:srgbClr val="363636"/>
                </a:solidFill>
                <a:latin typeface="Inter"/>
              </a:rPr>
              <a:t>estratégicos</a:t>
            </a:r>
            <a:r>
              <a:rPr lang="en-US" sz="2000" b="1" dirty="0">
                <a:solidFill>
                  <a:srgbClr val="363636"/>
                </a:solidFill>
                <a:latin typeface="Inter"/>
              </a:rPr>
              <a:t> (</a:t>
            </a:r>
            <a:r>
              <a:rPr lang="en-US" sz="2000" b="1" err="1">
                <a:solidFill>
                  <a:srgbClr val="363636"/>
                </a:solidFill>
                <a:latin typeface="Inter"/>
              </a:rPr>
              <a:t>visão</a:t>
            </a:r>
            <a:r>
              <a:rPr lang="en-US" sz="2000" b="1" dirty="0">
                <a:solidFill>
                  <a:srgbClr val="363636"/>
                </a:solidFill>
                <a:latin typeface="Inter"/>
              </a:rPr>
              <a:t> | </a:t>
            </a:r>
            <a:r>
              <a:rPr lang="en-US" sz="2000" b="1" err="1">
                <a:solidFill>
                  <a:srgbClr val="363636"/>
                </a:solidFill>
                <a:latin typeface="Inter"/>
              </a:rPr>
              <a:t>objetivos</a:t>
            </a:r>
            <a:r>
              <a:rPr lang="en-US" sz="2000" b="1" dirty="0">
                <a:solidFill>
                  <a:srgbClr val="363636"/>
                </a:solidFill>
                <a:latin typeface="Inter"/>
              </a:rPr>
              <a:t> </a:t>
            </a:r>
            <a:r>
              <a:rPr lang="en-US" sz="2000" b="1" err="1">
                <a:solidFill>
                  <a:srgbClr val="363636"/>
                </a:solidFill>
                <a:latin typeface="Inter"/>
              </a:rPr>
              <a:t>estratégicos</a:t>
            </a:r>
            <a:r>
              <a:rPr lang="en-US" sz="2000" b="1" dirty="0">
                <a:solidFill>
                  <a:srgbClr val="363636"/>
                </a:solidFill>
                <a:latin typeface="Inter"/>
              </a:rPr>
              <a:t>)</a:t>
            </a:r>
          </a:p>
          <a:p>
            <a:endParaRPr lang="en-US" dirty="0">
              <a:solidFill>
                <a:srgbClr val="363636"/>
              </a:solidFill>
              <a:latin typeface="Inter"/>
            </a:endParaRPr>
          </a:p>
          <a:p>
            <a:r>
              <a:rPr lang="en-US" b="1" dirty="0">
                <a:solidFill>
                  <a:schemeClr val="bg1">
                    <a:lumMod val="65000"/>
                  </a:schemeClr>
                </a:solidFill>
                <a:latin typeface="Inter"/>
              </a:rPr>
              <a:t>Outros ….  </a:t>
            </a:r>
          </a:p>
          <a:p>
            <a:r>
              <a:rPr lang="en-US" err="1">
                <a:solidFill>
                  <a:srgbClr val="363636"/>
                </a:solidFill>
                <a:latin typeface="Inter"/>
              </a:rPr>
              <a:t>Indicadores</a:t>
            </a:r>
            <a:r>
              <a:rPr lang="en-US" dirty="0">
                <a:solidFill>
                  <a:srgbClr val="363636"/>
                </a:solidFill>
                <a:latin typeface="Inter"/>
              </a:rPr>
              <a:t> de </a:t>
            </a:r>
            <a:r>
              <a:rPr lang="en-US" err="1">
                <a:solidFill>
                  <a:srgbClr val="363636"/>
                </a:solidFill>
                <a:latin typeface="Inter"/>
              </a:rPr>
              <a:t>lucro</a:t>
            </a:r>
            <a:r>
              <a:rPr lang="en-US" dirty="0">
                <a:solidFill>
                  <a:srgbClr val="363636"/>
                </a:solidFill>
                <a:latin typeface="Inter"/>
              </a:rPr>
              <a:t> </a:t>
            </a:r>
          </a:p>
          <a:p>
            <a:endParaRPr lang="en-US" dirty="0">
              <a:solidFill>
                <a:srgbClr val="363636"/>
              </a:solidFill>
              <a:latin typeface="Inter"/>
            </a:endParaRPr>
          </a:p>
          <a:p>
            <a:r>
              <a:rPr lang="en-US" err="1">
                <a:solidFill>
                  <a:srgbClr val="363636"/>
                </a:solidFill>
                <a:latin typeface="Inter"/>
              </a:rPr>
              <a:t>Indicadores</a:t>
            </a:r>
            <a:r>
              <a:rPr lang="en-US" dirty="0">
                <a:solidFill>
                  <a:srgbClr val="363636"/>
                </a:solidFill>
                <a:latin typeface="Inter"/>
              </a:rPr>
              <a:t> de </a:t>
            </a:r>
            <a:r>
              <a:rPr lang="en-US" err="1">
                <a:solidFill>
                  <a:srgbClr val="363636"/>
                </a:solidFill>
                <a:latin typeface="Inter"/>
              </a:rPr>
              <a:t>rentabilidade</a:t>
            </a:r>
            <a:r>
              <a:rPr lang="en-US" dirty="0">
                <a:solidFill>
                  <a:srgbClr val="363636"/>
                </a:solidFill>
                <a:latin typeface="Inter"/>
              </a:rPr>
              <a:t> (</a:t>
            </a:r>
            <a:r>
              <a:rPr lang="en-US" err="1">
                <a:solidFill>
                  <a:srgbClr val="363636"/>
                </a:solidFill>
                <a:latin typeface="Inter"/>
              </a:rPr>
              <a:t>investimento</a:t>
            </a:r>
            <a:r>
              <a:rPr lang="en-US" dirty="0">
                <a:solidFill>
                  <a:srgbClr val="363636"/>
                </a:solidFill>
                <a:latin typeface="Inter"/>
              </a:rPr>
              <a:t> versus </a:t>
            </a:r>
            <a:r>
              <a:rPr lang="en-US" err="1">
                <a:solidFill>
                  <a:srgbClr val="363636"/>
                </a:solidFill>
                <a:latin typeface="Inter"/>
              </a:rPr>
              <a:t>retorno</a:t>
            </a:r>
            <a:r>
              <a:rPr lang="en-US" dirty="0">
                <a:solidFill>
                  <a:srgbClr val="363636"/>
                </a:solidFill>
                <a:latin typeface="Inter"/>
              </a:rPr>
              <a:t>)</a:t>
            </a:r>
          </a:p>
          <a:p>
            <a:endParaRPr lang="en-US" dirty="0">
              <a:solidFill>
                <a:srgbClr val="363636"/>
              </a:solidFill>
              <a:latin typeface="Inter"/>
            </a:endParaRPr>
          </a:p>
          <a:p>
            <a:r>
              <a:rPr lang="en-US" err="1">
                <a:solidFill>
                  <a:srgbClr val="363636"/>
                </a:solidFill>
                <a:latin typeface="Inter"/>
              </a:rPr>
              <a:t>Indicadores</a:t>
            </a:r>
            <a:r>
              <a:rPr lang="en-US" dirty="0">
                <a:solidFill>
                  <a:srgbClr val="363636"/>
                </a:solidFill>
                <a:latin typeface="Inter"/>
              </a:rPr>
              <a:t> de </a:t>
            </a:r>
            <a:r>
              <a:rPr lang="en-US" err="1">
                <a:solidFill>
                  <a:srgbClr val="363636"/>
                </a:solidFill>
                <a:latin typeface="Inter"/>
              </a:rPr>
              <a:t>competitividade</a:t>
            </a:r>
            <a:r>
              <a:rPr lang="en-US" dirty="0">
                <a:solidFill>
                  <a:srgbClr val="363636"/>
                </a:solidFill>
                <a:latin typeface="Inter"/>
              </a:rPr>
              <a:t> (</a:t>
            </a:r>
            <a:r>
              <a:rPr lang="en-US" err="1">
                <a:solidFill>
                  <a:srgbClr val="363636"/>
                </a:solidFill>
                <a:latin typeface="Inter"/>
              </a:rPr>
              <a:t>concorrência</a:t>
            </a:r>
            <a:r>
              <a:rPr lang="en-US" dirty="0">
                <a:solidFill>
                  <a:srgbClr val="363636"/>
                </a:solidFill>
                <a:latin typeface="Inter"/>
              </a:rPr>
              <a:t>)</a:t>
            </a:r>
          </a:p>
          <a:p>
            <a:endParaRPr lang="en-US" dirty="0">
              <a:solidFill>
                <a:srgbClr val="363636"/>
              </a:solidFill>
              <a:latin typeface="Inter"/>
            </a:endParaRPr>
          </a:p>
          <a:p>
            <a:r>
              <a:rPr lang="en-US" err="1">
                <a:solidFill>
                  <a:srgbClr val="363636"/>
                </a:solidFill>
                <a:latin typeface="Inter"/>
              </a:rPr>
              <a:t>Indicadores</a:t>
            </a:r>
            <a:r>
              <a:rPr lang="en-US" dirty="0">
                <a:solidFill>
                  <a:srgbClr val="363636"/>
                </a:solidFill>
                <a:latin typeface="Inter"/>
              </a:rPr>
              <a:t> de valor (</a:t>
            </a:r>
            <a:r>
              <a:rPr lang="en-US" err="1">
                <a:solidFill>
                  <a:srgbClr val="363636"/>
                </a:solidFill>
                <a:latin typeface="Inter"/>
              </a:rPr>
              <a:t>perceção</a:t>
            </a:r>
            <a:r>
              <a:rPr lang="en-US" dirty="0">
                <a:solidFill>
                  <a:srgbClr val="363636"/>
                </a:solidFill>
                <a:latin typeface="Inter"/>
              </a:rPr>
              <a:t> do </a:t>
            </a:r>
            <a:r>
              <a:rPr lang="en-US" err="1">
                <a:solidFill>
                  <a:srgbClr val="363636"/>
                </a:solidFill>
                <a:latin typeface="Inter"/>
              </a:rPr>
              <a:t>cliente</a:t>
            </a:r>
            <a:r>
              <a:rPr lang="en-US" dirty="0">
                <a:solidFill>
                  <a:srgbClr val="363636"/>
                </a:solidFill>
                <a:latin typeface="Inter"/>
              </a:rPr>
              <a:t>)</a:t>
            </a:r>
          </a:p>
          <a:p>
            <a:endParaRPr lang="en-US" dirty="0">
              <a:solidFill>
                <a:srgbClr val="363636"/>
              </a:solidFill>
              <a:latin typeface="Inter"/>
            </a:endParaRPr>
          </a:p>
          <a:p>
            <a:r>
              <a:rPr lang="en-US" err="1">
                <a:solidFill>
                  <a:srgbClr val="363636"/>
                </a:solidFill>
                <a:latin typeface="Inter"/>
              </a:rPr>
              <a:t>Indicadores</a:t>
            </a:r>
            <a:r>
              <a:rPr lang="en-US" dirty="0">
                <a:solidFill>
                  <a:srgbClr val="363636"/>
                </a:solidFill>
                <a:latin typeface="Inter"/>
              </a:rPr>
              <a:t> de turnover (Tempo </a:t>
            </a:r>
            <a:r>
              <a:rPr lang="en-US" err="1">
                <a:solidFill>
                  <a:srgbClr val="363636"/>
                </a:solidFill>
                <a:latin typeface="Inter"/>
              </a:rPr>
              <a:t>médio</a:t>
            </a:r>
            <a:r>
              <a:rPr lang="en-US" dirty="0">
                <a:solidFill>
                  <a:srgbClr val="363636"/>
                </a:solidFill>
                <a:latin typeface="Inter"/>
              </a:rPr>
              <a:t> do </a:t>
            </a:r>
            <a:r>
              <a:rPr lang="en-US" err="1">
                <a:solidFill>
                  <a:srgbClr val="363636"/>
                </a:solidFill>
                <a:latin typeface="Inter"/>
              </a:rPr>
              <a:t>trabahador</a:t>
            </a:r>
            <a:r>
              <a:rPr lang="en-US" dirty="0">
                <a:solidFill>
                  <a:srgbClr val="363636"/>
                </a:solidFill>
                <a:latin typeface="Inter"/>
              </a:rPr>
              <a:t> </a:t>
            </a:r>
            <a:r>
              <a:rPr lang="en-US" err="1">
                <a:solidFill>
                  <a:srgbClr val="363636"/>
                </a:solidFill>
                <a:latin typeface="Inter"/>
              </a:rPr>
              <a:t>na</a:t>
            </a:r>
            <a:r>
              <a:rPr lang="en-US" dirty="0">
                <a:solidFill>
                  <a:srgbClr val="363636"/>
                </a:solidFill>
                <a:latin typeface="Inter"/>
              </a:rPr>
              <a:t> </a:t>
            </a:r>
            <a:r>
              <a:rPr lang="en-US" err="1">
                <a:solidFill>
                  <a:srgbClr val="363636"/>
                </a:solidFill>
                <a:latin typeface="Inter"/>
              </a:rPr>
              <a:t>organização</a:t>
            </a:r>
            <a:r>
              <a:rPr lang="en-US" dirty="0">
                <a:solidFill>
                  <a:srgbClr val="363636"/>
                </a:solidFill>
                <a:latin typeface="Inter"/>
              </a:rPr>
              <a:t> </a:t>
            </a: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xmlns="" id="{7E4CF6EC-7C77-13FB-E516-619E692A2240}"/>
              </a:ext>
            </a:extLst>
          </p:cNvPr>
          <p:cNvSpPr txBox="1"/>
          <p:nvPr/>
        </p:nvSpPr>
        <p:spPr>
          <a:xfrm>
            <a:off x="741871" y="1863306"/>
            <a:ext cx="2139352" cy="36933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b="1" dirty="0" err="1">
                <a:solidFill>
                  <a:srgbClr val="333333"/>
                </a:solidFill>
                <a:latin typeface="-apple-system"/>
              </a:rPr>
              <a:t>Tipos</a:t>
            </a:r>
            <a:r>
              <a:rPr lang="en-US" b="1" dirty="0">
                <a:solidFill>
                  <a:srgbClr val="333333"/>
                </a:solidFill>
                <a:latin typeface="-apple-system"/>
              </a:rPr>
              <a:t> de KPIs...</a:t>
            </a:r>
          </a:p>
        </p:txBody>
      </p:sp>
    </p:spTree>
    <p:extLst>
      <p:ext uri="{BB962C8B-B14F-4D97-AF65-F5344CB8AC3E}">
        <p14:creationId xmlns:p14="http://schemas.microsoft.com/office/powerpoint/2010/main" val="253130574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5" descr="A picture containing text, screenshot, logo, design&#10;&#10;Description automatically generated">
            <a:extLst>
              <a:ext uri="{FF2B5EF4-FFF2-40B4-BE49-F238E27FC236}">
                <a16:creationId xmlns:a16="http://schemas.microsoft.com/office/drawing/2014/main" xmlns="" id="{B7EF9F49-FB9D-A824-942B-9317CEF6560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9"/>
          <a:stretch/>
        </p:blipFill>
        <p:spPr>
          <a:xfrm>
            <a:off x="20" y="0"/>
            <a:ext cx="12191980" cy="6856718"/>
          </a:xfrm>
          <a:prstGeom prst="rect">
            <a:avLst/>
          </a:prstGeom>
        </p:spPr>
      </p:pic>
      <p:sp>
        <p:nvSpPr>
          <p:cNvPr id="2" name="CaixaDeTexto 1">
            <a:extLst>
              <a:ext uri="{FF2B5EF4-FFF2-40B4-BE49-F238E27FC236}">
                <a16:creationId xmlns:a16="http://schemas.microsoft.com/office/drawing/2014/main" xmlns="" id="{59E43206-FB7A-690E-646A-7666567C984D}"/>
              </a:ext>
            </a:extLst>
          </p:cNvPr>
          <p:cNvSpPr txBox="1"/>
          <p:nvPr/>
        </p:nvSpPr>
        <p:spPr>
          <a:xfrm>
            <a:off x="-5752" y="1230702"/>
            <a:ext cx="12203500" cy="400110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pt-PT" sz="2000" b="1">
                <a:solidFill>
                  <a:srgbClr val="FFFFFF"/>
                </a:solidFill>
              </a:rPr>
              <a:t>        Módulo 6 - Ferramentas de operacionalização e acompanhamento de objetivos do Desporto Escolar </a:t>
            </a:r>
            <a:r>
              <a:rPr lang="pt-PT" sz="2000">
                <a:solidFill>
                  <a:srgbClr val="FFFFFF"/>
                </a:solidFill>
                <a:cs typeface="Calibri"/>
              </a:rPr>
              <a:t>​</a:t>
            </a:r>
            <a:endParaRPr lang="pt-PT" sz="2000">
              <a:solidFill>
                <a:srgbClr val="FFFFFF"/>
              </a:solidFill>
            </a:endParaRP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xmlns="" id="{E8133FE8-29A3-4F12-0FC4-BA92781FC83C}"/>
              </a:ext>
            </a:extLst>
          </p:cNvPr>
          <p:cNvSpPr txBox="1"/>
          <p:nvPr/>
        </p:nvSpPr>
        <p:spPr>
          <a:xfrm>
            <a:off x="741871" y="1863306"/>
            <a:ext cx="5863087" cy="36933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b="1" dirty="0" err="1">
                <a:solidFill>
                  <a:srgbClr val="333333"/>
                </a:solidFill>
                <a:latin typeface="-apple-system"/>
              </a:rPr>
              <a:t>Criar</a:t>
            </a:r>
            <a:r>
              <a:rPr lang="en-US" b="1" dirty="0">
                <a:solidFill>
                  <a:srgbClr val="333333"/>
                </a:solidFill>
                <a:latin typeface="-apple-system"/>
              </a:rPr>
              <a:t> um dashboard de </a:t>
            </a:r>
            <a:r>
              <a:rPr lang="en-US" b="1" dirty="0" err="1">
                <a:solidFill>
                  <a:srgbClr val="333333"/>
                </a:solidFill>
                <a:latin typeface="-apple-system"/>
              </a:rPr>
              <a:t>indicadores</a:t>
            </a:r>
            <a:r>
              <a:rPr lang="en-US" b="1" dirty="0">
                <a:solidFill>
                  <a:srgbClr val="333333"/>
                </a:solidFill>
                <a:latin typeface="-apple-system"/>
              </a:rPr>
              <a:t> de </a:t>
            </a:r>
            <a:r>
              <a:rPr lang="en-US" b="1" dirty="0" err="1">
                <a:solidFill>
                  <a:srgbClr val="333333"/>
                </a:solidFill>
                <a:latin typeface="-apple-system"/>
              </a:rPr>
              <a:t>desempenho</a:t>
            </a:r>
            <a:endParaRPr lang="en-US" b="1">
              <a:solidFill>
                <a:srgbClr val="333333"/>
              </a:solidFill>
              <a:latin typeface="-apple-system"/>
            </a:endParaRP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xmlns="" id="{376CE7DF-5049-CD89-4042-3BF7EACF11CC}"/>
              </a:ext>
            </a:extLst>
          </p:cNvPr>
          <p:cNvSpPr txBox="1"/>
          <p:nvPr/>
        </p:nvSpPr>
        <p:spPr>
          <a:xfrm>
            <a:off x="598098" y="2467155"/>
            <a:ext cx="3016369" cy="646331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dirty="0">
                <a:solidFill>
                  <a:srgbClr val="333333"/>
                </a:solidFill>
                <a:latin typeface="-apple-system"/>
              </a:rPr>
              <a:t> 1 – D</a:t>
            </a:r>
            <a:r>
              <a:rPr lang="pt-PT" dirty="0" err="1">
                <a:solidFill>
                  <a:srgbClr val="333333"/>
                </a:solidFill>
                <a:latin typeface="-apple-system"/>
              </a:rPr>
              <a:t>efina</a:t>
            </a:r>
            <a:r>
              <a:rPr lang="pt-PT" dirty="0">
                <a:solidFill>
                  <a:srgbClr val="333333"/>
                </a:solidFill>
                <a:latin typeface="-apple-system"/>
              </a:rPr>
              <a:t> os indicadores que serão utilizados</a:t>
            </a: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xmlns="" id="{F820C5EE-C236-3190-9E61-1B73C7910FF1}"/>
              </a:ext>
            </a:extLst>
          </p:cNvPr>
          <p:cNvSpPr txBox="1"/>
          <p:nvPr/>
        </p:nvSpPr>
        <p:spPr>
          <a:xfrm>
            <a:off x="3861760" y="2941607"/>
            <a:ext cx="7070783" cy="3693319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b="1" dirty="0"/>
              <a:t>2 – </a:t>
            </a:r>
            <a:r>
              <a:rPr lang="en-US" b="1" dirty="0" err="1"/>
              <a:t>Escolha</a:t>
            </a:r>
            <a:r>
              <a:rPr lang="en-US" b="1" dirty="0"/>
              <a:t> o </a:t>
            </a:r>
            <a:r>
              <a:rPr lang="en-US" b="1" dirty="0" err="1"/>
              <a:t>tipo</a:t>
            </a:r>
            <a:r>
              <a:rPr lang="en-US" b="1" dirty="0"/>
              <a:t> do </a:t>
            </a:r>
            <a:r>
              <a:rPr lang="en-US" b="1" dirty="0" err="1"/>
              <a:t>seu</a:t>
            </a:r>
            <a:r>
              <a:rPr lang="en-US" b="1" dirty="0"/>
              <a:t> dashboard</a:t>
            </a:r>
          </a:p>
          <a:p>
            <a:endParaRPr lang="en-US" b="1" dirty="0">
              <a:cs typeface="Calibri"/>
            </a:endParaRPr>
          </a:p>
          <a:p>
            <a:pPr lvl="1"/>
            <a:r>
              <a:rPr lang="en-US" b="1" dirty="0"/>
              <a:t>#1 </a:t>
            </a:r>
            <a:r>
              <a:rPr lang="en-US" b="1" err="1"/>
              <a:t>Operacional</a:t>
            </a:r>
            <a:endParaRPr lang="en-US" b="1" err="1">
              <a:cs typeface="Calibri"/>
            </a:endParaRPr>
          </a:p>
          <a:p>
            <a:pPr lvl="1"/>
            <a:r>
              <a:rPr lang="en-US" dirty="0"/>
              <a:t>Esse </a:t>
            </a:r>
            <a:r>
              <a:rPr lang="en-US" err="1"/>
              <a:t>tipo</a:t>
            </a:r>
            <a:r>
              <a:rPr lang="en-US" dirty="0"/>
              <a:t> de dashboard </a:t>
            </a:r>
            <a:r>
              <a:rPr lang="en-US" err="1"/>
              <a:t>trata</a:t>
            </a:r>
            <a:r>
              <a:rPr lang="en-US" dirty="0"/>
              <a:t> do </a:t>
            </a:r>
            <a:r>
              <a:rPr lang="en-US" err="1"/>
              <a:t>desempenho</a:t>
            </a:r>
            <a:r>
              <a:rPr lang="en-US" dirty="0"/>
              <a:t> das </a:t>
            </a:r>
            <a:r>
              <a:rPr lang="en-US" err="1"/>
              <a:t>atividades</a:t>
            </a:r>
            <a:r>
              <a:rPr lang="en-US" dirty="0"/>
              <a:t> </a:t>
            </a:r>
            <a:r>
              <a:rPr lang="en-US" err="1"/>
              <a:t>operacionais</a:t>
            </a:r>
            <a:endParaRPr lang="en-US" err="1">
              <a:cs typeface="Calibri"/>
            </a:endParaRPr>
          </a:p>
          <a:p>
            <a:pPr lvl="1"/>
            <a:endParaRPr lang="en-US" b="1" dirty="0">
              <a:cs typeface="Calibri" panose="020F0502020204030204"/>
            </a:endParaRPr>
          </a:p>
          <a:p>
            <a:pPr lvl="1"/>
            <a:r>
              <a:rPr lang="en-US" b="1" dirty="0"/>
              <a:t>#2 </a:t>
            </a:r>
            <a:r>
              <a:rPr lang="en-US" b="1" err="1"/>
              <a:t>Estratégico</a:t>
            </a:r>
            <a:endParaRPr lang="en-US" b="1" err="1">
              <a:cs typeface="Calibri"/>
            </a:endParaRPr>
          </a:p>
          <a:p>
            <a:pPr lvl="1"/>
            <a:r>
              <a:rPr lang="en-US" err="1"/>
              <a:t>Os</a:t>
            </a:r>
            <a:r>
              <a:rPr lang="en-US" dirty="0"/>
              <a:t> dashboards de KPIs </a:t>
            </a:r>
            <a:r>
              <a:rPr lang="en-US" err="1"/>
              <a:t>estratégicos</a:t>
            </a:r>
            <a:r>
              <a:rPr lang="en-US" dirty="0"/>
              <a:t> </a:t>
            </a:r>
            <a:r>
              <a:rPr lang="en-US" err="1"/>
              <a:t>mostram</a:t>
            </a:r>
            <a:r>
              <a:rPr lang="en-US" dirty="0"/>
              <a:t> </a:t>
            </a:r>
            <a:r>
              <a:rPr lang="en-US" err="1"/>
              <a:t>indicadores</a:t>
            </a:r>
            <a:r>
              <a:rPr lang="en-US" dirty="0"/>
              <a:t> de </a:t>
            </a:r>
            <a:r>
              <a:rPr lang="en-US" err="1"/>
              <a:t>desempenho</a:t>
            </a:r>
            <a:r>
              <a:rPr lang="en-US" dirty="0"/>
              <a:t> da </a:t>
            </a:r>
            <a:r>
              <a:rPr lang="en-US" err="1"/>
              <a:t>estratégia</a:t>
            </a:r>
            <a:endParaRPr lang="en-US" err="1">
              <a:cs typeface="Calibri"/>
            </a:endParaRPr>
          </a:p>
          <a:p>
            <a:pPr lvl="1"/>
            <a:endParaRPr lang="en-US" b="1" dirty="0">
              <a:cs typeface="Calibri" panose="020F0502020204030204"/>
            </a:endParaRPr>
          </a:p>
          <a:p>
            <a:pPr lvl="1"/>
            <a:r>
              <a:rPr lang="en-US" b="1" dirty="0"/>
              <a:t>#3 </a:t>
            </a:r>
            <a:r>
              <a:rPr lang="en-US" b="1" err="1"/>
              <a:t>Analítico</a:t>
            </a:r>
            <a:endParaRPr lang="en-US" b="1" err="1">
              <a:cs typeface="Calibri"/>
            </a:endParaRPr>
          </a:p>
          <a:p>
            <a:pPr lvl="1"/>
            <a:r>
              <a:rPr lang="en-US" dirty="0"/>
              <a:t>O dashboard </a:t>
            </a:r>
            <a:r>
              <a:rPr lang="en-US" err="1"/>
              <a:t>analítico</a:t>
            </a:r>
            <a:r>
              <a:rPr lang="en-US" dirty="0"/>
              <a:t> </a:t>
            </a:r>
            <a:r>
              <a:rPr lang="en-US" err="1"/>
              <a:t>oferece</a:t>
            </a:r>
            <a:r>
              <a:rPr lang="en-US" dirty="0"/>
              <a:t> </a:t>
            </a:r>
            <a:r>
              <a:rPr lang="en-US" err="1"/>
              <a:t>uma</a:t>
            </a:r>
            <a:r>
              <a:rPr lang="en-US" dirty="0"/>
              <a:t> </a:t>
            </a:r>
            <a:r>
              <a:rPr lang="en-US" err="1"/>
              <a:t>visão</a:t>
            </a:r>
            <a:r>
              <a:rPr lang="en-US" dirty="0"/>
              <a:t> </a:t>
            </a:r>
            <a:r>
              <a:rPr lang="en-US" err="1"/>
              <a:t>mais</a:t>
            </a:r>
            <a:r>
              <a:rPr lang="en-US" dirty="0"/>
              <a:t> </a:t>
            </a:r>
            <a:r>
              <a:rPr lang="en-US" err="1"/>
              <a:t>ampla</a:t>
            </a:r>
            <a:r>
              <a:rPr lang="en-US" dirty="0"/>
              <a:t> dos dados </a:t>
            </a:r>
            <a:r>
              <a:rPr lang="en-US" err="1"/>
              <a:t>recolhidos</a:t>
            </a:r>
            <a:r>
              <a:rPr lang="en-US" dirty="0"/>
              <a:t> </a:t>
            </a:r>
            <a:endParaRPr lang="en-US" dirty="0">
              <a:cs typeface="Calibri"/>
            </a:endParaRPr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xmlns="" id="{29456C1D-8BD3-C4DA-B5F8-0A5A7F215FAF}"/>
              </a:ext>
            </a:extLst>
          </p:cNvPr>
          <p:cNvSpPr txBox="1"/>
          <p:nvPr/>
        </p:nvSpPr>
        <p:spPr>
          <a:xfrm>
            <a:off x="741871" y="5773947"/>
            <a:ext cx="2743200" cy="646331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b="1" dirty="0">
                <a:solidFill>
                  <a:srgbClr val="333333"/>
                </a:solidFill>
                <a:latin typeface="-apple-system"/>
              </a:rPr>
              <a:t>3 – Utilize </a:t>
            </a:r>
            <a:r>
              <a:rPr lang="en-US" b="1" dirty="0" err="1">
                <a:solidFill>
                  <a:srgbClr val="333333"/>
                </a:solidFill>
                <a:latin typeface="-apple-system"/>
              </a:rPr>
              <a:t>gráficos</a:t>
            </a:r>
            <a:r>
              <a:rPr lang="en-US" b="1" dirty="0">
                <a:solidFill>
                  <a:srgbClr val="333333"/>
                </a:solidFill>
                <a:latin typeface="-apple-system"/>
              </a:rPr>
              <a:t> </a:t>
            </a:r>
            <a:r>
              <a:rPr lang="en-US" b="1" dirty="0" err="1">
                <a:solidFill>
                  <a:srgbClr val="333333"/>
                </a:solidFill>
                <a:latin typeface="-apple-system"/>
              </a:rPr>
              <a:t>adequados</a:t>
            </a:r>
            <a:r>
              <a:rPr lang="en-US" b="1" dirty="0">
                <a:solidFill>
                  <a:srgbClr val="333333"/>
                </a:solidFill>
                <a:latin typeface="-apple-system"/>
              </a:rPr>
              <a:t> </a:t>
            </a:r>
          </a:p>
        </p:txBody>
      </p:sp>
      <p:cxnSp>
        <p:nvCxnSpPr>
          <p:cNvPr id="10" name="Conexão reta unidirecional 9">
            <a:extLst>
              <a:ext uri="{FF2B5EF4-FFF2-40B4-BE49-F238E27FC236}">
                <a16:creationId xmlns:a16="http://schemas.microsoft.com/office/drawing/2014/main" xmlns="" id="{D326678D-4FCA-8369-F30B-269FB03737AA}"/>
              </a:ext>
            </a:extLst>
          </p:cNvPr>
          <p:cNvCxnSpPr/>
          <p:nvPr/>
        </p:nvCxnSpPr>
        <p:spPr>
          <a:xfrm>
            <a:off x="2590800" y="3158706"/>
            <a:ext cx="914400" cy="914400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Conexão reta unidirecional 10">
            <a:extLst>
              <a:ext uri="{FF2B5EF4-FFF2-40B4-BE49-F238E27FC236}">
                <a16:creationId xmlns:a16="http://schemas.microsoft.com/office/drawing/2014/main" xmlns="" id="{33750EC5-2B91-34DF-5E8C-F2EC056F87FA}"/>
              </a:ext>
            </a:extLst>
          </p:cNvPr>
          <p:cNvCxnSpPr>
            <a:cxnSpLocks/>
          </p:cNvCxnSpPr>
          <p:nvPr/>
        </p:nvCxnSpPr>
        <p:spPr>
          <a:xfrm flipH="1">
            <a:off x="1938068" y="4610818"/>
            <a:ext cx="1515372" cy="928777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CaixaDeTexto 11">
            <a:extLst>
              <a:ext uri="{FF2B5EF4-FFF2-40B4-BE49-F238E27FC236}">
                <a16:creationId xmlns:a16="http://schemas.microsoft.com/office/drawing/2014/main" xmlns="" id="{86D4C2AA-A1FF-3C04-353B-76A6D9972670}"/>
              </a:ext>
            </a:extLst>
          </p:cNvPr>
          <p:cNvSpPr txBox="1"/>
          <p:nvPr/>
        </p:nvSpPr>
        <p:spPr>
          <a:xfrm>
            <a:off x="7269192" y="1762664"/>
            <a:ext cx="4382218" cy="92333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b="1" dirty="0">
                <a:solidFill>
                  <a:srgbClr val="5F6368"/>
                </a:solidFill>
                <a:latin typeface="arial"/>
                <a:cs typeface="arial"/>
              </a:rPr>
              <a:t>D</a:t>
            </a:r>
            <a:r>
              <a:rPr lang="pt-PT" b="1" dirty="0" err="1">
                <a:solidFill>
                  <a:srgbClr val="5F6368"/>
                </a:solidFill>
                <a:latin typeface="arial"/>
                <a:cs typeface="arial"/>
              </a:rPr>
              <a:t>ashboard</a:t>
            </a:r>
            <a:r>
              <a:rPr lang="pt-PT" dirty="0">
                <a:solidFill>
                  <a:srgbClr val="4D5156"/>
                </a:solidFill>
                <a:latin typeface="arial"/>
                <a:cs typeface="arial"/>
              </a:rPr>
              <a:t> é um painel visual que contém informações, métricas e indicadores da organização </a:t>
            </a:r>
            <a:endParaRPr lang="pt-PT" dirty="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38419372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5" descr="A picture containing text, screenshot, logo, design&#10;&#10;Description automatically generated">
            <a:extLst>
              <a:ext uri="{FF2B5EF4-FFF2-40B4-BE49-F238E27FC236}">
                <a16:creationId xmlns:a16="http://schemas.microsoft.com/office/drawing/2014/main" xmlns="" id="{FFF2A845-1896-0192-2666-FA97DAB095B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9"/>
          <a:stretch/>
        </p:blipFill>
        <p:spPr>
          <a:xfrm>
            <a:off x="20" y="0"/>
            <a:ext cx="12191980" cy="6856718"/>
          </a:xfrm>
          <a:prstGeom prst="rect">
            <a:avLst/>
          </a:prstGeom>
        </p:spPr>
      </p:pic>
      <p:sp>
        <p:nvSpPr>
          <p:cNvPr id="11" name="CaixaDeTexto 10">
            <a:extLst>
              <a:ext uri="{FF2B5EF4-FFF2-40B4-BE49-F238E27FC236}">
                <a16:creationId xmlns:a16="http://schemas.microsoft.com/office/drawing/2014/main" xmlns="" id="{C92B87D2-4729-F054-8D8A-D15716C8CEF9}"/>
              </a:ext>
            </a:extLst>
          </p:cNvPr>
          <p:cNvSpPr txBox="1"/>
          <p:nvPr/>
        </p:nvSpPr>
        <p:spPr>
          <a:xfrm>
            <a:off x="-5752" y="1230702"/>
            <a:ext cx="12203500" cy="400110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pt-PT" sz="2000" b="1">
                <a:solidFill>
                  <a:srgbClr val="FFFFFF"/>
                </a:solidFill>
              </a:rPr>
              <a:t>        Módulo 6 - Ferramentas de operacionalização e acompanhamento de objetivos do Desporto Escolar </a:t>
            </a:r>
            <a:r>
              <a:rPr lang="pt-PT" sz="2000">
                <a:solidFill>
                  <a:srgbClr val="FFFFFF"/>
                </a:solidFill>
                <a:cs typeface="Calibri"/>
              </a:rPr>
              <a:t>​</a:t>
            </a:r>
            <a:endParaRPr lang="pt-PT" sz="2000">
              <a:solidFill>
                <a:srgbClr val="FFFFFF"/>
              </a:solidFill>
            </a:endParaRPr>
          </a:p>
        </p:txBody>
      </p:sp>
      <p:pic>
        <p:nvPicPr>
          <p:cNvPr id="6" name="Imagem 7" descr="Uma imagem com texto, diagrama, captura de ecrã, círculo&#10;&#10;Descrição gerada automaticamente">
            <a:extLst>
              <a:ext uri="{FF2B5EF4-FFF2-40B4-BE49-F238E27FC236}">
                <a16:creationId xmlns:a16="http://schemas.microsoft.com/office/drawing/2014/main" xmlns="" id="{07E9446C-6157-D5B4-F9F4-E43F80FD62A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23117" y="1975664"/>
            <a:ext cx="2743200" cy="1440180"/>
          </a:xfrm>
          <a:prstGeom prst="rect">
            <a:avLst/>
          </a:prstGeom>
        </p:spPr>
      </p:pic>
      <p:sp>
        <p:nvSpPr>
          <p:cNvPr id="8" name="CaixaDeTexto 7">
            <a:extLst>
              <a:ext uri="{FF2B5EF4-FFF2-40B4-BE49-F238E27FC236}">
                <a16:creationId xmlns:a16="http://schemas.microsoft.com/office/drawing/2014/main" xmlns="" id="{EC645E5F-09FF-B511-29DF-C767A02A0363}"/>
              </a:ext>
            </a:extLst>
          </p:cNvPr>
          <p:cNvSpPr txBox="1"/>
          <p:nvPr/>
        </p:nvSpPr>
        <p:spPr>
          <a:xfrm>
            <a:off x="1381125" y="2912912"/>
            <a:ext cx="2243467" cy="584775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pt-PT" sz="3200" b="1" dirty="0">
                <a:cs typeface="Calibri"/>
              </a:rPr>
              <a:t>TANGÍVEIS</a:t>
            </a:r>
          </a:p>
        </p:txBody>
      </p:sp>
      <p:sp>
        <p:nvSpPr>
          <p:cNvPr id="10" name="CaixaDeTexto 9">
            <a:extLst>
              <a:ext uri="{FF2B5EF4-FFF2-40B4-BE49-F238E27FC236}">
                <a16:creationId xmlns:a16="http://schemas.microsoft.com/office/drawing/2014/main" xmlns="" id="{66FD55B3-8A77-5FFB-ECFB-50256587B3C4}"/>
              </a:ext>
            </a:extLst>
          </p:cNvPr>
          <p:cNvSpPr txBox="1"/>
          <p:nvPr/>
        </p:nvSpPr>
        <p:spPr>
          <a:xfrm>
            <a:off x="7520257" y="3430496"/>
            <a:ext cx="2545391" cy="584775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pt-PT" sz="3200" b="1" dirty="0">
                <a:cs typeface="Calibri"/>
              </a:rPr>
              <a:t>INTANGÍVEIS</a:t>
            </a:r>
          </a:p>
        </p:txBody>
      </p:sp>
      <p:sp>
        <p:nvSpPr>
          <p:cNvPr id="12" name="CaixaDeTexto 11">
            <a:extLst>
              <a:ext uri="{FF2B5EF4-FFF2-40B4-BE49-F238E27FC236}">
                <a16:creationId xmlns:a16="http://schemas.microsoft.com/office/drawing/2014/main" xmlns="" id="{76021F6D-6215-8C31-09C5-FFAF0B33A11D}"/>
              </a:ext>
            </a:extLst>
          </p:cNvPr>
          <p:cNvSpPr txBox="1"/>
          <p:nvPr/>
        </p:nvSpPr>
        <p:spPr>
          <a:xfrm>
            <a:off x="7254815" y="4091796"/>
            <a:ext cx="4382217" cy="1477328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pt-PT" dirty="0">
                <a:latin typeface="-apple-system"/>
              </a:rPr>
              <a:t>Medidos parcial e indiretamente</a:t>
            </a:r>
            <a:endParaRPr lang="pt-PT" dirty="0">
              <a:latin typeface="Calibri" panose="020F0502020204030204"/>
              <a:cs typeface="Calibri"/>
            </a:endParaRPr>
          </a:p>
          <a:p>
            <a:r>
              <a:rPr lang="pt-PT" dirty="0">
                <a:latin typeface="-apple-system"/>
              </a:rPr>
              <a:t>(consciência social, autoestima, valores, atitudes, estilos de comportamento, capacidade empreendedora, liderança, poder, …   </a:t>
            </a:r>
            <a:endParaRPr lang="pt-PT" dirty="0">
              <a:latin typeface="-apple-system"/>
              <a:cs typeface="Calibri"/>
            </a:endParaRPr>
          </a:p>
        </p:txBody>
      </p:sp>
      <p:sp>
        <p:nvSpPr>
          <p:cNvPr id="13" name="CaixaDeTexto 12">
            <a:extLst>
              <a:ext uri="{FF2B5EF4-FFF2-40B4-BE49-F238E27FC236}">
                <a16:creationId xmlns:a16="http://schemas.microsoft.com/office/drawing/2014/main" xmlns="" id="{B4C1A679-6E34-FDD9-AF11-4C03301D1CDB}"/>
              </a:ext>
            </a:extLst>
          </p:cNvPr>
          <p:cNvSpPr txBox="1"/>
          <p:nvPr/>
        </p:nvSpPr>
        <p:spPr>
          <a:xfrm>
            <a:off x="411192" y="3674852"/>
            <a:ext cx="3893388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dirty="0">
                <a:latin typeface="-apple-system"/>
              </a:rPr>
              <a:t> </a:t>
            </a:r>
            <a:r>
              <a:rPr lang="pt-PT" dirty="0">
                <a:latin typeface="-apple-system"/>
              </a:rPr>
              <a:t>Observáveis e aferíveis quantitativa ou qualitativamente</a:t>
            </a:r>
          </a:p>
        </p:txBody>
      </p:sp>
    </p:spTree>
    <p:extLst>
      <p:ext uri="{BB962C8B-B14F-4D97-AF65-F5344CB8AC3E}">
        <p14:creationId xmlns:p14="http://schemas.microsoft.com/office/powerpoint/2010/main" val="63508884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5" descr="A picture containing text, screenshot, logo, design&#10;&#10;Description automatically generated">
            <a:extLst>
              <a:ext uri="{FF2B5EF4-FFF2-40B4-BE49-F238E27FC236}">
                <a16:creationId xmlns:a16="http://schemas.microsoft.com/office/drawing/2014/main" xmlns="" id="{B7EF9F49-FB9D-A824-942B-9317CEF6560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9"/>
          <a:stretch/>
        </p:blipFill>
        <p:spPr>
          <a:xfrm>
            <a:off x="20" y="0"/>
            <a:ext cx="12191980" cy="6856718"/>
          </a:xfrm>
          <a:prstGeom prst="rect">
            <a:avLst/>
          </a:prstGeom>
        </p:spPr>
      </p:pic>
      <p:sp>
        <p:nvSpPr>
          <p:cNvPr id="2" name="CaixaDeTexto 1">
            <a:extLst>
              <a:ext uri="{FF2B5EF4-FFF2-40B4-BE49-F238E27FC236}">
                <a16:creationId xmlns:a16="http://schemas.microsoft.com/office/drawing/2014/main" xmlns="" id="{59E43206-FB7A-690E-646A-7666567C984D}"/>
              </a:ext>
            </a:extLst>
          </p:cNvPr>
          <p:cNvSpPr txBox="1"/>
          <p:nvPr/>
        </p:nvSpPr>
        <p:spPr>
          <a:xfrm>
            <a:off x="-5752" y="1230702"/>
            <a:ext cx="12203500" cy="400110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pt-PT" sz="2000" b="1">
                <a:solidFill>
                  <a:srgbClr val="FFFFFF"/>
                </a:solidFill>
              </a:rPr>
              <a:t>        Módulo 6 - Ferramentas de operacionalização e acompanhamento de objetivos do Desporto Escolar </a:t>
            </a:r>
            <a:r>
              <a:rPr lang="pt-PT" sz="2000">
                <a:solidFill>
                  <a:srgbClr val="FFFFFF"/>
                </a:solidFill>
                <a:cs typeface="Calibri"/>
              </a:rPr>
              <a:t>​</a:t>
            </a:r>
            <a:endParaRPr lang="pt-PT" sz="2000">
              <a:solidFill>
                <a:srgbClr val="FFFFFF"/>
              </a:solidFill>
            </a:endParaRPr>
          </a:p>
        </p:txBody>
      </p:sp>
      <p:pic>
        <p:nvPicPr>
          <p:cNvPr id="4" name="Imagem 4" descr="Uma imagem com texto, Cara humana, pessoa, homem&#10;&#10;Descrição gerada automaticamente">
            <a:extLst>
              <a:ext uri="{FF2B5EF4-FFF2-40B4-BE49-F238E27FC236}">
                <a16:creationId xmlns:a16="http://schemas.microsoft.com/office/drawing/2014/main" xmlns="" id="{50F07A39-8650-6503-2736-2B003705A83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57269" y="2078863"/>
            <a:ext cx="6093123" cy="39223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633578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D67B8E41-D39F-2440-4D25-641662DB05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dirty="0">
                <a:cs typeface="Calibri Light"/>
              </a:rPr>
              <a:t>EXERCÍCIO 12</a:t>
            </a:r>
            <a:endParaRPr lang="pt-PT" dirty="0"/>
          </a:p>
        </p:txBody>
      </p:sp>
      <p:sp>
        <p:nvSpPr>
          <p:cNvPr id="3" name="Marcador de Posição de Conteúdo 2">
            <a:extLst>
              <a:ext uri="{FF2B5EF4-FFF2-40B4-BE49-F238E27FC236}">
                <a16:creationId xmlns:a16="http://schemas.microsoft.com/office/drawing/2014/main" xmlns="" id="{0D9E0AB9-C538-70E5-69EA-7B9D1005B06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pt-PT" dirty="0">
                <a:cs typeface="Calibri"/>
              </a:rPr>
              <a:t>Trabalho de grupo - Criação de </a:t>
            </a:r>
            <a:r>
              <a:rPr lang="pt-PT" dirty="0" err="1">
                <a:cs typeface="Calibri"/>
              </a:rPr>
              <a:t>KPIs</a:t>
            </a:r>
            <a:r>
              <a:rPr lang="pt-PT" dirty="0">
                <a:cs typeface="Calibri"/>
              </a:rPr>
              <a:t> e elaboração de </a:t>
            </a:r>
            <a:r>
              <a:rPr lang="pt-PT" dirty="0" err="1">
                <a:cs typeface="Calibri"/>
              </a:rPr>
              <a:t>dashboard</a:t>
            </a:r>
            <a:r>
              <a:rPr lang="pt-PT" dirty="0">
                <a:cs typeface="Calibri"/>
              </a:rPr>
              <a:t> .</a:t>
            </a:r>
          </a:p>
          <a:p>
            <a:r>
              <a:rPr lang="pt-PT" dirty="0">
                <a:cs typeface="Calibri"/>
              </a:rPr>
              <a:t>Apresentação de resultados</a:t>
            </a:r>
          </a:p>
        </p:txBody>
      </p:sp>
    </p:spTree>
    <p:extLst>
      <p:ext uri="{BB962C8B-B14F-4D97-AF65-F5344CB8AC3E}">
        <p14:creationId xmlns:p14="http://schemas.microsoft.com/office/powerpoint/2010/main" val="221309557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Rectangle 59">
            <a:extLst>
              <a:ext uri="{FF2B5EF4-FFF2-40B4-BE49-F238E27FC236}">
                <a16:creationId xmlns:a16="http://schemas.microsoft.com/office/drawing/2014/main" xmlns="" id="{42A4FC2C-047E-45A5-965D-8E1E3BF09BC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21" name="Picture 20" descr="A red circle with white text&#10;&#10;Description automatically generated with low confidence">
            <a:extLst>
              <a:ext uri="{FF2B5EF4-FFF2-40B4-BE49-F238E27FC236}">
                <a16:creationId xmlns:a16="http://schemas.microsoft.com/office/drawing/2014/main" xmlns="" id="{6587C8B6-15A8-F747-BE4C-E92B64A5D50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2" name="CaixaDeTexto 1">
            <a:extLst>
              <a:ext uri="{FF2B5EF4-FFF2-40B4-BE49-F238E27FC236}">
                <a16:creationId xmlns:a16="http://schemas.microsoft.com/office/drawing/2014/main" xmlns="" id="{6AA6BBBF-C83C-8BA7-A432-B7F9A1C1463F}"/>
              </a:ext>
            </a:extLst>
          </p:cNvPr>
          <p:cNvSpPr txBox="1"/>
          <p:nvPr/>
        </p:nvSpPr>
        <p:spPr>
          <a:xfrm>
            <a:off x="9803190" y="5565338"/>
            <a:ext cx="3088433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>
                <a:solidFill>
                  <a:schemeClr val="bg1"/>
                </a:solidFill>
              </a:rPr>
              <a:t>José Carvalho </a:t>
            </a:r>
            <a:r>
              <a:rPr lang="pt-PT" sz="1200">
                <a:solidFill>
                  <a:schemeClr val="bg1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jose.carvalho@dge.mec.pt</a:t>
            </a:r>
            <a:endParaRPr lang="pt-PT" sz="1200">
              <a:solidFill>
                <a:schemeClr val="bg1"/>
              </a:solidFill>
            </a:endParaRPr>
          </a:p>
          <a:p>
            <a:r>
              <a:rPr lang="pt-PT">
                <a:solidFill>
                  <a:schemeClr val="bg1"/>
                </a:solidFill>
              </a:rPr>
              <a:t>Gastão Sousa</a:t>
            </a:r>
          </a:p>
          <a:p>
            <a:r>
              <a:rPr lang="pt-PT" sz="1200">
                <a:solidFill>
                  <a:schemeClr val="bg1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gastao.sousa@degeste.mec.pt</a:t>
            </a:r>
            <a:endParaRPr lang="pt-PT" sz="1200">
              <a:solidFill>
                <a:schemeClr val="bg1"/>
              </a:solidFill>
            </a:endParaRPr>
          </a:p>
          <a:p>
            <a:endParaRPr lang="pt-PT"/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xmlns="" id="{EF80F2C6-798C-07C8-DD49-EF357D633C58}"/>
              </a:ext>
            </a:extLst>
          </p:cNvPr>
          <p:cNvSpPr txBox="1"/>
          <p:nvPr/>
        </p:nvSpPr>
        <p:spPr>
          <a:xfrm>
            <a:off x="313509" y="4200717"/>
            <a:ext cx="3709851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2600">
                <a:solidFill>
                  <a:srgbClr val="FF0000"/>
                </a:solidFill>
                <a:latin typeface="Impact" panose="020B0806030902050204" pitchFamily="34" charset="0"/>
              </a:rPr>
              <a:t>Módulo 6 </a:t>
            </a:r>
          </a:p>
          <a:p>
            <a:r>
              <a:rPr lang="pt-PT" sz="2600">
                <a:solidFill>
                  <a:srgbClr val="FF0000"/>
                </a:solidFill>
                <a:latin typeface="Impact" panose="020B0806030902050204" pitchFamily="34" charset="0"/>
              </a:rPr>
              <a:t>FERRAMENTAS DE OPERACIONALIZAÇÃO E ACOMPANHAMENTO DE OBJETIVOS DO DESPORTO ESCOLAR </a:t>
            </a:r>
          </a:p>
        </p:txBody>
      </p:sp>
    </p:spTree>
    <p:extLst>
      <p:ext uri="{BB962C8B-B14F-4D97-AF65-F5344CB8AC3E}">
        <p14:creationId xmlns:p14="http://schemas.microsoft.com/office/powerpoint/2010/main" val="305727711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5" descr="A picture containing text, screenshot, logo, design&#10;&#10;Description automatically generated">
            <a:extLst>
              <a:ext uri="{FF2B5EF4-FFF2-40B4-BE49-F238E27FC236}">
                <a16:creationId xmlns:a16="http://schemas.microsoft.com/office/drawing/2014/main" xmlns="" id="{FFF2A845-1896-0192-2666-FA97DAB095B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9"/>
          <a:stretch/>
        </p:blipFill>
        <p:spPr>
          <a:xfrm>
            <a:off x="20" y="0"/>
            <a:ext cx="12191980" cy="6856718"/>
          </a:xfrm>
          <a:prstGeom prst="rect">
            <a:avLst/>
          </a:prstGeom>
        </p:spPr>
      </p:pic>
      <p:sp>
        <p:nvSpPr>
          <p:cNvPr id="3" name="Marcador de Posição de Conteúdo 2">
            <a:extLst>
              <a:ext uri="{FF2B5EF4-FFF2-40B4-BE49-F238E27FC236}">
                <a16:creationId xmlns:a16="http://schemas.microsoft.com/office/drawing/2014/main" xmlns="" id="{BA72816F-3C6E-66CA-880B-F32B81E19E5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-10064" y="3076456"/>
            <a:ext cx="4635262" cy="1806546"/>
          </a:xfrm>
          <a:solidFill>
            <a:schemeClr val="accent2">
              <a:lumMod val="40000"/>
              <a:lumOff val="60000"/>
            </a:schemeClr>
          </a:solidFill>
        </p:spPr>
        <p:txBody>
          <a:bodyPr vert="horz" lIns="91440" tIns="45720" rIns="91440" bIns="45720" rtlCol="0" anchor="t">
            <a:normAutofit fontScale="85000" lnSpcReduction="20000"/>
          </a:bodyPr>
          <a:lstStyle/>
          <a:p>
            <a:pPr marL="0" indent="0">
              <a:buNone/>
            </a:pPr>
            <a:r>
              <a:rPr lang="pt-PT" b="1" dirty="0">
                <a:cs typeface="Calibri"/>
              </a:rPr>
              <a:t>6.1.</a:t>
            </a:r>
          </a:p>
          <a:p>
            <a:pPr marL="0" indent="0">
              <a:buNone/>
            </a:pPr>
            <a:r>
              <a:rPr lang="pt-PT" b="1" dirty="0">
                <a:cs typeface="Calibri"/>
              </a:rPr>
              <a:t>Ferramentas de operacionalização dos objetivos do Desporto Escolar através da gestão de projetos e da construção do portfólio de projetos.</a:t>
            </a:r>
            <a:endParaRPr lang="pt-PT" b="1">
              <a:cs typeface="Calibri"/>
            </a:endParaRPr>
          </a:p>
        </p:txBody>
      </p:sp>
      <p:sp>
        <p:nvSpPr>
          <p:cNvPr id="11" name="CaixaDeTexto 10">
            <a:extLst>
              <a:ext uri="{FF2B5EF4-FFF2-40B4-BE49-F238E27FC236}">
                <a16:creationId xmlns:a16="http://schemas.microsoft.com/office/drawing/2014/main" xmlns="" id="{C92B87D2-4729-F054-8D8A-D15716C8CEF9}"/>
              </a:ext>
            </a:extLst>
          </p:cNvPr>
          <p:cNvSpPr txBox="1"/>
          <p:nvPr/>
        </p:nvSpPr>
        <p:spPr>
          <a:xfrm>
            <a:off x="-5752" y="1230702"/>
            <a:ext cx="12203500" cy="400110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pt-PT" sz="2000" b="1">
                <a:solidFill>
                  <a:srgbClr val="FFFFFF"/>
                </a:solidFill>
              </a:rPr>
              <a:t>        Módulo 6 - Ferramentas de operacionalização e acompanhamento de objetivos do Desporto Escolar </a:t>
            </a:r>
            <a:r>
              <a:rPr lang="pt-PT" sz="2000">
                <a:solidFill>
                  <a:srgbClr val="FFFFFF"/>
                </a:solidFill>
                <a:cs typeface="Calibri"/>
              </a:rPr>
              <a:t>​</a:t>
            </a:r>
            <a:endParaRPr lang="pt-PT" sz="2000">
              <a:solidFill>
                <a:srgbClr val="FFFFFF"/>
              </a:solidFill>
            </a:endParaRPr>
          </a:p>
        </p:txBody>
      </p:sp>
      <p:pic>
        <p:nvPicPr>
          <p:cNvPr id="12" name="Imagem 12" descr="Uma imagem com texto, captura de ecrã, software, ecrã&#10;&#10;Descrição gerada automaticamente">
            <a:extLst>
              <a:ext uri="{FF2B5EF4-FFF2-40B4-BE49-F238E27FC236}">
                <a16:creationId xmlns:a16="http://schemas.microsoft.com/office/drawing/2014/main" xmlns="" id="{95281D98-D9CA-24D5-4625-6D0A3FBC05D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73" t="13389" r="2837" b="7113"/>
          <a:stretch/>
        </p:blipFill>
        <p:spPr>
          <a:xfrm>
            <a:off x="5745193" y="2729738"/>
            <a:ext cx="5877566" cy="27233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797218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5" descr="A picture containing text, screenshot, logo, design&#10;&#10;Description automatically generated">
            <a:extLst>
              <a:ext uri="{FF2B5EF4-FFF2-40B4-BE49-F238E27FC236}">
                <a16:creationId xmlns:a16="http://schemas.microsoft.com/office/drawing/2014/main" xmlns="" id="{B7EF9F49-FB9D-A824-942B-9317CEF6560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9"/>
          <a:stretch/>
        </p:blipFill>
        <p:spPr>
          <a:xfrm>
            <a:off x="20" y="0"/>
            <a:ext cx="12191980" cy="6856718"/>
          </a:xfrm>
          <a:prstGeom prst="rect">
            <a:avLst/>
          </a:prstGeom>
        </p:spPr>
      </p:pic>
      <p:sp>
        <p:nvSpPr>
          <p:cNvPr id="2" name="CaixaDeTexto 1">
            <a:extLst>
              <a:ext uri="{FF2B5EF4-FFF2-40B4-BE49-F238E27FC236}">
                <a16:creationId xmlns:a16="http://schemas.microsoft.com/office/drawing/2014/main" xmlns="" id="{59E43206-FB7A-690E-646A-7666567C984D}"/>
              </a:ext>
            </a:extLst>
          </p:cNvPr>
          <p:cNvSpPr txBox="1"/>
          <p:nvPr/>
        </p:nvSpPr>
        <p:spPr>
          <a:xfrm>
            <a:off x="-5752" y="1230702"/>
            <a:ext cx="12203500" cy="400110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pt-PT" sz="2000" b="1">
                <a:solidFill>
                  <a:srgbClr val="FFFFFF"/>
                </a:solidFill>
              </a:rPr>
              <a:t>        Módulo 6 - Ferramentas de operacionalização e acompanhamento de objetivos do Desporto Escolar </a:t>
            </a:r>
            <a:r>
              <a:rPr lang="pt-PT" sz="2000">
                <a:solidFill>
                  <a:srgbClr val="FFFFFF"/>
                </a:solidFill>
                <a:cs typeface="Calibri"/>
              </a:rPr>
              <a:t>​</a:t>
            </a:r>
            <a:endParaRPr lang="pt-PT" sz="2000">
              <a:solidFill>
                <a:srgbClr val="FFFFFF"/>
              </a:solidFill>
            </a:endParaRPr>
          </a:p>
        </p:txBody>
      </p:sp>
      <p:pic>
        <p:nvPicPr>
          <p:cNvPr id="3" name="Imagem 3" descr="Uma imagem com texto, captura de ecrã, Tipo de letra, número&#10;&#10;Descrição gerada automaticamente">
            <a:extLst>
              <a:ext uri="{FF2B5EF4-FFF2-40B4-BE49-F238E27FC236}">
                <a16:creationId xmlns:a16="http://schemas.microsoft.com/office/drawing/2014/main" xmlns="" id="{ED7A17D8-0A58-5045-6E74-FB7BCF84441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62665" y="2161502"/>
            <a:ext cx="9169878" cy="37714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382630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5" descr="A picture containing text, screenshot, logo, design&#10;&#10;Description automatically generated">
            <a:extLst>
              <a:ext uri="{FF2B5EF4-FFF2-40B4-BE49-F238E27FC236}">
                <a16:creationId xmlns:a16="http://schemas.microsoft.com/office/drawing/2014/main" xmlns="" id="{B7EF9F49-FB9D-A824-942B-9317CEF6560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9"/>
          <a:stretch/>
        </p:blipFill>
        <p:spPr>
          <a:xfrm>
            <a:off x="20" y="0"/>
            <a:ext cx="12191980" cy="6856718"/>
          </a:xfrm>
          <a:prstGeom prst="rect">
            <a:avLst/>
          </a:prstGeom>
        </p:spPr>
      </p:pic>
      <p:sp>
        <p:nvSpPr>
          <p:cNvPr id="2" name="CaixaDeTexto 1">
            <a:extLst>
              <a:ext uri="{FF2B5EF4-FFF2-40B4-BE49-F238E27FC236}">
                <a16:creationId xmlns:a16="http://schemas.microsoft.com/office/drawing/2014/main" xmlns="" id="{59E43206-FB7A-690E-646A-7666567C984D}"/>
              </a:ext>
            </a:extLst>
          </p:cNvPr>
          <p:cNvSpPr txBox="1"/>
          <p:nvPr/>
        </p:nvSpPr>
        <p:spPr>
          <a:xfrm>
            <a:off x="-5752" y="1230702"/>
            <a:ext cx="12203500" cy="400110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pt-PT" sz="2000" b="1">
                <a:solidFill>
                  <a:srgbClr val="FFFFFF"/>
                </a:solidFill>
              </a:rPr>
              <a:t>        Módulo 6 - Ferramentas de operacionalização e acompanhamento de objetivos do Desporto Escolar </a:t>
            </a:r>
            <a:r>
              <a:rPr lang="pt-PT" sz="2000">
                <a:solidFill>
                  <a:srgbClr val="FFFFFF"/>
                </a:solidFill>
                <a:cs typeface="Calibri"/>
              </a:rPr>
              <a:t>​</a:t>
            </a:r>
            <a:endParaRPr lang="pt-PT" sz="2000">
              <a:solidFill>
                <a:srgbClr val="FFFFFF"/>
              </a:solidFill>
            </a:endParaRPr>
          </a:p>
        </p:txBody>
      </p:sp>
      <p:pic>
        <p:nvPicPr>
          <p:cNvPr id="3" name="Imagem 3" descr="Uma imagem com texto, Tipo de letra, diagrama, captura de ecrã&#10;&#10;Descrição gerada automaticamente">
            <a:extLst>
              <a:ext uri="{FF2B5EF4-FFF2-40B4-BE49-F238E27FC236}">
                <a16:creationId xmlns:a16="http://schemas.microsoft.com/office/drawing/2014/main" xmlns="" id="{FB4257A5-6891-01E5-925A-F25D645E76C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95004" y="2336144"/>
            <a:ext cx="7473350" cy="2645788"/>
          </a:xfrm>
          <a:prstGeom prst="rect">
            <a:avLst/>
          </a:prstGeom>
        </p:spPr>
      </p:pic>
      <p:sp>
        <p:nvSpPr>
          <p:cNvPr id="4" name="CaixaDeTexto 3">
            <a:extLst>
              <a:ext uri="{FF2B5EF4-FFF2-40B4-BE49-F238E27FC236}">
                <a16:creationId xmlns:a16="http://schemas.microsoft.com/office/drawing/2014/main" xmlns="" id="{558E2759-D82D-CC0A-7DE0-EA0333716A43}"/>
              </a:ext>
            </a:extLst>
          </p:cNvPr>
          <p:cNvSpPr txBox="1"/>
          <p:nvPr/>
        </p:nvSpPr>
        <p:spPr>
          <a:xfrm>
            <a:off x="1156206" y="2111131"/>
            <a:ext cx="1717592" cy="923330"/>
          </a:xfrm>
          <a:prstGeom prst="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pt-PT" b="1" dirty="0">
                <a:solidFill>
                  <a:srgbClr val="FFFF00"/>
                </a:solidFill>
                <a:cs typeface="Calibri"/>
              </a:rPr>
              <a:t>PLANEAMENTO E GESTÃO DO PROJETO</a:t>
            </a:r>
            <a:endParaRPr lang="pt-PT" b="1" dirty="0">
              <a:solidFill>
                <a:srgbClr val="FFFF00"/>
              </a:solidFill>
            </a:endParaRP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xmlns="" id="{D6337035-31E5-EB68-7AD6-299A72E85944}"/>
              </a:ext>
            </a:extLst>
          </p:cNvPr>
          <p:cNvSpPr txBox="1"/>
          <p:nvPr/>
        </p:nvSpPr>
        <p:spPr>
          <a:xfrm>
            <a:off x="511566" y="2797232"/>
            <a:ext cx="3328859" cy="2585323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endParaRPr lang="pt-PT"/>
          </a:p>
          <a:p>
            <a:pPr algn="ctr"/>
            <a:endParaRPr lang="pt-PT" dirty="0">
              <a:cs typeface="Calibri"/>
            </a:endParaRPr>
          </a:p>
          <a:p>
            <a:pPr algn="ctr"/>
            <a:r>
              <a:rPr lang="pt-PT" dirty="0">
                <a:cs typeface="Calibri"/>
              </a:rPr>
              <a:t>TEMPO E RECURSOS LIMITADOS</a:t>
            </a:r>
          </a:p>
          <a:p>
            <a:pPr algn="ctr"/>
            <a:endParaRPr lang="pt-PT" dirty="0">
              <a:cs typeface="Calibri"/>
            </a:endParaRPr>
          </a:p>
          <a:p>
            <a:pPr algn="ctr"/>
            <a:r>
              <a:rPr lang="pt-PT" dirty="0">
                <a:cs typeface="Calibri"/>
              </a:rPr>
              <a:t>PROGRESSIVO</a:t>
            </a:r>
          </a:p>
          <a:p>
            <a:pPr algn="ctr"/>
            <a:endParaRPr lang="pt-PT" dirty="0">
              <a:cs typeface="Calibri"/>
            </a:endParaRPr>
          </a:p>
          <a:p>
            <a:pPr algn="ctr"/>
            <a:r>
              <a:rPr lang="pt-PT" dirty="0">
                <a:cs typeface="Calibri"/>
              </a:rPr>
              <a:t>OPERACIONALIZA O OBJETIVO</a:t>
            </a:r>
          </a:p>
          <a:p>
            <a:pPr algn="ctr"/>
            <a:endParaRPr lang="pt-PT" dirty="0">
              <a:cs typeface="Calibri"/>
            </a:endParaRPr>
          </a:p>
          <a:p>
            <a:pPr algn="ctr"/>
            <a:r>
              <a:rPr lang="pt-PT" dirty="0">
                <a:cs typeface="Calibri"/>
              </a:rPr>
              <a:t>ESTRATÉGICO</a:t>
            </a:r>
          </a:p>
        </p:txBody>
      </p:sp>
    </p:spTree>
    <p:extLst>
      <p:ext uri="{BB962C8B-B14F-4D97-AF65-F5344CB8AC3E}">
        <p14:creationId xmlns:p14="http://schemas.microsoft.com/office/powerpoint/2010/main" val="389938700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5" descr="A picture containing text, screenshot, logo, design&#10;&#10;Description automatically generated">
            <a:extLst>
              <a:ext uri="{FF2B5EF4-FFF2-40B4-BE49-F238E27FC236}">
                <a16:creationId xmlns:a16="http://schemas.microsoft.com/office/drawing/2014/main" xmlns="" id="{B7EF9F49-FB9D-A824-942B-9317CEF6560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9"/>
          <a:stretch/>
        </p:blipFill>
        <p:spPr>
          <a:xfrm>
            <a:off x="20" y="0"/>
            <a:ext cx="12191980" cy="6856718"/>
          </a:xfrm>
          <a:prstGeom prst="rect">
            <a:avLst/>
          </a:prstGeom>
        </p:spPr>
      </p:pic>
      <p:sp>
        <p:nvSpPr>
          <p:cNvPr id="2" name="CaixaDeTexto 1">
            <a:extLst>
              <a:ext uri="{FF2B5EF4-FFF2-40B4-BE49-F238E27FC236}">
                <a16:creationId xmlns:a16="http://schemas.microsoft.com/office/drawing/2014/main" xmlns="" id="{59E43206-FB7A-690E-646A-7666567C984D}"/>
              </a:ext>
            </a:extLst>
          </p:cNvPr>
          <p:cNvSpPr txBox="1"/>
          <p:nvPr/>
        </p:nvSpPr>
        <p:spPr>
          <a:xfrm>
            <a:off x="-5752" y="1230702"/>
            <a:ext cx="12203500" cy="400110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pt-PT" sz="2000" b="1">
                <a:solidFill>
                  <a:srgbClr val="FFFFFF"/>
                </a:solidFill>
              </a:rPr>
              <a:t>        Módulo 6 - Ferramentas de operacionalização e acompanhamento de objetivos do Desporto Escolar </a:t>
            </a:r>
            <a:r>
              <a:rPr lang="pt-PT" sz="2000">
                <a:solidFill>
                  <a:srgbClr val="FFFFFF"/>
                </a:solidFill>
                <a:cs typeface="Calibri"/>
              </a:rPr>
              <a:t>​</a:t>
            </a:r>
            <a:endParaRPr lang="pt-PT" sz="2000">
              <a:solidFill>
                <a:srgbClr val="FFFFFF"/>
              </a:solidFill>
            </a:endParaRPr>
          </a:p>
        </p:txBody>
      </p:sp>
      <p:pic>
        <p:nvPicPr>
          <p:cNvPr id="3" name="Imagem 3" descr="Uma imagem com texto, captura de ecrã, design gráfico, cartão de visita&#10;&#10;Descrição gerada automaticamente">
            <a:extLst>
              <a:ext uri="{FF2B5EF4-FFF2-40B4-BE49-F238E27FC236}">
                <a16:creationId xmlns:a16="http://schemas.microsoft.com/office/drawing/2014/main" xmlns="" id="{323A8031-8701-4B08-DAC6-1720EC119A4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184" b="41579"/>
          <a:stretch/>
        </p:blipFill>
        <p:spPr>
          <a:xfrm>
            <a:off x="1877685" y="2593379"/>
            <a:ext cx="8580414" cy="1756064"/>
          </a:xfrm>
          <a:prstGeom prst="rect">
            <a:avLst/>
          </a:prstGeom>
        </p:spPr>
      </p:pic>
      <p:sp>
        <p:nvSpPr>
          <p:cNvPr id="5" name="CaixaDeTexto 4">
            <a:extLst>
              <a:ext uri="{FF2B5EF4-FFF2-40B4-BE49-F238E27FC236}">
                <a16:creationId xmlns:a16="http://schemas.microsoft.com/office/drawing/2014/main" xmlns="" id="{90F68DC0-FB33-7285-CE6E-E475B8315406}"/>
              </a:ext>
            </a:extLst>
          </p:cNvPr>
          <p:cNvSpPr txBox="1"/>
          <p:nvPr/>
        </p:nvSpPr>
        <p:spPr>
          <a:xfrm>
            <a:off x="692119" y="5818147"/>
            <a:ext cx="11394556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pt-PT" dirty="0">
                <a:cs typeface="Calibri"/>
              </a:rPr>
              <a:t>Público-alvo;  Calendarização; Características Específicas; </a:t>
            </a:r>
            <a:endParaRPr lang="pt-PT"/>
          </a:p>
          <a:p>
            <a:r>
              <a:rPr lang="pt-PT" dirty="0">
                <a:cs typeface="Calibri"/>
              </a:rPr>
              <a:t>Recursos: Espaciais, Humanos, Logísticos, …. Formas de Organização; Aspetos Funcionais.; Planos..... </a:t>
            </a:r>
            <a:endParaRPr lang="pt-PT" dirty="0"/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xmlns="" id="{0B1850A2-3BD7-A910-5F8D-64A61DFF2847}"/>
              </a:ext>
            </a:extLst>
          </p:cNvPr>
          <p:cNvSpPr txBox="1"/>
          <p:nvPr/>
        </p:nvSpPr>
        <p:spPr>
          <a:xfrm>
            <a:off x="694793" y="1798841"/>
            <a:ext cx="3703674" cy="52322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pt-PT" sz="2800" dirty="0">
                <a:cs typeface="Calibri"/>
              </a:rPr>
              <a:t>PROJETO</a:t>
            </a:r>
            <a:endParaRPr lang="pt-PT" sz="2800" dirty="0"/>
          </a:p>
        </p:txBody>
      </p:sp>
    </p:spTree>
    <p:extLst>
      <p:ext uri="{BB962C8B-B14F-4D97-AF65-F5344CB8AC3E}">
        <p14:creationId xmlns:p14="http://schemas.microsoft.com/office/powerpoint/2010/main" val="219374835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5" descr="A picture containing text, screenshot, logo, design&#10;&#10;Description automatically generated">
            <a:extLst>
              <a:ext uri="{FF2B5EF4-FFF2-40B4-BE49-F238E27FC236}">
                <a16:creationId xmlns:a16="http://schemas.microsoft.com/office/drawing/2014/main" xmlns="" id="{B7EF9F49-FB9D-A824-942B-9317CEF6560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9"/>
          <a:stretch/>
        </p:blipFill>
        <p:spPr>
          <a:xfrm>
            <a:off x="20" y="0"/>
            <a:ext cx="12191980" cy="6856718"/>
          </a:xfrm>
          <a:prstGeom prst="rect">
            <a:avLst/>
          </a:prstGeom>
        </p:spPr>
      </p:pic>
      <p:sp>
        <p:nvSpPr>
          <p:cNvPr id="2" name="CaixaDeTexto 1">
            <a:extLst>
              <a:ext uri="{FF2B5EF4-FFF2-40B4-BE49-F238E27FC236}">
                <a16:creationId xmlns:a16="http://schemas.microsoft.com/office/drawing/2014/main" xmlns="" id="{59E43206-FB7A-690E-646A-7666567C984D}"/>
              </a:ext>
            </a:extLst>
          </p:cNvPr>
          <p:cNvSpPr txBox="1"/>
          <p:nvPr/>
        </p:nvSpPr>
        <p:spPr>
          <a:xfrm>
            <a:off x="-5752" y="1230702"/>
            <a:ext cx="12203500" cy="400110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pt-PT" sz="2000" b="1">
                <a:solidFill>
                  <a:srgbClr val="FFFFFF"/>
                </a:solidFill>
              </a:rPr>
              <a:t>        Módulo 6 - Ferramentas de operacionalização e acompanhamento de objetivos do Desporto Escolar </a:t>
            </a:r>
            <a:r>
              <a:rPr lang="pt-PT" sz="2000">
                <a:solidFill>
                  <a:srgbClr val="FFFFFF"/>
                </a:solidFill>
                <a:cs typeface="Calibri"/>
              </a:rPr>
              <a:t>​</a:t>
            </a:r>
            <a:endParaRPr lang="pt-PT" sz="2000">
              <a:solidFill>
                <a:srgbClr val="FFFFFF"/>
              </a:solidFill>
            </a:endParaRPr>
          </a:p>
        </p:txBody>
      </p:sp>
      <p:pic>
        <p:nvPicPr>
          <p:cNvPr id="6" name="Imagem 6" descr="Uma imagem com texto, círculo, Tipo de letra, logótipo&#10;&#10;Descrição gerada automaticamente">
            <a:extLst>
              <a:ext uri="{FF2B5EF4-FFF2-40B4-BE49-F238E27FC236}">
                <a16:creationId xmlns:a16="http://schemas.microsoft.com/office/drawing/2014/main" xmlns="" id="{4D1A4E1E-78CE-B4D7-1439-CB75B0755F3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72664" y="2264535"/>
            <a:ext cx="5791200" cy="3579758"/>
          </a:xfrm>
          <a:prstGeom prst="rect">
            <a:avLst/>
          </a:prstGeom>
        </p:spPr>
      </p:pic>
      <p:sp>
        <p:nvSpPr>
          <p:cNvPr id="7" name="Chaveta à esquerda 6">
            <a:extLst>
              <a:ext uri="{FF2B5EF4-FFF2-40B4-BE49-F238E27FC236}">
                <a16:creationId xmlns:a16="http://schemas.microsoft.com/office/drawing/2014/main" xmlns="" id="{BB91B53B-44B4-49DD-540C-EBFB35DF3EF3}"/>
              </a:ext>
            </a:extLst>
          </p:cNvPr>
          <p:cNvSpPr/>
          <p:nvPr/>
        </p:nvSpPr>
        <p:spPr>
          <a:xfrm>
            <a:off x="4465674" y="1807535"/>
            <a:ext cx="905773" cy="4744528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9" name="CaixaDeTexto 8">
            <a:extLst>
              <a:ext uri="{FF2B5EF4-FFF2-40B4-BE49-F238E27FC236}">
                <a16:creationId xmlns:a16="http://schemas.microsoft.com/office/drawing/2014/main" xmlns="" id="{03F9D0DE-72F9-013C-6D9C-8308C819F93D}"/>
              </a:ext>
            </a:extLst>
          </p:cNvPr>
          <p:cNvSpPr txBox="1"/>
          <p:nvPr/>
        </p:nvSpPr>
        <p:spPr>
          <a:xfrm>
            <a:off x="421623" y="3271016"/>
            <a:ext cx="3756837" cy="193899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pt-PT" sz="4000" dirty="0">
                <a:cs typeface="Calibri"/>
              </a:rPr>
              <a:t>Processo de planeamento do projeto</a:t>
            </a:r>
            <a:endParaRPr lang="pt-PT" sz="4000" dirty="0"/>
          </a:p>
        </p:txBody>
      </p:sp>
    </p:spTree>
    <p:extLst>
      <p:ext uri="{BB962C8B-B14F-4D97-AF65-F5344CB8AC3E}">
        <p14:creationId xmlns:p14="http://schemas.microsoft.com/office/powerpoint/2010/main" val="192144145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5" descr="A picture containing text, screenshot, logo, design&#10;&#10;Description automatically generated">
            <a:extLst>
              <a:ext uri="{FF2B5EF4-FFF2-40B4-BE49-F238E27FC236}">
                <a16:creationId xmlns:a16="http://schemas.microsoft.com/office/drawing/2014/main" xmlns="" id="{B7EF9F49-FB9D-A824-942B-9317CEF6560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9"/>
          <a:stretch/>
        </p:blipFill>
        <p:spPr>
          <a:xfrm>
            <a:off x="20" y="0"/>
            <a:ext cx="12191980" cy="6856718"/>
          </a:xfrm>
          <a:prstGeom prst="rect">
            <a:avLst/>
          </a:prstGeom>
        </p:spPr>
      </p:pic>
      <p:sp>
        <p:nvSpPr>
          <p:cNvPr id="2" name="CaixaDeTexto 1">
            <a:extLst>
              <a:ext uri="{FF2B5EF4-FFF2-40B4-BE49-F238E27FC236}">
                <a16:creationId xmlns:a16="http://schemas.microsoft.com/office/drawing/2014/main" xmlns="" id="{59E43206-FB7A-690E-646A-7666567C984D}"/>
              </a:ext>
            </a:extLst>
          </p:cNvPr>
          <p:cNvSpPr txBox="1"/>
          <p:nvPr/>
        </p:nvSpPr>
        <p:spPr>
          <a:xfrm>
            <a:off x="-5752" y="1230702"/>
            <a:ext cx="12203500" cy="400110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pt-PT" sz="2000" b="1">
                <a:solidFill>
                  <a:srgbClr val="FFFFFF"/>
                </a:solidFill>
              </a:rPr>
              <a:t>        Módulo 6 - Ferramentas de operacionalização e acompanhamento de objetivos do Desporto Escolar </a:t>
            </a:r>
            <a:r>
              <a:rPr lang="pt-PT" sz="2000">
                <a:solidFill>
                  <a:srgbClr val="FFFFFF"/>
                </a:solidFill>
                <a:cs typeface="Calibri"/>
              </a:rPr>
              <a:t>​</a:t>
            </a:r>
            <a:endParaRPr lang="pt-PT" sz="2000">
              <a:solidFill>
                <a:srgbClr val="FFFFFF"/>
              </a:solidFill>
            </a:endParaRPr>
          </a:p>
        </p:txBody>
      </p:sp>
      <p:pic>
        <p:nvPicPr>
          <p:cNvPr id="3" name="Imagem 3" descr="Uma imagem com texto, captura de ecrã, Tipo de letra&#10;&#10;Descrição gerada automaticamente">
            <a:extLst>
              <a:ext uri="{FF2B5EF4-FFF2-40B4-BE49-F238E27FC236}">
                <a16:creationId xmlns:a16="http://schemas.microsoft.com/office/drawing/2014/main" xmlns="" id="{699FE22F-D277-3788-D844-C2FC568199A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03342" y="2243924"/>
            <a:ext cx="6136257" cy="4239210"/>
          </a:xfrm>
          <a:prstGeom prst="rect">
            <a:avLst/>
          </a:prstGeom>
        </p:spPr>
      </p:pic>
      <p:sp>
        <p:nvSpPr>
          <p:cNvPr id="4" name="CaixaDeTexto 3">
            <a:extLst>
              <a:ext uri="{FF2B5EF4-FFF2-40B4-BE49-F238E27FC236}">
                <a16:creationId xmlns:a16="http://schemas.microsoft.com/office/drawing/2014/main" xmlns="" id="{F0DF0845-B58E-37BB-D207-4F5F51FE5586}"/>
              </a:ext>
            </a:extLst>
          </p:cNvPr>
          <p:cNvSpPr txBox="1"/>
          <p:nvPr/>
        </p:nvSpPr>
        <p:spPr>
          <a:xfrm>
            <a:off x="3322506" y="1714917"/>
            <a:ext cx="2587255" cy="92333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pt-PT" dirty="0">
                <a:cs typeface="Calibri"/>
              </a:rPr>
              <a:t>GESTÃO DE PROJETO</a:t>
            </a:r>
            <a:endParaRPr lang="pt-PT" dirty="0"/>
          </a:p>
          <a:p>
            <a:pPr algn="ctr"/>
            <a:endParaRPr lang="pt-PT" dirty="0">
              <a:cs typeface="Calibri"/>
            </a:endParaRPr>
          </a:p>
          <a:p>
            <a:pPr algn="ctr"/>
            <a:r>
              <a:rPr lang="pt-PT" b="1" dirty="0">
                <a:cs typeface="Calibri"/>
              </a:rPr>
              <a:t>GESTÃO DA AÇÃO </a:t>
            </a:r>
          </a:p>
        </p:txBody>
      </p:sp>
      <p:pic>
        <p:nvPicPr>
          <p:cNvPr id="5" name="Imagem 5" descr="Uma imagem com texto, captura de ecrã, Tipo de letra, Saturação de cores&#10;&#10;Descrição gerada automaticamente">
            <a:extLst>
              <a:ext uri="{FF2B5EF4-FFF2-40B4-BE49-F238E27FC236}">
                <a16:creationId xmlns:a16="http://schemas.microsoft.com/office/drawing/2014/main" xmlns="" id="{585F8BEE-89FF-6D0F-BB2D-1871DE4B63DA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6363" t="22924" r="13065" b="664"/>
          <a:stretch/>
        </p:blipFill>
        <p:spPr>
          <a:xfrm>
            <a:off x="157067" y="2716600"/>
            <a:ext cx="5470479" cy="39064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267636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6" descr="Uma imagem com texto, captura de ecrã, software, ecrã&#10;&#10;Descrição gerada automaticamente">
            <a:extLst>
              <a:ext uri="{FF2B5EF4-FFF2-40B4-BE49-F238E27FC236}">
                <a16:creationId xmlns:a16="http://schemas.microsoft.com/office/drawing/2014/main" xmlns="" id="{9B3FA2DA-FBEE-9918-05D6-4177F62D6AC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893" t="41226" r="16805" b="12685"/>
          <a:stretch/>
        </p:blipFill>
        <p:spPr>
          <a:xfrm>
            <a:off x="-20127" y="2111513"/>
            <a:ext cx="12215743" cy="4193375"/>
          </a:xfrm>
          <a:prstGeom prst="rect">
            <a:avLst/>
          </a:prstGeom>
        </p:spPr>
      </p:pic>
      <p:sp>
        <p:nvSpPr>
          <p:cNvPr id="7" name="CaixaDeTexto 6">
            <a:extLst>
              <a:ext uri="{FF2B5EF4-FFF2-40B4-BE49-F238E27FC236}">
                <a16:creationId xmlns:a16="http://schemas.microsoft.com/office/drawing/2014/main" xmlns="" id="{1C8C54F6-9DA9-CF35-1A85-C3A6861B59B0}"/>
              </a:ext>
            </a:extLst>
          </p:cNvPr>
          <p:cNvSpPr txBox="1"/>
          <p:nvPr/>
        </p:nvSpPr>
        <p:spPr>
          <a:xfrm>
            <a:off x="2641422" y="1291621"/>
            <a:ext cx="7247860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pt-PT" dirty="0">
                <a:cs typeface="Calibri"/>
              </a:rPr>
              <a:t>ESTRUTURA DA FERRAMENTA DE GESTÃO DE PROJETO</a:t>
            </a:r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359743491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C72B7A1ED2FD9243BA53911BAC12C3C2" ma:contentTypeVersion="2" ma:contentTypeDescription="Criar um novo documento." ma:contentTypeScope="" ma:versionID="5cba8e05e2502ccf0194f88bdba08dbc">
  <xsd:schema xmlns:xsd="http://www.w3.org/2001/XMLSchema" xmlns:xs="http://www.w3.org/2001/XMLSchema" xmlns:p="http://schemas.microsoft.com/office/2006/metadata/properties" xmlns:ns2="ad66a269-c768-4452-829d-7e6f949ca929" targetNamespace="http://schemas.microsoft.com/office/2006/metadata/properties" ma:root="true" ma:fieldsID="d22868093bb7ec4318fa7ad3a0d57771" ns2:_="">
    <xsd:import namespace="ad66a269-c768-4452-829d-7e6f949ca929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d66a269-c768-4452-829d-7e6f949ca92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ú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615ECA4B-352E-477D-9A02-8E33223BF17E}">
  <ds:schemaRefs>
    <ds:schemaRef ds:uri="ad66a269-c768-4452-829d-7e6f949ca929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2.xml><?xml version="1.0" encoding="utf-8"?>
<ds:datastoreItem xmlns:ds="http://schemas.openxmlformats.org/officeDocument/2006/customXml" ds:itemID="{5DB9FCA3-27B2-438D-9A1F-403E90C188C6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199050D3-40A6-486F-99CD-692E12BE0458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235</Words>
  <Application>Microsoft Office PowerPoint</Application>
  <PresentationFormat>Personalizados</PresentationFormat>
  <Paragraphs>96</Paragraphs>
  <Slides>17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dos diapositivos</vt:lpstr>
      </vt:variant>
      <vt:variant>
        <vt:i4>17</vt:i4>
      </vt:variant>
    </vt:vector>
  </HeadingPairs>
  <TitlesOfParts>
    <vt:vector size="18" baseType="lpstr">
      <vt:lpstr>Office Theme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EXERCÍCIO 11.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EXERCÍCIO 12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Ana Tiago</dc:creator>
  <cp:lastModifiedBy>Aluno</cp:lastModifiedBy>
  <cp:revision>370</cp:revision>
  <dcterms:created xsi:type="dcterms:W3CDTF">2022-10-16T10:41:36Z</dcterms:created>
  <dcterms:modified xsi:type="dcterms:W3CDTF">2023-07-03T15:38:08Z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0x010100C72B7A1ED2FD9243BA53911BAC12C3C2</vt:lpwstr>
  </property>
</Properties>
</file>