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0" r:id="rId7"/>
    <p:sldId id="361" r:id="rId8"/>
    <p:sldId id="346" r:id="rId9"/>
    <p:sldId id="347" r:id="rId10"/>
    <p:sldId id="385" r:id="rId11"/>
    <p:sldId id="420" r:id="rId12"/>
    <p:sldId id="355" r:id="rId13"/>
    <p:sldId id="384" r:id="rId14"/>
    <p:sldId id="390" r:id="rId15"/>
    <p:sldId id="391" r:id="rId16"/>
    <p:sldId id="392" r:id="rId17"/>
    <p:sldId id="393" r:id="rId18"/>
    <p:sldId id="394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8DEA3-B0F4-46E0-A6E5-584CF4757163}" v="22" dt="2023-07-02T17:29:44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20E0B-2493-4B35-9551-43B7007B60BD}" type="datetimeFigureOut">
              <a:rPr lang="pt-PT" smtClean="0"/>
              <a:t>03/07/2023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97C93-EC54-4320-96A7-7F41922B03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45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7F8F03-CC7D-4A9F-908E-89A4DEF2E844}" type="slidenum">
              <a:rPr lang="pt-PT" sz="1000"/>
              <a:pPr/>
              <a:t>5</a:t>
            </a:fld>
            <a:endParaRPr lang="pt-PT" sz="10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35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377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3A7AA6-8237-4B0B-81A2-6A059A660A14}" type="slidenum">
              <a:rPr lang="pt-PT" sz="1000"/>
              <a:pPr/>
              <a:t>6</a:t>
            </a:fld>
            <a:endParaRPr lang="pt-PT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4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377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cloud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eywordtool.io/p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1239982" y="4214197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7B55FB5D-87D3-402A-9AB1-2E6B1A8A65D3}"/>
              </a:ext>
            </a:extLst>
          </p:cNvPr>
          <p:cNvSpPr txBox="1"/>
          <p:nvPr/>
        </p:nvSpPr>
        <p:spPr>
          <a:xfrm>
            <a:off x="733696" y="813604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5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Crie</a:t>
            </a:r>
            <a:r>
              <a:rPr lang="en-US" sz="5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 </a:t>
            </a:r>
            <a:r>
              <a:rPr lang="en-US" sz="5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seu</a:t>
            </a:r>
            <a:r>
              <a:rPr lang="en-US" sz="5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Digiverso</a:t>
            </a:r>
            <a:r>
              <a:rPr lang="en-US" sz="5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5E0937-CF91-475D-9046-ADE0A63D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02" y="1863801"/>
            <a:ext cx="5920994" cy="444074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CEDCB23-DFAE-19CE-4151-19FEA0F26A14}"/>
              </a:ext>
            </a:extLst>
          </p:cNvPr>
          <p:cNvSpPr txBox="1"/>
          <p:nvPr/>
        </p:nvSpPr>
        <p:spPr>
          <a:xfrm>
            <a:off x="-11500" y="0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5E0937-CF91-475D-9046-ADE0A63D5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" y="0"/>
            <a:ext cx="2398644" cy="17989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079A13A-DB3E-4778-B736-9D76C6AF838B}"/>
              </a:ext>
            </a:extLst>
          </p:cNvPr>
          <p:cNvSpPr txBox="1"/>
          <p:nvPr/>
        </p:nvSpPr>
        <p:spPr>
          <a:xfrm>
            <a:off x="2425149" y="364723"/>
            <a:ext cx="275645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800" b="1" dirty="0">
                <a:latin typeface="Calibri"/>
                <a:cs typeface="Calibri"/>
              </a:rPr>
              <a:t>01</a:t>
            </a:r>
            <a:br>
              <a:rPr lang="pt-PT" sz="2800" b="1" dirty="0">
                <a:latin typeface="Calibri"/>
                <a:cs typeface="Calibri"/>
              </a:rPr>
            </a:br>
            <a:r>
              <a:rPr lang="pt-PT" sz="2800" b="1" dirty="0" err="1">
                <a:cs typeface="Calibri"/>
              </a:rPr>
              <a:t>Infobesidade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F0129D-0F50-4132-8FB2-A2A8EDBDDDC6}"/>
              </a:ext>
            </a:extLst>
          </p:cNvPr>
          <p:cNvSpPr txBox="1"/>
          <p:nvPr/>
        </p:nvSpPr>
        <p:spPr>
          <a:xfrm>
            <a:off x="2544419" y="1403578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Caixa de entrada</a:t>
            </a:r>
          </a:p>
        </p:txBody>
      </p:sp>
      <p:sp>
        <p:nvSpPr>
          <p:cNvPr id="6" name="AutoShape 2" descr="Google Keep note-taking application.">
            <a:extLst>
              <a:ext uri="{FF2B5EF4-FFF2-40B4-BE49-F238E27FC236}">
                <a16:creationId xmlns:a16="http://schemas.microsoft.com/office/drawing/2014/main" xmlns="" id="{0882D95B-9A9B-45EB-BDD9-820FA7720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2050771"/>
            <a:ext cx="1716157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F7F130A-C997-4162-BBB6-0729840E493B}"/>
              </a:ext>
            </a:extLst>
          </p:cNvPr>
          <p:cNvSpPr txBox="1"/>
          <p:nvPr/>
        </p:nvSpPr>
        <p:spPr>
          <a:xfrm>
            <a:off x="6979195" y="2110221"/>
            <a:ext cx="10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Evernote</a:t>
            </a:r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917FEE5-1796-478C-A5E2-ACE199A8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6" y="2624752"/>
            <a:ext cx="2686117" cy="263718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6E85119-53F4-4735-BEA7-14B5B3C452DC}"/>
              </a:ext>
            </a:extLst>
          </p:cNvPr>
          <p:cNvSpPr txBox="1"/>
          <p:nvPr/>
        </p:nvSpPr>
        <p:spPr>
          <a:xfrm>
            <a:off x="642730" y="2113534"/>
            <a:ext cx="196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Microsoft </a:t>
            </a:r>
            <a:r>
              <a:rPr lang="pt-PT" dirty="0" err="1"/>
              <a:t>Onenote</a:t>
            </a:r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BD45226-5346-45C2-8874-7C3D92DBF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65" y="2523855"/>
            <a:ext cx="1958882" cy="26934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03ADAC1-7DA5-4DBA-B45A-CE9CDCA3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244" y="2435929"/>
            <a:ext cx="2869313" cy="286931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C943CFF-8418-49A7-BB51-FD27D1B153A5}"/>
              </a:ext>
            </a:extLst>
          </p:cNvPr>
          <p:cNvSpPr txBox="1"/>
          <p:nvPr/>
        </p:nvSpPr>
        <p:spPr>
          <a:xfrm>
            <a:off x="3865123" y="2110221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Google </a:t>
            </a:r>
            <a:r>
              <a:rPr lang="pt-PT" dirty="0" err="1"/>
              <a:t>Keep</a:t>
            </a:r>
            <a:endParaRPr lang="pt-PT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45D0D26-FE3D-43AB-B95E-3C1EDC388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351" y="2545241"/>
            <a:ext cx="2716696" cy="271669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0ABBF82-2997-48AE-BC27-08754227DA97}"/>
              </a:ext>
            </a:extLst>
          </p:cNvPr>
          <p:cNvSpPr txBox="1"/>
          <p:nvPr/>
        </p:nvSpPr>
        <p:spPr>
          <a:xfrm>
            <a:off x="10115561" y="2110221"/>
            <a:ext cx="80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Pocket</a:t>
            </a:r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BE184963-CEF2-455C-B7B9-FE9AA3B2FD59}"/>
              </a:ext>
            </a:extLst>
          </p:cNvPr>
          <p:cNvSpPr txBox="1"/>
          <p:nvPr/>
        </p:nvSpPr>
        <p:spPr>
          <a:xfrm>
            <a:off x="2060713" y="5693695"/>
            <a:ext cx="807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Exercício:</a:t>
            </a:r>
          </a:p>
          <a:p>
            <a:r>
              <a:rPr lang="pt-PT" sz="2000" b="1" dirty="0"/>
              <a:t>Criar 3 blocos de notas – 1) Pessoas; 2) Recursos; 3) Projetos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996870B-8594-3C1A-A59D-5DC504BCBC3C}"/>
              </a:ext>
            </a:extLst>
          </p:cNvPr>
          <p:cNvSpPr txBox="1"/>
          <p:nvPr/>
        </p:nvSpPr>
        <p:spPr>
          <a:xfrm>
            <a:off x="2544419" y="-22558"/>
            <a:ext cx="968558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5E0937-CF91-475D-9046-ADE0A63D5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" y="0"/>
            <a:ext cx="2398644" cy="17989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079A13A-DB3E-4778-B736-9D76C6AF838B}"/>
              </a:ext>
            </a:extLst>
          </p:cNvPr>
          <p:cNvSpPr txBox="1"/>
          <p:nvPr/>
        </p:nvSpPr>
        <p:spPr>
          <a:xfrm>
            <a:off x="2425149" y="364723"/>
            <a:ext cx="27564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i="0" u="none" strike="noStrike" dirty="0">
                <a:effectLst/>
              </a:rPr>
              <a:t>02</a:t>
            </a:r>
            <a:br>
              <a:rPr lang="pt-PT" sz="2800" b="1" i="0" u="none" strike="noStrike" dirty="0">
                <a:effectLst/>
              </a:rPr>
            </a:br>
            <a:r>
              <a:rPr lang="pt-PT" sz="3600" b="1" dirty="0"/>
              <a:t>Filtros</a:t>
            </a:r>
            <a:endParaRPr lang="pt-PT" sz="2800" b="1" dirty="0"/>
          </a:p>
        </p:txBody>
      </p:sp>
      <p:sp>
        <p:nvSpPr>
          <p:cNvPr id="6" name="AutoShape 2" descr="Google Keep note-taking application.">
            <a:extLst>
              <a:ext uri="{FF2B5EF4-FFF2-40B4-BE49-F238E27FC236}">
                <a16:creationId xmlns:a16="http://schemas.microsoft.com/office/drawing/2014/main" xmlns="" id="{0882D95B-9A9B-45EB-BDD9-820FA7720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5243"/>
            <a:ext cx="1716157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88B43FF-20FC-4DC4-ADA5-CC368869D7E8}"/>
              </a:ext>
            </a:extLst>
          </p:cNvPr>
          <p:cNvSpPr txBox="1"/>
          <p:nvPr/>
        </p:nvSpPr>
        <p:spPr>
          <a:xfrm>
            <a:off x="2895599" y="2121212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hlinkClick r:id="rId3"/>
              </a:rPr>
              <a:t>https://www.wordclouds.com/</a:t>
            </a:r>
            <a:endParaRPr lang="pt-PT" sz="3200" b="1" dirty="0"/>
          </a:p>
          <a:p>
            <a:pPr algn="ctr"/>
            <a:endParaRPr lang="pt-PT" sz="3200" b="1" dirty="0"/>
          </a:p>
          <a:p>
            <a:pPr algn="ctr"/>
            <a:r>
              <a:rPr lang="pt-PT" sz="3200" b="1" dirty="0">
                <a:hlinkClick r:id="rId4"/>
              </a:rPr>
              <a:t>https://keywordtool.io/pt</a:t>
            </a:r>
            <a:endParaRPr lang="pt-PT" sz="3200" b="1" dirty="0"/>
          </a:p>
          <a:p>
            <a:pPr algn="ctr"/>
            <a:endParaRPr lang="pt-PT" sz="32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4AD6D8C-52AF-4F88-9D9A-250DC4FB1E3C}"/>
              </a:ext>
            </a:extLst>
          </p:cNvPr>
          <p:cNvSpPr txBox="1"/>
          <p:nvPr/>
        </p:nvSpPr>
        <p:spPr>
          <a:xfrm>
            <a:off x="1046922" y="4862586"/>
            <a:ext cx="10217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Exercício:</a:t>
            </a:r>
          </a:p>
          <a:p>
            <a:pPr marL="342900" indent="-342900">
              <a:buAutoNum type="alphaLcParenR"/>
            </a:pPr>
            <a:r>
              <a:rPr lang="pt-PT" sz="2000" dirty="0"/>
              <a:t>Elaborar uma lista de “</a:t>
            </a:r>
            <a:r>
              <a:rPr lang="pt-PT" sz="2000" dirty="0" err="1"/>
              <a:t>tags</a:t>
            </a:r>
            <a:r>
              <a:rPr lang="pt-PT" sz="2000" dirty="0"/>
              <a:t>” que representem os interesses profissionais;</a:t>
            </a:r>
          </a:p>
          <a:p>
            <a:pPr marL="342900" indent="-342900">
              <a:buAutoNum type="alphaLcParenR"/>
            </a:pPr>
            <a:r>
              <a:rPr lang="pt-PT" sz="2000" dirty="0"/>
              <a:t>Gravar essa lista/imagem para um separador “Recursos” da “app” de caixa de entrada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C7AA713-A81E-D9C7-A3D6-987D8D64F21B}"/>
              </a:ext>
            </a:extLst>
          </p:cNvPr>
          <p:cNvSpPr txBox="1"/>
          <p:nvPr/>
        </p:nvSpPr>
        <p:spPr>
          <a:xfrm>
            <a:off x="2534193" y="-10754"/>
            <a:ext cx="963130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5E0937-CF91-475D-9046-ADE0A63D5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" y="0"/>
            <a:ext cx="2398644" cy="1798983"/>
          </a:xfrm>
          <a:prstGeom prst="rect">
            <a:avLst/>
          </a:prstGeom>
        </p:spPr>
      </p:pic>
      <p:sp>
        <p:nvSpPr>
          <p:cNvPr id="6" name="AutoShape 2" descr="Google Keep note-taking application.">
            <a:extLst>
              <a:ext uri="{FF2B5EF4-FFF2-40B4-BE49-F238E27FC236}">
                <a16:creationId xmlns:a16="http://schemas.microsoft.com/office/drawing/2014/main" xmlns="" id="{0882D95B-9A9B-45EB-BDD9-820FA7720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5243"/>
            <a:ext cx="1716157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F7F130A-C997-4162-BBB6-0729840E493B}"/>
              </a:ext>
            </a:extLst>
          </p:cNvPr>
          <p:cNvSpPr txBox="1"/>
          <p:nvPr/>
        </p:nvSpPr>
        <p:spPr>
          <a:xfrm>
            <a:off x="7201542" y="207047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Slack</a:t>
            </a:r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6E85119-53F4-4735-BEA7-14B5B3C452DC}"/>
              </a:ext>
            </a:extLst>
          </p:cNvPr>
          <p:cNvSpPr txBox="1"/>
          <p:nvPr/>
        </p:nvSpPr>
        <p:spPr>
          <a:xfrm>
            <a:off x="1047592" y="2070471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Whatsapp</a:t>
            </a:r>
            <a:endParaRPr lang="pt-PT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C943CFF-8418-49A7-BB51-FD27D1B153A5}"/>
              </a:ext>
            </a:extLst>
          </p:cNvPr>
          <p:cNvSpPr txBox="1"/>
          <p:nvPr/>
        </p:nvSpPr>
        <p:spPr>
          <a:xfrm>
            <a:off x="4054509" y="2070471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Facebook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0ABBF82-2997-48AE-BC27-08754227DA97}"/>
              </a:ext>
            </a:extLst>
          </p:cNvPr>
          <p:cNvSpPr txBox="1"/>
          <p:nvPr/>
        </p:nvSpPr>
        <p:spPr>
          <a:xfrm>
            <a:off x="10115561" y="2070471"/>
            <a:ext cx="76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Strava</a:t>
            </a:r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445B9FE-7139-4223-9265-6310AD19B8E9}"/>
              </a:ext>
            </a:extLst>
          </p:cNvPr>
          <p:cNvSpPr txBox="1"/>
          <p:nvPr/>
        </p:nvSpPr>
        <p:spPr>
          <a:xfrm>
            <a:off x="2425149" y="364723"/>
            <a:ext cx="27564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i="0" u="none" strike="noStrike" dirty="0">
                <a:effectLst/>
              </a:rPr>
              <a:t>03</a:t>
            </a:r>
            <a:br>
              <a:rPr lang="pt-PT" sz="3200" b="1" i="0" u="none" strike="noStrike" dirty="0">
                <a:effectLst/>
              </a:rPr>
            </a:br>
            <a:r>
              <a:rPr lang="pt-PT" sz="4000" b="1" i="0" u="none" strike="noStrike" dirty="0">
                <a:effectLst/>
              </a:rPr>
              <a:t>Pessoas</a:t>
            </a:r>
            <a:endParaRPr lang="pt-PT" sz="32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9654CA4-C50B-4B5D-9795-752AF36BD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4" y="2484104"/>
            <a:ext cx="2603083" cy="26193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BDF20CF-BE59-4D54-BFE5-E70A8821B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64" y="2812485"/>
            <a:ext cx="1962623" cy="196262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DDC1C36-C970-4780-ABA0-932770014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183" y="2695522"/>
            <a:ext cx="2196548" cy="219654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EA0FAEC4-A356-438D-BFEE-919042032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745" y="2695522"/>
            <a:ext cx="2196548" cy="219654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BD22667-2B77-4A0C-AD65-608BE7CC3406}"/>
              </a:ext>
            </a:extLst>
          </p:cNvPr>
          <p:cNvSpPr txBox="1"/>
          <p:nvPr/>
        </p:nvSpPr>
        <p:spPr>
          <a:xfrm>
            <a:off x="1047592" y="5412588"/>
            <a:ext cx="10389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Exercício:</a:t>
            </a:r>
          </a:p>
          <a:p>
            <a:r>
              <a:rPr lang="pt-PT" sz="2000" b="1" dirty="0"/>
              <a:t>Criar numa destas plataformas, um grupo/comunidade, identificar o que liga esse grupo e definir 3 temas de comunicação e a sua periodicidade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DAB753A-70D7-34AC-707A-910096CBDAC6}"/>
              </a:ext>
            </a:extLst>
          </p:cNvPr>
          <p:cNvSpPr txBox="1"/>
          <p:nvPr/>
        </p:nvSpPr>
        <p:spPr>
          <a:xfrm>
            <a:off x="2521131" y="0"/>
            <a:ext cx="964436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5E0937-CF91-475D-9046-ADE0A63D5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" y="0"/>
            <a:ext cx="2398644" cy="1798983"/>
          </a:xfrm>
          <a:prstGeom prst="rect">
            <a:avLst/>
          </a:prstGeom>
        </p:spPr>
      </p:pic>
      <p:sp>
        <p:nvSpPr>
          <p:cNvPr id="6" name="AutoShape 2" descr="Google Keep note-taking application.">
            <a:extLst>
              <a:ext uri="{FF2B5EF4-FFF2-40B4-BE49-F238E27FC236}">
                <a16:creationId xmlns:a16="http://schemas.microsoft.com/office/drawing/2014/main" xmlns="" id="{0882D95B-9A9B-45EB-BDD9-820FA7720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5243"/>
            <a:ext cx="1716157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F7F130A-C997-4162-BBB6-0729840E493B}"/>
              </a:ext>
            </a:extLst>
          </p:cNvPr>
          <p:cNvSpPr txBox="1"/>
          <p:nvPr/>
        </p:nvSpPr>
        <p:spPr>
          <a:xfrm>
            <a:off x="6979195" y="1990956"/>
            <a:ext cx="98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Dropbox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6E85119-53F4-4735-BEA7-14B5B3C452DC}"/>
              </a:ext>
            </a:extLst>
          </p:cNvPr>
          <p:cNvSpPr txBox="1"/>
          <p:nvPr/>
        </p:nvSpPr>
        <p:spPr>
          <a:xfrm>
            <a:off x="642730" y="1994269"/>
            <a:ext cx="200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Microsoft </a:t>
            </a:r>
            <a:r>
              <a:rPr lang="pt-PT" dirty="0" err="1"/>
              <a:t>Onedrive</a:t>
            </a:r>
            <a:endParaRPr lang="pt-PT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C943CFF-8418-49A7-BB51-FD27D1B153A5}"/>
              </a:ext>
            </a:extLst>
          </p:cNvPr>
          <p:cNvSpPr txBox="1"/>
          <p:nvPr/>
        </p:nvSpPr>
        <p:spPr>
          <a:xfrm>
            <a:off x="3865123" y="1990956"/>
            <a:ext cx="139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Google Drive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0ABBF82-2997-48AE-BC27-08754227DA97}"/>
              </a:ext>
            </a:extLst>
          </p:cNvPr>
          <p:cNvSpPr txBox="1"/>
          <p:nvPr/>
        </p:nvSpPr>
        <p:spPr>
          <a:xfrm>
            <a:off x="10115561" y="199095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iCloud</a:t>
            </a:r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9B15507-8F90-4C5A-8A82-181E0F599315}"/>
              </a:ext>
            </a:extLst>
          </p:cNvPr>
          <p:cNvSpPr txBox="1"/>
          <p:nvPr/>
        </p:nvSpPr>
        <p:spPr>
          <a:xfrm>
            <a:off x="2425149" y="364723"/>
            <a:ext cx="27564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i="0" u="none" strike="noStrike" dirty="0">
                <a:effectLst/>
              </a:rPr>
              <a:t>04</a:t>
            </a:r>
            <a:br>
              <a:rPr lang="pt-PT" sz="3200" b="1" i="0" u="none" strike="noStrike" dirty="0">
                <a:effectLst/>
              </a:rPr>
            </a:br>
            <a:r>
              <a:rPr lang="pt-PT" sz="4000" b="1" i="0" u="none" strike="noStrike" dirty="0">
                <a:effectLst/>
              </a:rPr>
              <a:t>Recursos</a:t>
            </a:r>
            <a:endParaRPr lang="pt-PT" sz="32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8016246-F5D0-4BA2-9F19-36F21F424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1" y="2849218"/>
            <a:ext cx="3313044" cy="165652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FF0D43B-44B1-433B-A6C0-DCB3C90A6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9" y="2653565"/>
            <a:ext cx="1828800" cy="1828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8D4F7CF-6ED3-402C-961F-D348126D1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21" y="2509260"/>
            <a:ext cx="2292191" cy="229219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1DBFA215-8C55-45AF-A1D4-62248625C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290" y="2529180"/>
            <a:ext cx="2461991" cy="246199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C825B05D-4607-4676-A48C-2965EE1B6B89}"/>
              </a:ext>
            </a:extLst>
          </p:cNvPr>
          <p:cNvSpPr txBox="1"/>
          <p:nvPr/>
        </p:nvSpPr>
        <p:spPr>
          <a:xfrm>
            <a:off x="1924468" y="5412588"/>
            <a:ext cx="8580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Exercício:</a:t>
            </a:r>
          </a:p>
          <a:p>
            <a:r>
              <a:rPr lang="pt-PT" sz="2000" b="1" dirty="0"/>
              <a:t>Criar numa destas plataformas 3 pastas: 1) Pessoas; 2) Recursos; 3) Projetos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0A9D2FF-BFA7-E70A-4019-D81C55EA7A98}"/>
              </a:ext>
            </a:extLst>
          </p:cNvPr>
          <p:cNvSpPr txBox="1"/>
          <p:nvPr/>
        </p:nvSpPr>
        <p:spPr>
          <a:xfrm>
            <a:off x="2521130" y="5247"/>
            <a:ext cx="967661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5E0937-CF91-475D-9046-ADE0A63D5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" y="0"/>
            <a:ext cx="2398644" cy="17989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079A13A-DB3E-4778-B736-9D76C6AF838B}"/>
              </a:ext>
            </a:extLst>
          </p:cNvPr>
          <p:cNvSpPr txBox="1"/>
          <p:nvPr/>
        </p:nvSpPr>
        <p:spPr>
          <a:xfrm>
            <a:off x="2425149" y="364723"/>
            <a:ext cx="27564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i="0" u="none" strike="noStrike" dirty="0">
                <a:effectLst/>
              </a:rPr>
              <a:t>05</a:t>
            </a:r>
            <a:br>
              <a:rPr lang="pt-PT" sz="3200" b="1" i="0" u="none" strike="noStrike" dirty="0">
                <a:effectLst/>
              </a:rPr>
            </a:br>
            <a:r>
              <a:rPr lang="pt-PT" sz="4000" b="1" i="0" u="none" strike="noStrike" dirty="0">
                <a:effectLst/>
              </a:rPr>
              <a:t>Projetos</a:t>
            </a:r>
            <a:endParaRPr lang="pt-PT" sz="3200" b="1" dirty="0"/>
          </a:p>
        </p:txBody>
      </p:sp>
      <p:sp>
        <p:nvSpPr>
          <p:cNvPr id="6" name="AutoShape 2" descr="Google Keep note-taking application.">
            <a:extLst>
              <a:ext uri="{FF2B5EF4-FFF2-40B4-BE49-F238E27FC236}">
                <a16:creationId xmlns:a16="http://schemas.microsoft.com/office/drawing/2014/main" xmlns="" id="{0882D95B-9A9B-45EB-BDD9-820FA7720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5243"/>
            <a:ext cx="1716157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F7F130A-C997-4162-BBB6-0729840E493B}"/>
              </a:ext>
            </a:extLst>
          </p:cNvPr>
          <p:cNvSpPr txBox="1"/>
          <p:nvPr/>
        </p:nvSpPr>
        <p:spPr>
          <a:xfrm>
            <a:off x="7411712" y="2152372"/>
            <a:ext cx="70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Trello</a:t>
            </a:r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6E85119-53F4-4735-BEA7-14B5B3C452DC}"/>
              </a:ext>
            </a:extLst>
          </p:cNvPr>
          <p:cNvSpPr txBox="1"/>
          <p:nvPr/>
        </p:nvSpPr>
        <p:spPr>
          <a:xfrm>
            <a:off x="1225827" y="2135990"/>
            <a:ext cx="70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Quire</a:t>
            </a:r>
            <a:endParaRPr lang="pt-PT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C943CFF-8418-49A7-BB51-FD27D1B153A5}"/>
              </a:ext>
            </a:extLst>
          </p:cNvPr>
          <p:cNvSpPr txBox="1"/>
          <p:nvPr/>
        </p:nvSpPr>
        <p:spPr>
          <a:xfrm>
            <a:off x="4027789" y="2176485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Todoist</a:t>
            </a:r>
            <a:endParaRPr lang="pt-PT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0ABBF82-2997-48AE-BC27-08754227DA97}"/>
              </a:ext>
            </a:extLst>
          </p:cNvPr>
          <p:cNvSpPr txBox="1"/>
          <p:nvPr/>
        </p:nvSpPr>
        <p:spPr>
          <a:xfrm>
            <a:off x="9952999" y="2128259"/>
            <a:ext cx="137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GanttProject</a:t>
            </a:r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D00DA09-3DA5-49D4-84FA-0F210FB0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27" y="2715245"/>
            <a:ext cx="2133600" cy="2143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A4BF639-189D-4630-AE51-5AFC268E1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71" y="3203017"/>
            <a:ext cx="3005776" cy="14676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0310FB9-F6B6-4BA2-A171-46C1D0E6C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655" y="3034563"/>
            <a:ext cx="3268871" cy="171615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45DEB67-2402-424E-904C-118D13E0E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541" y="3203017"/>
            <a:ext cx="1838141" cy="183814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B28F2FA9-0167-4C1E-BB81-19EE773F7626}"/>
              </a:ext>
            </a:extLst>
          </p:cNvPr>
          <p:cNvSpPr txBox="1"/>
          <p:nvPr/>
        </p:nvSpPr>
        <p:spPr>
          <a:xfrm>
            <a:off x="1924468" y="5412588"/>
            <a:ext cx="8955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Exercício:</a:t>
            </a:r>
          </a:p>
          <a:p>
            <a:r>
              <a:rPr lang="pt-PT" sz="2000" b="1" dirty="0"/>
              <a:t>Numa destas plataformas, crie uma lista com alguns dos seus projetos, identificando, para cada um, o objetivo, data de finalização e pessoas envolvidas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82BDDFB-C49E-1D27-1A6B-A84BC0C6CCDB}"/>
              </a:ext>
            </a:extLst>
          </p:cNvPr>
          <p:cNvSpPr txBox="1"/>
          <p:nvPr/>
        </p:nvSpPr>
        <p:spPr>
          <a:xfrm>
            <a:off x="2547256" y="0"/>
            <a:ext cx="964020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José Carvalho </a:t>
            </a:r>
            <a:r>
              <a:rPr lang="pt-PT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E1B92D3-2598-6430-72D2-7E5EAA369074}"/>
              </a:ext>
            </a:extLst>
          </p:cNvPr>
          <p:cNvSpPr txBox="1"/>
          <p:nvPr/>
        </p:nvSpPr>
        <p:spPr>
          <a:xfrm>
            <a:off x="326571" y="4518897"/>
            <a:ext cx="33049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>
                <a:solidFill>
                  <a:srgbClr val="FF0000"/>
                </a:solidFill>
                <a:latin typeface="Impact" panose="020B0806030902050204" pitchFamily="34" charset="0"/>
              </a:rPr>
              <a:t>Módulo 7</a:t>
            </a:r>
          </a:p>
          <a:p>
            <a:r>
              <a:rPr lang="pt-PT" sz="2600" dirty="0">
                <a:solidFill>
                  <a:srgbClr val="FF0000"/>
                </a:solidFill>
                <a:latin typeface="Impact" panose="020B0806030902050204" pitchFamily="34" charset="0"/>
              </a:rPr>
              <a:t>PRINCÍPIOS E FERRAMENTAS DE GESTÃO PESSOAL E DE EQUIPAS DE TRABALHO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D9C18F6-C906-463C-BC7C-E5F409E3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8" y="662976"/>
            <a:ext cx="8110330" cy="585746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7B41B39-7412-78D2-4D52-2BAD7CBBCC3F}"/>
              </a:ext>
            </a:extLst>
          </p:cNvPr>
          <p:cNvSpPr txBox="1"/>
          <p:nvPr/>
        </p:nvSpPr>
        <p:spPr>
          <a:xfrm>
            <a:off x="-11500" y="0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7B55FB5D-87D3-402A-9AB1-2E6B1A8A65D3}"/>
              </a:ext>
            </a:extLst>
          </p:cNvPr>
          <p:cNvSpPr txBox="1"/>
          <p:nvPr/>
        </p:nvSpPr>
        <p:spPr>
          <a:xfrm>
            <a:off x="437321" y="1172235"/>
            <a:ext cx="11555896" cy="4146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Relógio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reuniões, eventos a organizar, compromissos de diversa ordem que é necessário assegurar, todas as ações que preenchem a agenda do gestor de desporto.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Bússola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definição de um rumo, a eleição das prioridades, pensamento estratégico.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Coração: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desporto é um setor em que as emoções, as experiências são elementos que integram os próprios serviços: um jogo de futebol, uma aula de educação física, uma sessão de treino em que a emoção esteja ausente é um serviço que não foi prestado com um mínimo de qualidade. Desenvolver os ambientes para que as emoções, as experiências possam surgir, </a:t>
            </a:r>
            <a:r>
              <a:rPr lang="pt-PT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planeadas ou em serendipidade </a:t>
            </a: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essencial para todos os gestores, por isso, no desporto, esquecer o coração é um erro que não pode ser cometido.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632B0AD-8EDB-5C65-3E5B-245707490D8C}"/>
              </a:ext>
            </a:extLst>
          </p:cNvPr>
          <p:cNvSpPr txBox="1"/>
          <p:nvPr/>
        </p:nvSpPr>
        <p:spPr>
          <a:xfrm>
            <a:off x="-11500" y="0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828801" y="853860"/>
            <a:ext cx="10363200" cy="62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194" tIns="53097" rIns="106194" bIns="53097" anchor="ctr"/>
          <a:lstStyle/>
          <a:p>
            <a:pPr>
              <a:defRPr/>
            </a:pPr>
            <a:endParaRPr lang="pt-PT" sz="5086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AutoShape 17"/>
          <p:cNvSpPr>
            <a:spLocks/>
          </p:cNvSpPr>
          <p:nvPr/>
        </p:nvSpPr>
        <p:spPr bwMode="auto">
          <a:xfrm flipV="1">
            <a:off x="6711953" y="10017479"/>
            <a:ext cx="3143249" cy="477234"/>
          </a:xfrm>
          <a:prstGeom prst="callout1">
            <a:avLst>
              <a:gd name="adj1" fmla="val -7100000"/>
              <a:gd name="adj2" fmla="val -3236"/>
              <a:gd name="adj3" fmla="val -7100000"/>
              <a:gd name="adj4" fmla="val -556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lIns="105461" tIns="52731" rIns="105461" bIns="52731">
            <a:spAutoFit/>
          </a:bodyPr>
          <a:lstStyle/>
          <a:p>
            <a:endParaRPr lang="pt-PT" sz="2409"/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032001" y="2106629"/>
            <a:ext cx="9652000" cy="362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7629" dirty="0"/>
              <a:t>O “relógio” tende a ocupar todo o tempo disponível</a:t>
            </a:r>
          </a:p>
        </p:txBody>
      </p: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9143999" y="5308157"/>
            <a:ext cx="2213113" cy="31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338" dirty="0"/>
              <a:t>Lei de Parkinson (adaptada)</a:t>
            </a:r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9347202" y="714663"/>
          <a:ext cx="1714500" cy="141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2571480" imgH="3104640" progId="MS_ClipArt_Gallery.2">
                  <p:embed/>
                </p:oleObj>
              </mc:Choice>
              <mc:Fallback>
                <p:oleObj name="Clip" r:id="rId4" imgW="2571480" imgH="3104640" progId="MS_ClipArt_Gallery.2">
                  <p:embed/>
                  <p:pic>
                    <p:nvPicPr>
                      <p:cNvPr id="205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2" y="714663"/>
                        <a:ext cx="1714500" cy="1418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6766B12-EA40-C2BC-0530-974F82AF6F52}"/>
              </a:ext>
            </a:extLst>
          </p:cNvPr>
          <p:cNvSpPr txBox="1"/>
          <p:nvPr/>
        </p:nvSpPr>
        <p:spPr>
          <a:xfrm>
            <a:off x="0" y="0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607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828801" y="853860"/>
            <a:ext cx="10363200" cy="62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194" tIns="53097" rIns="106194" bIns="53097" anchor="ctr"/>
          <a:lstStyle/>
          <a:p>
            <a:pPr>
              <a:defRPr/>
            </a:pPr>
            <a:endParaRPr lang="pt-PT" sz="5086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AutoShape 17"/>
          <p:cNvSpPr>
            <a:spLocks/>
          </p:cNvSpPr>
          <p:nvPr/>
        </p:nvSpPr>
        <p:spPr bwMode="auto">
          <a:xfrm flipV="1">
            <a:off x="6711953" y="10017479"/>
            <a:ext cx="3143249" cy="477234"/>
          </a:xfrm>
          <a:prstGeom prst="callout1">
            <a:avLst>
              <a:gd name="adj1" fmla="val -7100000"/>
              <a:gd name="adj2" fmla="val -3236"/>
              <a:gd name="adj3" fmla="val -7100000"/>
              <a:gd name="adj4" fmla="val -556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lIns="105461" tIns="52731" rIns="105461" bIns="52731">
            <a:spAutoFit/>
          </a:bodyPr>
          <a:lstStyle/>
          <a:p>
            <a:endParaRPr lang="pt-PT" sz="2409"/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711199" y="503117"/>
            <a:ext cx="9652000" cy="362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7629" dirty="0"/>
              <a:t>Fazer as coisas da maneira mais difícil é sempre mais fácil</a:t>
            </a:r>
          </a:p>
        </p:txBody>
      </p:sp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8013702" y="3429406"/>
            <a:ext cx="3048000" cy="31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338" dirty="0"/>
              <a:t>Paradoxo de Murphy</a:t>
            </a: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9347202" y="714663"/>
          <a:ext cx="1714500" cy="141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2571480" imgH="3104640" progId="MS_ClipArt_Gallery.2">
                  <p:embed/>
                </p:oleObj>
              </mc:Choice>
              <mc:Fallback>
                <p:oleObj name="Clip" r:id="rId4" imgW="2571480" imgH="3104640" progId="MS_ClipArt_Gallery.2">
                  <p:embed/>
                  <p:pic>
                    <p:nvPicPr>
                      <p:cNvPr id="30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2" y="714663"/>
                        <a:ext cx="1714500" cy="1418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822DC3B-D13B-40F8-B5FF-4418573B7584}"/>
              </a:ext>
            </a:extLst>
          </p:cNvPr>
          <p:cNvSpPr txBox="1"/>
          <p:nvPr/>
        </p:nvSpPr>
        <p:spPr>
          <a:xfrm>
            <a:off x="7129670" y="5038463"/>
            <a:ext cx="57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KISS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060EBDF-4D5D-D1F3-F042-1463E55394E4}"/>
              </a:ext>
            </a:extLst>
          </p:cNvPr>
          <p:cNvSpPr txBox="1"/>
          <p:nvPr/>
        </p:nvSpPr>
        <p:spPr>
          <a:xfrm>
            <a:off x="0" y="-19588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5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7B55FB5D-87D3-402A-9AB1-2E6B1A8A65D3}"/>
              </a:ext>
            </a:extLst>
          </p:cNvPr>
          <p:cNvSpPr txBox="1"/>
          <p:nvPr/>
        </p:nvSpPr>
        <p:spPr>
          <a:xfrm>
            <a:off x="1790432" y="2588181"/>
            <a:ext cx="9833113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GTD simplificado e o </a:t>
            </a:r>
            <a:r>
              <a:rPr lang="pt-PT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Digiverso</a:t>
            </a:r>
            <a:endParaRPr lang="pt-PT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4F041E9-7217-238B-E279-CAF5F2F1938B}"/>
              </a:ext>
            </a:extLst>
          </p:cNvPr>
          <p:cNvSpPr txBox="1"/>
          <p:nvPr/>
        </p:nvSpPr>
        <p:spPr>
          <a:xfrm>
            <a:off x="-11500" y="0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A7A2EA-F8D4-4F7D-96C4-9892B6A0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4122"/>
            <a:ext cx="2840182" cy="23711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PT" sz="32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GTD - David Allen (2001)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PT" sz="32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        </a:t>
            </a:r>
          </a:p>
        </p:txBody>
      </p:sp>
      <p:pic>
        <p:nvPicPr>
          <p:cNvPr id="7170" name="Picture 2" descr="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Desenhos a Tinta Digital&#10;">
            <a:extLst>
              <a:ext uri="{FF2B5EF4-FFF2-40B4-BE49-F238E27FC236}">
                <a16:creationId xmlns:a16="http://schemas.microsoft.com/office/drawing/2014/main" xmlns="" id="{EC7FB7F8-1718-4F96-AE24-495A87BBE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263" y="586387"/>
            <a:ext cx="7167562" cy="61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2CD20E-615C-E177-E120-792916579B38}"/>
              </a:ext>
            </a:extLst>
          </p:cNvPr>
          <p:cNvSpPr txBox="1"/>
          <p:nvPr/>
        </p:nvSpPr>
        <p:spPr>
          <a:xfrm>
            <a:off x="-11500" y="0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1939236" y="1891455"/>
            <a:ext cx="9245600" cy="334072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5461" tIns="52731" rIns="105461" bIns="52731" anchor="ctr"/>
          <a:lstStyle/>
          <a:p>
            <a:endParaRPr lang="pt-PT" sz="2409"/>
          </a:p>
        </p:txBody>
      </p:sp>
      <p:sp>
        <p:nvSpPr>
          <p:cNvPr id="14340" name="Line 11"/>
          <p:cNvSpPr>
            <a:spLocks noChangeShapeType="1"/>
          </p:cNvSpPr>
          <p:nvPr/>
        </p:nvSpPr>
        <p:spPr bwMode="auto">
          <a:xfrm>
            <a:off x="6511235" y="1891455"/>
            <a:ext cx="0" cy="33407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5461" tIns="52731" rIns="105461" bIns="52731" anchor="ctr"/>
          <a:lstStyle/>
          <a:p>
            <a:endParaRPr lang="pt-PT" sz="2409"/>
          </a:p>
        </p:txBody>
      </p:sp>
      <p:sp>
        <p:nvSpPr>
          <p:cNvPr id="14341" name="Line 13"/>
          <p:cNvSpPr>
            <a:spLocks noChangeShapeType="1"/>
          </p:cNvSpPr>
          <p:nvPr/>
        </p:nvSpPr>
        <p:spPr bwMode="auto">
          <a:xfrm>
            <a:off x="1939236" y="3561816"/>
            <a:ext cx="924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5461" tIns="52731" rIns="105461" bIns="52731" anchor="ctr"/>
          <a:lstStyle/>
          <a:p>
            <a:endParaRPr lang="pt-PT" sz="2409"/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 rot="-5400000">
            <a:off x="711935" y="2347989"/>
            <a:ext cx="1719805" cy="5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2677" dirty="0">
                <a:solidFill>
                  <a:srgbClr val="FF0000"/>
                </a:solidFill>
              </a:rPr>
              <a:t>Importante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 rot="-5400000">
            <a:off x="735365" y="4042332"/>
            <a:ext cx="1553092" cy="84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2409" dirty="0"/>
              <a:t>Pouco </a:t>
            </a:r>
          </a:p>
          <a:p>
            <a:r>
              <a:rPr lang="pt-PT" sz="2409" dirty="0"/>
              <a:t>importante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200771" y="1280953"/>
            <a:ext cx="1531228" cy="6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3212" dirty="0">
                <a:solidFill>
                  <a:srgbClr val="FF0000"/>
                </a:solidFill>
              </a:rPr>
              <a:t>Urgente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7262654" y="1404264"/>
            <a:ext cx="2568370" cy="6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5461" tIns="52731" rIns="105461" bIns="5273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3212"/>
              <a:t>Pouco urgente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083966" y="2401843"/>
            <a:ext cx="2030659" cy="10950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5461" tIns="52731" rIns="105461" bIns="52731">
            <a:spAutoFit/>
          </a:bodyPr>
          <a:lstStyle/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Faça Agora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8023365" y="2397495"/>
            <a:ext cx="1621830" cy="10950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5461" tIns="52731" rIns="105461" bIns="52731">
            <a:spAutoFit/>
          </a:bodyPr>
          <a:lstStyle/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Agendar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3555126" y="3909808"/>
            <a:ext cx="1498975" cy="10950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5461" tIns="52731" rIns="105461" bIns="52731">
            <a:spAutoFit/>
          </a:bodyPr>
          <a:lstStyle/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Delegar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8120820" y="3909808"/>
            <a:ext cx="1583550" cy="10950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5461" tIns="52731" rIns="105461" bIns="52731">
            <a:spAutoFit/>
          </a:bodyPr>
          <a:lstStyle/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algn="ctr">
              <a:defRPr/>
            </a:pPr>
            <a:r>
              <a:rPr lang="pt-PT" sz="3212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Eliminar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4436821-EBAA-4231-8DCE-544FFA473747}"/>
              </a:ext>
            </a:extLst>
          </p:cNvPr>
          <p:cNvSpPr txBox="1"/>
          <p:nvPr/>
        </p:nvSpPr>
        <p:spPr>
          <a:xfrm>
            <a:off x="1312605" y="535401"/>
            <a:ext cx="60960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Matriz de Eisenhower</a:t>
            </a:r>
            <a:endParaRPr lang="pt-PT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99A4653-2DDE-D6E6-76C6-B7A33CFA4090}"/>
              </a:ext>
            </a:extLst>
          </p:cNvPr>
          <p:cNvSpPr txBox="1"/>
          <p:nvPr/>
        </p:nvSpPr>
        <p:spPr>
          <a:xfrm>
            <a:off x="-11500" y="1526"/>
            <a:ext cx="122035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     Módulo 7 - Princípios e ferramentas de gestão pessoal e de equipas de trabalho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9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B9FCA3-27B2-438D-9A1F-403E90C188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613</Words>
  <Application>Microsoft Office PowerPoint</Application>
  <PresentationFormat>Personalizados</PresentationFormat>
  <Paragraphs>84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7" baseType="lpstr">
      <vt:lpstr>Office Theme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758</cp:revision>
  <dcterms:created xsi:type="dcterms:W3CDTF">2022-10-16T10:41:36Z</dcterms:created>
  <dcterms:modified xsi:type="dcterms:W3CDTF">2023-07-03T15:38:20Z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